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rawings/drawing2.xml" ContentType="application/vnd.openxmlformats-officedocument.drawingml.chartshapes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drawings/drawing3.xml" ContentType="application/vnd.openxmlformats-officedocument.drawingml.chartshapes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drawings/drawing4.xml" ContentType="application/vnd.openxmlformats-officedocument.drawingml.chartshapes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drawings/drawing5.xml" ContentType="application/vnd.openxmlformats-officedocument.drawingml.chartshapes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68" r:id="rId3"/>
    <p:sldId id="269" r:id="rId4"/>
    <p:sldId id="258" r:id="rId5"/>
    <p:sldId id="273" r:id="rId6"/>
    <p:sldId id="260" r:id="rId7"/>
    <p:sldId id="261" r:id="rId8"/>
    <p:sldId id="263" r:id="rId9"/>
    <p:sldId id="262" r:id="rId10"/>
    <p:sldId id="264" r:id="rId11"/>
    <p:sldId id="266" r:id="rId12"/>
    <p:sldId id="270" r:id="rId13"/>
    <p:sldId id="265" r:id="rId14"/>
    <p:sldId id="271" r:id="rId15"/>
    <p:sldId id="272" r:id="rId16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64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4B447"/>
    <a:srgbClr val="F0F7A1"/>
    <a:srgbClr val="E5F7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106" d="100"/>
          <a:sy n="106" d="100"/>
        </p:scale>
        <p:origin x="732" y="108"/>
      </p:cViewPr>
      <p:guideLst>
        <p:guide orient="horz" pos="2364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Classeur2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Classeur2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Classeur2" TargetMode="External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Classeur2" TargetMode="External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Classeur2" TargetMode="Externa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Classeur2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Classeur2" TargetMode="Externa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chartUserShapes" Target="../drawings/drawing2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Classeur2" TargetMode="Externa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chartUserShapes" Target="../drawings/drawing3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Classeur2" TargetMode="Externa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chartUserShapes" Target="../drawings/drawing4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Classeur2" TargetMode="External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chartUserShapes" Target="../drawings/drawing5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Classeur2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Classeur2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75000"/>
                </a:schemeClr>
              </a:solidFill>
              <a:ln w="9525">
                <a:noFill/>
              </a:ln>
              <a:effectLst/>
            </c:spPr>
          </c:marker>
          <c:dPt>
            <c:idx val="0"/>
            <c:marker>
              <c:symbol val="circle"/>
              <c:size val="7"/>
              <c:spPr>
                <a:solidFill>
                  <a:schemeClr val="accent2">
                    <a:lumMod val="75000"/>
                  </a:schemeClr>
                </a:solidFill>
                <a:ln w="9525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0-BD69-41AA-BBBF-B66D483D0069}"/>
              </c:ext>
            </c:extLst>
          </c:dPt>
          <c:dPt>
            <c:idx val="1"/>
            <c:marker>
              <c:symbol val="circle"/>
              <c:size val="7"/>
              <c:spPr>
                <a:solidFill>
                  <a:schemeClr val="accent2">
                    <a:lumMod val="75000"/>
                  </a:schemeClr>
                </a:solidFill>
                <a:ln w="9525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1-BD69-41AA-BBBF-B66D483D0069}"/>
              </c:ext>
            </c:extLst>
          </c:dPt>
          <c:xVal>
            <c:strRef>
              <c:f>Feuil1!$A$3:$A$4</c:f>
              <c:strCache>
                <c:ptCount val="2"/>
                <c:pt idx="0">
                  <c:v>Group of males (n=6)</c:v>
                </c:pt>
                <c:pt idx="1">
                  <c:v>Group of females (n=12)</c:v>
                </c:pt>
              </c:strCache>
            </c:strRef>
          </c:xVal>
          <c:yVal>
            <c:numRef>
              <c:f>Feuil1!$B$3:$B$4</c:f>
              <c:numCache>
                <c:formatCode>General</c:formatCode>
                <c:ptCount val="2"/>
                <c:pt idx="0">
                  <c:v>32.200000000000003</c:v>
                </c:pt>
                <c:pt idx="1">
                  <c:v>36.4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BD69-41AA-BBBF-B66D483D006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26034464"/>
        <c:axId val="726037376"/>
      </c:scatterChart>
      <c:valAx>
        <c:axId val="726034464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ajorTickMark val="none"/>
        <c:minorTickMark val="none"/>
        <c:tickLblPos val="nextTo"/>
        <c:crossAx val="726037376"/>
        <c:crosses val="autoZero"/>
        <c:crossBetween val="midCat"/>
      </c:valAx>
      <c:valAx>
        <c:axId val="726037376"/>
        <c:scaling>
          <c:orientation val="minMax"/>
          <c:max val="1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726034464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9768996144303427"/>
          <c:y val="9.1908613189661315E-2"/>
          <c:w val="0.76461161951586187"/>
          <c:h val="0.85365815273921908"/>
        </c:manualLayout>
      </c:layout>
      <c:barChart>
        <c:barDir val="col"/>
        <c:grouping val="stacked"/>
        <c:varyColors val="0"/>
        <c:ser>
          <c:idx val="0"/>
          <c:order val="0"/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val>
            <c:numRef>
              <c:f>Feuil3!$K$7:$L$7</c:f>
              <c:numCache>
                <c:formatCode>General</c:formatCode>
                <c:ptCount val="2"/>
                <c:pt idx="0">
                  <c:v>67</c:v>
                </c:pt>
                <c:pt idx="1">
                  <c:v>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801-4C63-85FC-55653CB9F71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738126767"/>
        <c:axId val="1738120943"/>
      </c:barChart>
      <c:catAx>
        <c:axId val="1738126767"/>
        <c:scaling>
          <c:orientation val="minMax"/>
        </c:scaling>
        <c:delete val="1"/>
        <c:axPos val="b"/>
        <c:majorTickMark val="none"/>
        <c:minorTickMark val="none"/>
        <c:tickLblPos val="nextTo"/>
        <c:crossAx val="1738120943"/>
        <c:crosses val="autoZero"/>
        <c:auto val="1"/>
        <c:lblAlgn val="ctr"/>
        <c:lblOffset val="100"/>
        <c:noMultiLvlLbl val="0"/>
      </c:catAx>
      <c:valAx>
        <c:axId val="1738120943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FR" sz="1000" b="0" i="0" baseline="0" dirty="0">
                    <a:solidFill>
                      <a:schemeClr val="tx1"/>
                    </a:solidFill>
                    <a:effectLst/>
                    <a:latin typeface="Marianne" panose="02000000000000000000" pitchFamily="50" charset="0"/>
                  </a:rPr>
                  <a:t>Pourcentage d’animaux excréteurs d’</a:t>
                </a:r>
                <a:r>
                  <a:rPr lang="fr-FR" sz="1000" b="0" i="0" baseline="0" dirty="0" err="1">
                    <a:solidFill>
                      <a:schemeClr val="tx1"/>
                    </a:solidFill>
                    <a:effectLst/>
                    <a:latin typeface="Marianne" panose="02000000000000000000" pitchFamily="50" charset="0"/>
                  </a:rPr>
                  <a:t>oeufs</a:t>
                </a:r>
                <a:r>
                  <a:rPr lang="fr-FR" sz="1000" b="0" i="0" baseline="0" dirty="0">
                    <a:solidFill>
                      <a:schemeClr val="tx1"/>
                    </a:solidFill>
                    <a:effectLst/>
                    <a:latin typeface="Marianne" panose="02000000000000000000" pitchFamily="50" charset="0"/>
                  </a:rPr>
                  <a:t> (%)</a:t>
                </a:r>
                <a:endParaRPr lang="fr-FR" sz="1000" dirty="0">
                  <a:solidFill>
                    <a:schemeClr val="tx1"/>
                  </a:solidFill>
                  <a:effectLst/>
                  <a:latin typeface="Marianne" panose="02000000000000000000" pitchFamily="50" charset="0"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73812676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val>
            <c:numRef>
              <c:f>Feuil3!$K$10:$L$10</c:f>
              <c:numCache>
                <c:formatCode>General</c:formatCode>
                <c:ptCount val="2"/>
                <c:pt idx="0">
                  <c:v>75</c:v>
                </c:pt>
                <c:pt idx="1">
                  <c:v>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F82-4603-9E05-F405B56AAD5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738117199"/>
        <c:axId val="1738110543"/>
      </c:barChart>
      <c:catAx>
        <c:axId val="1738117199"/>
        <c:scaling>
          <c:orientation val="minMax"/>
        </c:scaling>
        <c:delete val="1"/>
        <c:axPos val="b"/>
        <c:majorTickMark val="none"/>
        <c:minorTickMark val="none"/>
        <c:tickLblPos val="nextTo"/>
        <c:crossAx val="1738110543"/>
        <c:crosses val="autoZero"/>
        <c:auto val="1"/>
        <c:lblAlgn val="ctr"/>
        <c:lblOffset val="100"/>
        <c:noMultiLvlLbl val="0"/>
      </c:catAx>
      <c:valAx>
        <c:axId val="1738110543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FR" sz="1000" b="0" i="0" baseline="0" dirty="0">
                    <a:solidFill>
                      <a:schemeClr val="tx1"/>
                    </a:solidFill>
                    <a:effectLst/>
                    <a:latin typeface="Marianne" panose="02000000000000000000" pitchFamily="50" charset="0"/>
                  </a:rPr>
                  <a:t>Pourcentage d’animaux excréteurs d’</a:t>
                </a:r>
                <a:r>
                  <a:rPr lang="fr-FR" sz="1000" b="0" i="0" baseline="0" dirty="0" err="1">
                    <a:solidFill>
                      <a:schemeClr val="tx1"/>
                    </a:solidFill>
                    <a:effectLst/>
                    <a:latin typeface="Marianne" panose="02000000000000000000" pitchFamily="50" charset="0"/>
                  </a:rPr>
                  <a:t>oeufs</a:t>
                </a:r>
                <a:r>
                  <a:rPr lang="fr-FR" sz="1000" b="0" i="0" baseline="0" dirty="0">
                    <a:solidFill>
                      <a:schemeClr val="tx1"/>
                    </a:solidFill>
                    <a:effectLst/>
                    <a:latin typeface="Marianne" panose="02000000000000000000" pitchFamily="50" charset="0"/>
                  </a:rPr>
                  <a:t> (%)</a:t>
                </a:r>
                <a:endParaRPr lang="fr-FR" sz="1000" dirty="0">
                  <a:solidFill>
                    <a:schemeClr val="tx1"/>
                  </a:solidFill>
                  <a:effectLst/>
                  <a:latin typeface="Marianne" panose="02000000000000000000" pitchFamily="50" charset="0"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73811719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spPr>
            <a:solidFill>
              <a:schemeClr val="tx2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val>
            <c:numRef>
              <c:f>Feuil4!$I$12:$J$12</c:f>
              <c:numCache>
                <c:formatCode>General</c:formatCode>
                <c:ptCount val="2"/>
                <c:pt idx="0">
                  <c:v>83</c:v>
                </c:pt>
                <c:pt idx="1">
                  <c:v>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2E7-4E58-98C1-5864A38CC96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392468863"/>
        <c:axId val="1392470527"/>
      </c:barChart>
      <c:catAx>
        <c:axId val="1392468863"/>
        <c:scaling>
          <c:orientation val="minMax"/>
        </c:scaling>
        <c:delete val="1"/>
        <c:axPos val="b"/>
        <c:majorTickMark val="none"/>
        <c:minorTickMark val="none"/>
        <c:tickLblPos val="nextTo"/>
        <c:crossAx val="1392470527"/>
        <c:crosses val="autoZero"/>
        <c:auto val="1"/>
        <c:lblAlgn val="ctr"/>
        <c:lblOffset val="100"/>
        <c:noMultiLvlLbl val="0"/>
      </c:catAx>
      <c:valAx>
        <c:axId val="1392470527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/>
                    </a:solidFill>
                    <a:latin typeface="Marianne" panose="02000000000000000000" pitchFamily="50" charset="0"/>
                    <a:ea typeface="+mn-ea"/>
                    <a:cs typeface="+mn-cs"/>
                  </a:defRPr>
                </a:pPr>
                <a:r>
                  <a:rPr lang="fr-FR" sz="1100" b="0" i="0" baseline="0" dirty="0">
                    <a:solidFill>
                      <a:schemeClr val="tx1"/>
                    </a:solidFill>
                    <a:effectLst/>
                    <a:latin typeface="Marianne" panose="02000000000000000000" pitchFamily="50" charset="0"/>
                  </a:rPr>
                  <a:t>Pourcentage d’animaux excréteurs d’</a:t>
                </a:r>
                <a:r>
                  <a:rPr lang="fr-FR" sz="1100" b="0" i="0" baseline="0" dirty="0" err="1">
                    <a:solidFill>
                      <a:schemeClr val="tx1"/>
                    </a:solidFill>
                    <a:effectLst/>
                    <a:latin typeface="Marianne" panose="02000000000000000000" pitchFamily="50" charset="0"/>
                  </a:rPr>
                  <a:t>oeufs</a:t>
                </a:r>
                <a:r>
                  <a:rPr lang="fr-FR" sz="1100" b="0" i="0" baseline="0" dirty="0">
                    <a:solidFill>
                      <a:schemeClr val="tx1"/>
                    </a:solidFill>
                    <a:effectLst/>
                    <a:latin typeface="Marianne" panose="02000000000000000000" pitchFamily="50" charset="0"/>
                  </a:rPr>
                  <a:t> (%)</a:t>
                </a:r>
                <a:endParaRPr lang="fr-FR" sz="1100" dirty="0">
                  <a:solidFill>
                    <a:schemeClr val="tx1"/>
                  </a:solidFill>
                  <a:effectLst/>
                  <a:latin typeface="Marianne" panose="02000000000000000000" pitchFamily="50" charset="0"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chemeClr val="tx1"/>
                  </a:solidFill>
                  <a:latin typeface="Marianne" panose="02000000000000000000" pitchFamily="50" charset="0"/>
                  <a:ea typeface="+mn-ea"/>
                  <a:cs typeface="+mn-cs"/>
                </a:defRPr>
              </a:pPr>
              <a:endParaRPr lang="fr-F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39246886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Feuil1!$A$21</c:f>
              <c:strCache>
                <c:ptCount val="1"/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yVal>
            <c:numRef>
              <c:f>Feuil1!$B$21</c:f>
              <c:numCache>
                <c:formatCode>General</c:formatCode>
                <c:ptCount val="1"/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0930-4CC0-AB89-A1DEBD69E74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25867632"/>
        <c:axId val="825864304"/>
      </c:scatterChart>
      <c:valAx>
        <c:axId val="825867632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ajorTickMark val="none"/>
        <c:minorTickMark val="none"/>
        <c:tickLblPos val="nextTo"/>
        <c:crossAx val="825864304"/>
        <c:crosses val="autoZero"/>
        <c:crossBetween val="midCat"/>
      </c:valAx>
      <c:valAx>
        <c:axId val="825864304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825867632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2694662437581978"/>
          <c:y val="9.5025349716228794E-2"/>
          <c:w val="0.69838159471556838"/>
          <c:h val="0.80994930056754244"/>
        </c:manualLayout>
      </c:layout>
      <c:scatterChart>
        <c:scatterStyle val="lineMarker"/>
        <c:varyColors val="0"/>
        <c:ser>
          <c:idx val="0"/>
          <c:order val="0"/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75000"/>
                </a:schemeClr>
              </a:solidFill>
              <a:ln w="9525">
                <a:noFill/>
              </a:ln>
              <a:effectLst/>
            </c:spPr>
          </c:marker>
          <c:dPt>
            <c:idx val="0"/>
            <c:marker>
              <c:symbol val="circle"/>
              <c:size val="7"/>
              <c:spPr>
                <a:solidFill>
                  <a:schemeClr val="accent2">
                    <a:lumMod val="75000"/>
                  </a:schemeClr>
                </a:solidFill>
                <a:ln w="9525">
                  <a:noFill/>
                </a:ln>
                <a:effectLst/>
              </c:spPr>
            </c:marker>
            <c:bubble3D val="0"/>
            <c:spPr>
              <a:ln w="19050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2452-4C69-A871-239D9BF28E41}"/>
              </c:ext>
            </c:extLst>
          </c:dPt>
          <c:dPt>
            <c:idx val="1"/>
            <c:marker>
              <c:symbol val="circle"/>
              <c:size val="7"/>
              <c:spPr>
                <a:solidFill>
                  <a:schemeClr val="accent2">
                    <a:lumMod val="75000"/>
                  </a:schemeClr>
                </a:solidFill>
                <a:ln w="9525">
                  <a:noFill/>
                </a:ln>
                <a:effectLst/>
              </c:spPr>
            </c:marker>
            <c:bubble3D val="0"/>
            <c:spPr>
              <a:ln w="19050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3-2452-4C69-A871-239D9BF28E41}"/>
              </c:ext>
            </c:extLst>
          </c:dPt>
          <c:xVal>
            <c:strRef>
              <c:f>Feuil1!$A$12:$A$13</c:f>
              <c:strCache>
                <c:ptCount val="2"/>
                <c:pt idx="0">
                  <c:v>Group of males (n=6)</c:v>
                </c:pt>
                <c:pt idx="1">
                  <c:v>Group of females (n=6)</c:v>
                </c:pt>
              </c:strCache>
            </c:strRef>
          </c:xVal>
          <c:yVal>
            <c:numRef>
              <c:f>Feuil1!$B$12:$B$13</c:f>
              <c:numCache>
                <c:formatCode>General</c:formatCode>
                <c:ptCount val="2"/>
                <c:pt idx="0">
                  <c:v>88.3</c:v>
                </c:pt>
                <c:pt idx="1">
                  <c:v>94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2452-4C69-A871-239D9BF28E4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31806128"/>
        <c:axId val="831808208"/>
      </c:scatterChart>
      <c:valAx>
        <c:axId val="831806128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ajorTickMark val="none"/>
        <c:minorTickMark val="none"/>
        <c:tickLblPos val="nextTo"/>
        <c:crossAx val="831808208"/>
        <c:crosses val="autoZero"/>
        <c:crossBetween val="midCat"/>
      </c:valAx>
      <c:valAx>
        <c:axId val="831808208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831806128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Feuil1!$A$21</c:f>
              <c:strCache>
                <c:ptCount val="1"/>
                <c:pt idx="0">
                  <c:v>Group of males (n=6)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yVal>
            <c:numRef>
              <c:f>Feuil1!$B$21</c:f>
              <c:numCache>
                <c:formatCode>General</c:formatCode>
                <c:ptCount val="1"/>
                <c:pt idx="0">
                  <c:v>94.8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D9C6-41E7-ABBC-741304F42E3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25867632"/>
        <c:axId val="825864304"/>
      </c:scatterChart>
      <c:valAx>
        <c:axId val="825867632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ajorTickMark val="none"/>
        <c:minorTickMark val="none"/>
        <c:tickLblPos val="nextTo"/>
        <c:crossAx val="825864304"/>
        <c:crosses val="autoZero"/>
        <c:crossBetween val="midCat"/>
      </c:valAx>
      <c:valAx>
        <c:axId val="8258643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825867632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  <c:userShapes r:id="rId4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Feuil1!$A$21</c:f>
              <c:strCache>
                <c:ptCount val="1"/>
                <c:pt idx="0">
                  <c:v>Group of males (n=6)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yVal>
            <c:numRef>
              <c:f>Feuil1!$B$21</c:f>
              <c:numCache>
                <c:formatCode>General</c:formatCode>
                <c:ptCount val="1"/>
                <c:pt idx="0">
                  <c:v>94.8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9934-4407-AC58-959BC2EB686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25867632"/>
        <c:axId val="825864304"/>
      </c:scatterChart>
      <c:valAx>
        <c:axId val="825867632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ajorTickMark val="none"/>
        <c:minorTickMark val="none"/>
        <c:tickLblPos val="nextTo"/>
        <c:crossAx val="825864304"/>
        <c:crosses val="autoZero"/>
        <c:crossBetween val="midCat"/>
      </c:valAx>
      <c:valAx>
        <c:axId val="8258643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825867632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  <c:userShapes r:id="rId4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Feuil1!$A$21</c:f>
              <c:strCache>
                <c:ptCount val="1"/>
                <c:pt idx="0">
                  <c:v>Group of males (n=6)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yVal>
            <c:numRef>
              <c:f>Feuil1!$B$21</c:f>
              <c:numCache>
                <c:formatCode>General</c:formatCode>
                <c:ptCount val="1"/>
                <c:pt idx="0">
                  <c:v>94.8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1A9A-42C0-ABD4-EE779EFB2CE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25867632"/>
        <c:axId val="825864304"/>
      </c:scatterChart>
      <c:valAx>
        <c:axId val="825867632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ajorTickMark val="none"/>
        <c:minorTickMark val="none"/>
        <c:tickLblPos val="nextTo"/>
        <c:crossAx val="825864304"/>
        <c:crosses val="autoZero"/>
        <c:crossBetween val="midCat"/>
      </c:valAx>
      <c:valAx>
        <c:axId val="8258643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825867632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  <c:userShapes r:id="rId4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Feuil1!$A$21</c:f>
              <c:strCache>
                <c:ptCount val="1"/>
                <c:pt idx="0">
                  <c:v>Group of males (n=6)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yVal>
            <c:numRef>
              <c:f>Feuil1!$B$21</c:f>
              <c:numCache>
                <c:formatCode>General</c:formatCode>
                <c:ptCount val="1"/>
                <c:pt idx="0">
                  <c:v>94.8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8B4A-41F3-ADD9-B4E72298588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25867632"/>
        <c:axId val="825864304"/>
      </c:scatterChart>
      <c:valAx>
        <c:axId val="825867632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ajorTickMark val="none"/>
        <c:minorTickMark val="none"/>
        <c:tickLblPos val="nextTo"/>
        <c:crossAx val="825864304"/>
        <c:crosses val="autoZero"/>
        <c:crossBetween val="midCat"/>
      </c:valAx>
      <c:valAx>
        <c:axId val="8258643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825867632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  <c:userShapes r:id="rId4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2490965071673732"/>
          <c:y val="6.4969585285653775E-2"/>
          <c:w val="0.73983393902685246"/>
          <c:h val="0.77578176514513042"/>
        </c:manualLayout>
      </c:layout>
      <c:barChart>
        <c:barDir val="col"/>
        <c:grouping val="stacked"/>
        <c:varyColors val="0"/>
        <c:ser>
          <c:idx val="0"/>
          <c:order val="0"/>
          <c:spPr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val>
            <c:numRef>
              <c:f>Feuil1!$I$7:$J$7</c:f>
              <c:numCache>
                <c:formatCode>General</c:formatCode>
                <c:ptCount val="2"/>
                <c:pt idx="0">
                  <c:v>71</c:v>
                </c:pt>
                <c:pt idx="1">
                  <c:v>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B3A-4183-8684-45B18EB401F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392463455"/>
        <c:axId val="1392466783"/>
      </c:barChart>
      <c:catAx>
        <c:axId val="1392463455"/>
        <c:scaling>
          <c:orientation val="minMax"/>
        </c:scaling>
        <c:delete val="1"/>
        <c:axPos val="b"/>
        <c:majorTickMark val="none"/>
        <c:minorTickMark val="none"/>
        <c:tickLblPos val="nextTo"/>
        <c:crossAx val="1392466783"/>
        <c:crosses val="autoZero"/>
        <c:auto val="1"/>
        <c:lblAlgn val="ctr"/>
        <c:lblOffset val="100"/>
        <c:noMultiLvlLbl val="0"/>
      </c:catAx>
      <c:valAx>
        <c:axId val="1392466783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FR" dirty="0">
                    <a:solidFill>
                      <a:schemeClr val="tx1"/>
                    </a:solidFill>
                    <a:latin typeface="Marianne" panose="02000000000000000000" pitchFamily="50" charset="0"/>
                  </a:rPr>
                  <a:t>Pourcentage d’animaux excréteurs d’</a:t>
                </a:r>
                <a:r>
                  <a:rPr lang="fr-FR" dirty="0" err="1">
                    <a:solidFill>
                      <a:schemeClr val="tx1"/>
                    </a:solidFill>
                    <a:latin typeface="Marianne" panose="02000000000000000000" pitchFamily="50" charset="0"/>
                  </a:rPr>
                  <a:t>oeufs</a:t>
                </a:r>
                <a:r>
                  <a:rPr lang="fr-FR" dirty="0">
                    <a:solidFill>
                      <a:schemeClr val="tx1"/>
                    </a:solidFill>
                    <a:latin typeface="Marianne" panose="02000000000000000000" pitchFamily="50" charset="0"/>
                  </a:rPr>
                  <a:t> (%)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39246345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spPr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val>
            <c:numRef>
              <c:f>Feuil2!$N$10:$O$10</c:f>
              <c:numCache>
                <c:formatCode>General</c:formatCode>
                <c:ptCount val="2"/>
                <c:pt idx="0">
                  <c:v>67</c:v>
                </c:pt>
                <c:pt idx="1">
                  <c:v>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E08-4508-8B43-55EF0D38FE0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393698431"/>
        <c:axId val="1393686367"/>
      </c:barChart>
      <c:catAx>
        <c:axId val="1393698431"/>
        <c:scaling>
          <c:orientation val="minMax"/>
        </c:scaling>
        <c:delete val="1"/>
        <c:axPos val="b"/>
        <c:majorTickMark val="none"/>
        <c:minorTickMark val="none"/>
        <c:tickLblPos val="nextTo"/>
        <c:crossAx val="1393686367"/>
        <c:crosses val="autoZero"/>
        <c:auto val="1"/>
        <c:lblAlgn val="ctr"/>
        <c:lblOffset val="100"/>
        <c:noMultiLvlLbl val="0"/>
      </c:catAx>
      <c:valAx>
        <c:axId val="1393686367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Marianne" panose="02000000000000000000" pitchFamily="50" charset="0"/>
                    <a:ea typeface="+mn-ea"/>
                    <a:cs typeface="+mn-cs"/>
                  </a:defRPr>
                </a:pPr>
                <a:r>
                  <a:rPr lang="fr-FR" sz="1000" b="0" i="0" baseline="0" dirty="0">
                    <a:solidFill>
                      <a:schemeClr val="tx1"/>
                    </a:solidFill>
                    <a:effectLst/>
                    <a:latin typeface="Marianne" panose="02000000000000000000" pitchFamily="50" charset="0"/>
                  </a:rPr>
                  <a:t>Pourcentage d’animaux excréteurs d’</a:t>
                </a:r>
                <a:r>
                  <a:rPr lang="fr-FR" sz="1000" b="0" i="0" baseline="0" dirty="0" err="1">
                    <a:solidFill>
                      <a:schemeClr val="tx1"/>
                    </a:solidFill>
                    <a:effectLst/>
                    <a:latin typeface="Marianne" panose="02000000000000000000" pitchFamily="50" charset="0"/>
                  </a:rPr>
                  <a:t>oeufs</a:t>
                </a:r>
                <a:r>
                  <a:rPr lang="fr-FR" sz="1000" b="0" i="0" baseline="0" dirty="0">
                    <a:solidFill>
                      <a:schemeClr val="tx1"/>
                    </a:solidFill>
                    <a:effectLst/>
                    <a:latin typeface="Marianne" panose="02000000000000000000" pitchFamily="50" charset="0"/>
                  </a:rPr>
                  <a:t> (%)</a:t>
                </a:r>
                <a:endParaRPr lang="fr-FR" sz="1000" dirty="0">
                  <a:solidFill>
                    <a:schemeClr val="tx1"/>
                  </a:solidFill>
                  <a:effectLst/>
                  <a:latin typeface="Marianne" panose="02000000000000000000" pitchFamily="50" charset="0"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Marianne" panose="02000000000000000000" pitchFamily="50" charset="0"/>
                  <a:ea typeface="+mn-ea"/>
                  <a:cs typeface="+mn-cs"/>
                </a:defRPr>
              </a:pPr>
              <a:endParaRPr lang="fr-F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39369843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0.62983</cdr:x>
      <cdr:y>0.1003</cdr:y>
    </cdr:from>
    <cdr:to>
      <cdr:x>0.76861</cdr:x>
      <cdr:y>0.17896</cdr:y>
    </cdr:to>
    <cdr:sp macro="" textlink="">
      <cdr:nvSpPr>
        <cdr:cNvPr id="3" name="Rectangle 2"/>
        <cdr:cNvSpPr/>
      </cdr:nvSpPr>
      <cdr:spPr>
        <a:xfrm xmlns:a="http://schemas.openxmlformats.org/drawingml/2006/main">
          <a:off x="1085973" y="151511"/>
          <a:ext cx="239304" cy="118810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  <a:ln xmlns:a="http://schemas.openxmlformats.org/drawingml/2006/main">
          <a:solidFill>
            <a:schemeClr val="accent1">
              <a:lumMod val="20000"/>
              <a:lumOff val="80000"/>
            </a:schemeClr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fr-FR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0.62983</cdr:x>
      <cdr:y>0.1003</cdr:y>
    </cdr:from>
    <cdr:to>
      <cdr:x>0.76861</cdr:x>
      <cdr:y>0.17896</cdr:y>
    </cdr:to>
    <cdr:sp macro="" textlink="">
      <cdr:nvSpPr>
        <cdr:cNvPr id="3" name="Rectangle 2"/>
        <cdr:cNvSpPr/>
      </cdr:nvSpPr>
      <cdr:spPr>
        <a:xfrm xmlns:a="http://schemas.openxmlformats.org/drawingml/2006/main">
          <a:off x="1085973" y="151511"/>
          <a:ext cx="239304" cy="118810"/>
        </a:xfrm>
        <a:prstGeom xmlns:a="http://schemas.openxmlformats.org/drawingml/2006/main" prst="rect">
          <a:avLst/>
        </a:prstGeom>
        <a:solidFill xmlns:a="http://schemas.openxmlformats.org/drawingml/2006/main">
          <a:schemeClr val="bg2"/>
        </a:solidFill>
        <a:ln xmlns:a="http://schemas.openxmlformats.org/drawingml/2006/main">
          <a:solidFill>
            <a:schemeClr val="bg2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fr-FR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0.62983</cdr:x>
      <cdr:y>0.1003</cdr:y>
    </cdr:from>
    <cdr:to>
      <cdr:x>0.76861</cdr:x>
      <cdr:y>0.17896</cdr:y>
    </cdr:to>
    <cdr:sp macro="" textlink="">
      <cdr:nvSpPr>
        <cdr:cNvPr id="3" name="Rectangle 2"/>
        <cdr:cNvSpPr/>
      </cdr:nvSpPr>
      <cdr:spPr>
        <a:xfrm xmlns:a="http://schemas.openxmlformats.org/drawingml/2006/main">
          <a:off x="1085973" y="151511"/>
          <a:ext cx="239304" cy="118810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>
          <a:solidFill>
            <a:schemeClr val="bg1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fr-FR"/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0.62983</cdr:x>
      <cdr:y>0.1003</cdr:y>
    </cdr:from>
    <cdr:to>
      <cdr:x>0.76861</cdr:x>
      <cdr:y>0.17896</cdr:y>
    </cdr:to>
    <cdr:sp macro="" textlink="">
      <cdr:nvSpPr>
        <cdr:cNvPr id="3" name="Rectangle 2"/>
        <cdr:cNvSpPr/>
      </cdr:nvSpPr>
      <cdr:spPr>
        <a:xfrm xmlns:a="http://schemas.openxmlformats.org/drawingml/2006/main">
          <a:off x="1085973" y="151511"/>
          <a:ext cx="239304" cy="118810"/>
        </a:xfrm>
        <a:prstGeom xmlns:a="http://schemas.openxmlformats.org/drawingml/2006/main" prst="rect">
          <a:avLst/>
        </a:prstGeom>
        <a:solidFill xmlns:a="http://schemas.openxmlformats.org/drawingml/2006/main">
          <a:schemeClr val="bg2"/>
        </a:solidFill>
        <a:ln xmlns:a="http://schemas.openxmlformats.org/drawingml/2006/main">
          <a:solidFill>
            <a:schemeClr val="bg2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fr-FR"/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0.62983</cdr:x>
      <cdr:y>0.1003</cdr:y>
    </cdr:from>
    <cdr:to>
      <cdr:x>0.76861</cdr:x>
      <cdr:y>0.17896</cdr:y>
    </cdr:to>
    <cdr:sp macro="" textlink="">
      <cdr:nvSpPr>
        <cdr:cNvPr id="3" name="Rectangle 2"/>
        <cdr:cNvSpPr/>
      </cdr:nvSpPr>
      <cdr:spPr>
        <a:xfrm xmlns:a="http://schemas.openxmlformats.org/drawingml/2006/main">
          <a:off x="1085973" y="151511"/>
          <a:ext cx="239304" cy="118810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  <a:ln xmlns:a="http://schemas.openxmlformats.org/drawingml/2006/main">
          <a:solidFill>
            <a:schemeClr val="accent1">
              <a:lumMod val="20000"/>
              <a:lumOff val="80000"/>
            </a:schemeClr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fr-FR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105635-D184-4674-AC3E-D77796724E5F}" type="datetimeFigureOut">
              <a:rPr lang="fr-FR" smtClean="0"/>
              <a:t>22/10/2025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045B39-F02B-43DB-B43F-E2FECD8A159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93455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C84A8-05D4-454C-8AF7-1D2B79798CB7}" type="datetime1">
              <a:rPr lang="fr-FR" smtClean="0"/>
              <a:t>22/10/2025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68ABC-7720-41FE-90C9-E3B404090A6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470279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005BE-A719-41E0-B9B4-160A0831C852}" type="datetime1">
              <a:rPr lang="fr-FR" smtClean="0"/>
              <a:t>22/10/2025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68ABC-7720-41FE-90C9-E3B404090A6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696979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5F51D-19F4-4915-8ABE-1B1AB81D7933}" type="datetime1">
              <a:rPr lang="fr-FR" smtClean="0"/>
              <a:t>22/10/2025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68ABC-7720-41FE-90C9-E3B404090A6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169069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 couran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6"/>
          <p:cNvSpPr>
            <a:spLocks noGrp="1"/>
          </p:cNvSpPr>
          <p:nvPr>
            <p:ph type="title"/>
          </p:nvPr>
        </p:nvSpPr>
        <p:spPr>
          <a:xfrm>
            <a:off x="479999" y="1200000"/>
            <a:ext cx="11232000" cy="960000"/>
          </a:xfrm>
        </p:spPr>
        <p:txBody>
          <a:bodyPr/>
          <a:lstStyle>
            <a:lvl1pPr>
              <a:defRPr>
                <a:solidFill>
                  <a:srgbClr val="00AC8C"/>
                </a:solidFill>
              </a:defRPr>
            </a:lvl1pPr>
          </a:lstStyle>
          <a:p>
            <a:r>
              <a:rPr lang="fr-FR" dirty="0"/>
              <a:t>Niveau 1 </a:t>
            </a:r>
            <a:r>
              <a:rPr lang="fr-FR" dirty="0" err="1"/>
              <a:t>Lorem</a:t>
            </a:r>
            <a:r>
              <a:rPr lang="fr-FR" dirty="0"/>
              <a:t> </a:t>
            </a:r>
            <a:r>
              <a:rPr lang="fr-FR" dirty="0" err="1"/>
              <a:t>ipsum</a:t>
            </a:r>
            <a:r>
              <a:rPr lang="fr-FR" dirty="0"/>
              <a:t> </a:t>
            </a:r>
            <a:r>
              <a:rPr lang="fr-FR" dirty="0" err="1"/>
              <a:t>dolor</a:t>
            </a:r>
            <a:br>
              <a:rPr lang="fr-FR" dirty="0"/>
            </a:b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 </a:t>
            </a:r>
            <a:r>
              <a:rPr lang="fr-FR" dirty="0" err="1"/>
              <a:t>consectetur</a:t>
            </a:r>
            <a:endParaRPr lang="fr-FR" dirty="0"/>
          </a:p>
        </p:txBody>
      </p:sp>
      <p:sp>
        <p:nvSpPr>
          <p:cNvPr id="11" name="Espace réservé du texte 8"/>
          <p:cNvSpPr>
            <a:spLocks noGrp="1"/>
          </p:cNvSpPr>
          <p:nvPr>
            <p:ph type="body" sz="quarter" idx="14"/>
          </p:nvPr>
        </p:nvSpPr>
        <p:spPr>
          <a:xfrm>
            <a:off x="479998" y="2448000"/>
            <a:ext cx="10511853" cy="3432000"/>
          </a:xfrm>
        </p:spPr>
        <p:txBody>
          <a:bodyPr/>
          <a:lstStyle/>
          <a:p>
            <a:r>
              <a:rPr lang="fr-FR" dirty="0"/>
              <a:t>NIVEAU 2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, </a:t>
            </a:r>
            <a:r>
              <a:rPr lang="fr-FR" dirty="0" err="1"/>
              <a:t>sed</a:t>
            </a:r>
            <a:r>
              <a:rPr lang="fr-FR" dirty="0"/>
              <a:t> diam </a:t>
            </a:r>
          </a:p>
          <a:p>
            <a:endParaRPr lang="fr-FR" dirty="0"/>
          </a:p>
          <a:p>
            <a:r>
              <a:rPr lang="fr-FR" dirty="0"/>
              <a:t>Texte</a:t>
            </a:r>
          </a:p>
        </p:txBody>
      </p:sp>
      <p:sp>
        <p:nvSpPr>
          <p:cNvPr id="12" name="Espace réservé du texte 9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416000" y="240000"/>
            <a:ext cx="7296000" cy="480000"/>
          </a:xfrm>
        </p:spPr>
        <p:txBody>
          <a:bodyPr/>
          <a:lstStyle>
            <a:lvl1pPr marL="143996" indent="-143996" algn="r">
              <a:spcAft>
                <a:spcPts val="0"/>
              </a:spcAft>
              <a:buFont typeface="+mj-lt"/>
              <a:buAutoNum type="arabicPeriod"/>
              <a:defRPr sz="1000" b="1"/>
            </a:lvl1pPr>
            <a:lvl2pPr marL="143996" indent="-143996" algn="r"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  <a:defRPr sz="1000"/>
            </a:lvl2pPr>
          </a:lstStyle>
          <a:p>
            <a:pPr lvl="0"/>
            <a:r>
              <a:rPr lang="fr-FR" dirty="0"/>
              <a:t>Titre</a:t>
            </a:r>
          </a:p>
          <a:p>
            <a:pPr lvl="1"/>
            <a:r>
              <a:rPr lang="fr-FR" dirty="0"/>
              <a:t>Sous-titre</a:t>
            </a:r>
          </a:p>
        </p:txBody>
      </p:sp>
    </p:spTree>
    <p:extLst>
      <p:ext uri="{BB962C8B-B14F-4D97-AF65-F5344CB8AC3E}">
        <p14:creationId xmlns:p14="http://schemas.microsoft.com/office/powerpoint/2010/main" val="32842710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AD654-28D3-44CD-BA42-87AC79BCC78F}" type="datetime1">
              <a:rPr lang="fr-FR" smtClean="0"/>
              <a:t>22/10/2025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68ABC-7720-41FE-90C9-E3B404090A6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434202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00B38-B38F-4691-BCB2-494892A7CA44}" type="datetime1">
              <a:rPr lang="fr-FR" smtClean="0"/>
              <a:t>22/10/2025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68ABC-7720-41FE-90C9-E3B404090A6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111521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9CB66-56AC-4441-B429-8EECE742A861}" type="datetime1">
              <a:rPr lang="fr-FR" smtClean="0"/>
              <a:t>22/10/2025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68ABC-7720-41FE-90C9-E3B404090A6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261617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2665B-3D58-4F76-AB78-542FA88AD1DA}" type="datetime1">
              <a:rPr lang="fr-FR" smtClean="0"/>
              <a:t>22/10/2025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68ABC-7720-41FE-90C9-E3B404090A6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121440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1952F-625B-4FF4-82F2-9DBC1BB1E6D9}" type="datetime1">
              <a:rPr lang="fr-FR" smtClean="0"/>
              <a:t>22/10/2025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68ABC-7720-41FE-90C9-E3B404090A6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363408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90082-08E9-44A2-8965-DB20D2D72196}" type="datetime1">
              <a:rPr lang="fr-FR" smtClean="0"/>
              <a:t>22/10/2025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68ABC-7720-41FE-90C9-E3B404090A6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33188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BEE78-2EB4-47DB-BB00-9B1D2328476E}" type="datetime1">
              <a:rPr lang="fr-FR" smtClean="0"/>
              <a:t>22/10/2025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68ABC-7720-41FE-90C9-E3B404090A6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29733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10CBA-5CB5-42BC-B0FE-C1D9DE066638}" type="datetime1">
              <a:rPr lang="fr-FR" smtClean="0"/>
              <a:t>22/10/2025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68ABC-7720-41FE-90C9-E3B404090A6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543513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9F5117-99E8-48C6-9A2C-E2942ACDD49D}" type="datetime1">
              <a:rPr lang="fr-FR" smtClean="0"/>
              <a:t>22/10/2025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668ABC-7720-41FE-90C9-E3B404090A6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14769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microsoft.com/office/2007/relationships/hdphoto" Target="../media/hdphoto3.wdp"/><Relationship Id="rId3" Type="http://schemas.openxmlformats.org/officeDocument/2006/relationships/image" Target="../media/image2.png"/><Relationship Id="rId7" Type="http://schemas.microsoft.com/office/2007/relationships/hdphoto" Target="../media/hdphoto2.wdp"/><Relationship Id="rId12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8.png"/><Relationship Id="rId5" Type="http://schemas.openxmlformats.org/officeDocument/2006/relationships/image" Target="../media/image3.png"/><Relationship Id="rId10" Type="http://schemas.openxmlformats.org/officeDocument/2006/relationships/image" Target="../media/image7.png"/><Relationship Id="rId4" Type="http://schemas.microsoft.com/office/2007/relationships/hdphoto" Target="../media/hdphoto1.wdp"/><Relationship Id="rId9" Type="http://schemas.openxmlformats.org/officeDocument/2006/relationships/image" Target="../media/image6.png"/><Relationship Id="rId1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chart" Target="../charts/chart8.xml"/><Relationship Id="rId3" Type="http://schemas.openxmlformats.org/officeDocument/2006/relationships/image" Target="../media/image41.png"/><Relationship Id="rId7" Type="http://schemas.microsoft.com/office/2007/relationships/hdphoto" Target="../media/hdphoto17.wdp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microsoft.com/office/2007/relationships/hdphoto" Target="../media/hdphoto16.wdp"/><Relationship Id="rId4" Type="http://schemas.openxmlformats.org/officeDocument/2006/relationships/image" Target="../media/image42.png"/><Relationship Id="rId9" Type="http://schemas.openxmlformats.org/officeDocument/2006/relationships/chart" Target="../charts/chart9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0.xml"/><Relationship Id="rId3" Type="http://schemas.openxmlformats.org/officeDocument/2006/relationships/image" Target="../media/image42.png"/><Relationship Id="rId7" Type="http://schemas.microsoft.com/office/2007/relationships/hdphoto" Target="../media/hdphoto17.wdp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1.png"/><Relationship Id="rId4" Type="http://schemas.microsoft.com/office/2007/relationships/hdphoto" Target="../media/hdphoto16.wdp"/><Relationship Id="rId9" Type="http://schemas.openxmlformats.org/officeDocument/2006/relationships/chart" Target="../charts/chart11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openxmlformats.org/officeDocument/2006/relationships/image" Target="../media/image44.png"/><Relationship Id="rId7" Type="http://schemas.openxmlformats.org/officeDocument/2006/relationships/image" Target="../media/image42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2.xml"/><Relationship Id="rId5" Type="http://schemas.openxmlformats.org/officeDocument/2006/relationships/image" Target="../media/image41.png"/><Relationship Id="rId4" Type="http://schemas.microsoft.com/office/2007/relationships/hdphoto" Target="../media/hdphoto18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microsoft.com/office/2007/relationships/hdphoto" Target="../media/hdphoto19.wdp"/><Relationship Id="rId3" Type="http://schemas.openxmlformats.org/officeDocument/2006/relationships/image" Target="../media/image18.png"/><Relationship Id="rId7" Type="http://schemas.microsoft.com/office/2007/relationships/hdphoto" Target="../media/hdphoto17.wdp"/><Relationship Id="rId12" Type="http://schemas.openxmlformats.org/officeDocument/2006/relationships/image" Target="../media/image45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11" Type="http://schemas.openxmlformats.org/officeDocument/2006/relationships/image" Target="../media/image40.png"/><Relationship Id="rId5" Type="http://schemas.microsoft.com/office/2007/relationships/hdphoto" Target="../media/hdphoto16.wdp"/><Relationship Id="rId10" Type="http://schemas.openxmlformats.org/officeDocument/2006/relationships/image" Target="../media/image20.jpeg"/><Relationship Id="rId4" Type="http://schemas.openxmlformats.org/officeDocument/2006/relationships/image" Target="../media/image42.png"/><Relationship Id="rId9" Type="http://schemas.microsoft.com/office/2007/relationships/hdphoto" Target="../media/hdphoto18.wdp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20.wdp"/><Relationship Id="rId3" Type="http://schemas.openxmlformats.org/officeDocument/2006/relationships/image" Target="../media/image46.png"/><Relationship Id="rId7" Type="http://schemas.openxmlformats.org/officeDocument/2006/relationships/image" Target="../media/image47.png"/><Relationship Id="rId12" Type="http://schemas.microsoft.com/office/2007/relationships/hdphoto" Target="../media/hdphoto21.wdp"/><Relationship Id="rId2" Type="http://schemas.openxmlformats.org/officeDocument/2006/relationships/image" Target="../media/image34.jf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49.png"/><Relationship Id="rId5" Type="http://schemas.microsoft.com/office/2007/relationships/hdphoto" Target="../media/hdphoto18.wdp"/><Relationship Id="rId10" Type="http://schemas.openxmlformats.org/officeDocument/2006/relationships/image" Target="../media/image40.png"/><Relationship Id="rId4" Type="http://schemas.openxmlformats.org/officeDocument/2006/relationships/image" Target="../media/image44.png"/><Relationship Id="rId9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53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microsoft.com/office/2007/relationships/hdphoto" Target="../media/hdphoto5.wdp"/><Relationship Id="rId18" Type="http://schemas.openxmlformats.org/officeDocument/2006/relationships/image" Target="../media/image21.png"/><Relationship Id="rId3" Type="http://schemas.microsoft.com/office/2007/relationships/hdphoto" Target="../media/hdphoto4.wdp"/><Relationship Id="rId21" Type="http://schemas.openxmlformats.org/officeDocument/2006/relationships/image" Target="../media/image23.png"/><Relationship Id="rId7" Type="http://schemas.openxmlformats.org/officeDocument/2006/relationships/image" Target="../media/image15.png"/><Relationship Id="rId12" Type="http://schemas.openxmlformats.org/officeDocument/2006/relationships/image" Target="../media/image19.png"/><Relationship Id="rId17" Type="http://schemas.openxmlformats.org/officeDocument/2006/relationships/image" Target="../media/image8.png"/><Relationship Id="rId2" Type="http://schemas.openxmlformats.org/officeDocument/2006/relationships/image" Target="../media/image11.png"/><Relationship Id="rId16" Type="http://schemas.openxmlformats.org/officeDocument/2006/relationships/image" Target="../media/image4.png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8.png"/><Relationship Id="rId5" Type="http://schemas.openxmlformats.org/officeDocument/2006/relationships/image" Target="../media/image13.png"/><Relationship Id="rId15" Type="http://schemas.microsoft.com/office/2007/relationships/hdphoto" Target="../media/hdphoto6.wdp"/><Relationship Id="rId10" Type="http://schemas.openxmlformats.org/officeDocument/2006/relationships/image" Target="../media/image6.png"/><Relationship Id="rId19" Type="http://schemas.microsoft.com/office/2007/relationships/hdphoto" Target="../media/hdphoto7.wdp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0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6.png"/><Relationship Id="rId18" Type="http://schemas.openxmlformats.org/officeDocument/2006/relationships/image" Target="../media/image29.png"/><Relationship Id="rId3" Type="http://schemas.openxmlformats.org/officeDocument/2006/relationships/image" Target="../media/image4.png"/><Relationship Id="rId21" Type="http://schemas.microsoft.com/office/2007/relationships/hdphoto" Target="../media/hdphoto13.wdp"/><Relationship Id="rId7" Type="http://schemas.microsoft.com/office/2007/relationships/hdphoto" Target="../media/hdphoto3.wdp"/><Relationship Id="rId12" Type="http://schemas.openxmlformats.org/officeDocument/2006/relationships/image" Target="../media/image19.png"/><Relationship Id="rId17" Type="http://schemas.microsoft.com/office/2007/relationships/hdphoto" Target="../media/hdphoto11.wdp"/><Relationship Id="rId2" Type="http://schemas.openxmlformats.org/officeDocument/2006/relationships/image" Target="../media/image11.png"/><Relationship Id="rId16" Type="http://schemas.openxmlformats.org/officeDocument/2006/relationships/image" Target="../media/image28.png"/><Relationship Id="rId20" Type="http://schemas.openxmlformats.org/officeDocument/2006/relationships/image" Target="../media/image3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11" Type="http://schemas.microsoft.com/office/2007/relationships/hdphoto" Target="../media/hdphoto9.wdp"/><Relationship Id="rId5" Type="http://schemas.microsoft.com/office/2007/relationships/hdphoto" Target="../media/hdphoto6.wdp"/><Relationship Id="rId15" Type="http://schemas.openxmlformats.org/officeDocument/2006/relationships/image" Target="../media/image27.png"/><Relationship Id="rId23" Type="http://schemas.microsoft.com/office/2007/relationships/hdphoto" Target="../media/hdphoto14.wdp"/><Relationship Id="rId10" Type="http://schemas.openxmlformats.org/officeDocument/2006/relationships/image" Target="../media/image25.png"/><Relationship Id="rId19" Type="http://schemas.microsoft.com/office/2007/relationships/hdphoto" Target="../media/hdphoto12.wdp"/><Relationship Id="rId4" Type="http://schemas.openxmlformats.org/officeDocument/2006/relationships/image" Target="../media/image6.png"/><Relationship Id="rId9" Type="http://schemas.microsoft.com/office/2007/relationships/hdphoto" Target="../media/hdphoto8.wdp"/><Relationship Id="rId14" Type="http://schemas.microsoft.com/office/2007/relationships/hdphoto" Target="../media/hdphoto10.wdp"/><Relationship Id="rId22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fif"/><Relationship Id="rId3" Type="http://schemas.microsoft.com/office/2007/relationships/hdphoto" Target="../media/hdphoto2.wdp"/><Relationship Id="rId7" Type="http://schemas.openxmlformats.org/officeDocument/2006/relationships/image" Target="../media/image3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microsoft.com/office/2007/relationships/hdphoto" Target="../media/hdphoto1.wdp"/><Relationship Id="rId10" Type="http://schemas.openxmlformats.org/officeDocument/2006/relationships/image" Target="../media/image35.png"/><Relationship Id="rId4" Type="http://schemas.openxmlformats.org/officeDocument/2006/relationships/image" Target="../media/image2.png"/><Relationship Id="rId9" Type="http://schemas.openxmlformats.org/officeDocument/2006/relationships/image" Target="../media/image20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7.png"/><Relationship Id="rId7" Type="http://schemas.microsoft.com/office/2007/relationships/hdphoto" Target="../media/hdphoto15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20.jpeg"/><Relationship Id="rId10" Type="http://schemas.microsoft.com/office/2007/relationships/hdphoto" Target="../media/hdphoto14.wdp"/><Relationship Id="rId4" Type="http://schemas.openxmlformats.org/officeDocument/2006/relationships/image" Target="../media/image38.png"/><Relationship Id="rId9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.xml"/><Relationship Id="rId3" Type="http://schemas.openxmlformats.org/officeDocument/2006/relationships/image" Target="../media/image41.png"/><Relationship Id="rId7" Type="http://schemas.openxmlformats.org/officeDocument/2006/relationships/image" Target="../media/image20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6.wdp"/><Relationship Id="rId5" Type="http://schemas.openxmlformats.org/officeDocument/2006/relationships/image" Target="../media/image42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chart" Target="../charts/chart3.xml"/><Relationship Id="rId7" Type="http://schemas.openxmlformats.org/officeDocument/2006/relationships/image" Target="../media/image18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chart" Target="../charts/chart5.xml"/><Relationship Id="rId4" Type="http://schemas.openxmlformats.org/officeDocument/2006/relationships/chart" Target="../charts/chart4.xml"/><Relationship Id="rId9" Type="http://schemas.microsoft.com/office/2007/relationships/hdphoto" Target="../media/hdphoto16.wdp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openxmlformats.org/officeDocument/2006/relationships/image" Target="../media/image41.png"/><Relationship Id="rId7" Type="http://schemas.openxmlformats.org/officeDocument/2006/relationships/image" Target="../media/image42.png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chart" Target="../charts/chart7.xml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-50821"/>
            <a:ext cx="9144000" cy="2387600"/>
          </a:xfrm>
        </p:spPr>
        <p:txBody>
          <a:bodyPr>
            <a:normAutofit/>
          </a:bodyPr>
          <a:lstStyle/>
          <a:p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Présentation de l’article</a:t>
            </a:r>
            <a:b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fr-FR" dirty="0"/>
          </a:p>
        </p:txBody>
      </p:sp>
      <p:pic>
        <p:nvPicPr>
          <p:cNvPr id="5" name="Imag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64" t="7500" r="9162" b="10330"/>
          <a:stretch/>
        </p:blipFill>
        <p:spPr bwMode="auto">
          <a:xfrm>
            <a:off x="10713561" y="106225"/>
            <a:ext cx="1354793" cy="10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10809688" y="1057575"/>
            <a:ext cx="107273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1400" dirty="0">
                <a:solidFill>
                  <a:schemeClr val="bg2">
                    <a:lumMod val="10000"/>
                  </a:schemeClr>
                </a:solidFill>
              </a:rPr>
              <a:t>UMT SABOT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2586" r="9913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5230094">
            <a:off x="2488360" y="4574978"/>
            <a:ext cx="1162796" cy="771856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98900" y="2463800"/>
            <a:ext cx="4394200" cy="439420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377" b="93419" l="2412" r="9925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3474348" y="4641011"/>
            <a:ext cx="2280801" cy="2216989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29949" y="672868"/>
            <a:ext cx="6349364" cy="2732416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12451" y="5815976"/>
            <a:ext cx="1167098" cy="1167098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522B05BC-4CBE-41A0-8677-DC9E6B5013B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6267" y="5700697"/>
            <a:ext cx="711244" cy="621475"/>
          </a:xfrm>
          <a:prstGeom prst="rect">
            <a:avLst/>
          </a:prstGeom>
        </p:spPr>
      </p:pic>
      <p:sp>
        <p:nvSpPr>
          <p:cNvPr id="21" name="ZoneTexte 20"/>
          <p:cNvSpPr txBox="1"/>
          <p:nvPr/>
        </p:nvSpPr>
        <p:spPr>
          <a:xfrm>
            <a:off x="11231592" y="6581001"/>
            <a:ext cx="15096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23/10/2025</a:t>
            </a: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C6F24E07-529A-6ECF-DAA9-E153AEC342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36" t="41693" r="44405" b="34603"/>
          <a:stretch/>
        </p:blipFill>
        <p:spPr bwMode="auto">
          <a:xfrm>
            <a:off x="6240798" y="5770848"/>
            <a:ext cx="633486" cy="718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463" b="96104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7415961">
            <a:off x="5672702" y="6136337"/>
            <a:ext cx="919620" cy="786786"/>
          </a:xfrm>
          <a:prstGeom prst="rect">
            <a:avLst/>
          </a:prstGeom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68ABC-7720-41FE-90C9-E3B404090A6D}" type="slidenum">
              <a:rPr lang="fr-FR" smtClean="0"/>
              <a:t>1</a:t>
            </a:fld>
            <a:endParaRPr lang="fr-FR"/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04324" y="3672098"/>
            <a:ext cx="1937285" cy="2898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9189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Ellipse 22"/>
          <p:cNvSpPr/>
          <p:nvPr/>
        </p:nvSpPr>
        <p:spPr>
          <a:xfrm>
            <a:off x="6144545" y="1752600"/>
            <a:ext cx="776586" cy="757989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/>
          <p:cNvSpPr/>
          <p:nvPr/>
        </p:nvSpPr>
        <p:spPr>
          <a:xfrm>
            <a:off x="197973" y="1696452"/>
            <a:ext cx="776586" cy="757989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à coins arrondis 3"/>
          <p:cNvSpPr/>
          <p:nvPr/>
        </p:nvSpPr>
        <p:spPr>
          <a:xfrm>
            <a:off x="143219" y="596752"/>
            <a:ext cx="5508434" cy="556784"/>
          </a:xfrm>
          <a:prstGeom prst="roundRect">
            <a:avLst/>
          </a:prstGeom>
          <a:solidFill>
            <a:srgbClr val="A4B4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800" b="1" dirty="0">
                <a:solidFill>
                  <a:schemeClr val="bg1"/>
                </a:solidFill>
                <a:latin typeface="Marianne" panose="02000000000000000000" pitchFamily="50" charset="0"/>
              </a:rPr>
              <a:t>Synthèse de l’efficacité des AH testés</a:t>
            </a:r>
          </a:p>
        </p:txBody>
      </p:sp>
      <p:pic>
        <p:nvPicPr>
          <p:cNvPr id="5" name="Imag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64" t="7500" r="9162" b="10330"/>
          <a:stretch/>
        </p:blipFill>
        <p:spPr bwMode="auto">
          <a:xfrm>
            <a:off x="11070998" y="17252"/>
            <a:ext cx="997108" cy="741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94" y="1845767"/>
            <a:ext cx="660423" cy="4225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-77118" y="2462136"/>
            <a:ext cx="123604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b="1" dirty="0">
                <a:solidFill>
                  <a:schemeClr val="accent6">
                    <a:lumMod val="50000"/>
                  </a:schemeClr>
                </a:solidFill>
              </a:rPr>
              <a:t>PRAZ</a:t>
            </a:r>
            <a:r>
              <a:rPr lang="fr-FR" b="1" dirty="0">
                <a:solidFill>
                  <a:srgbClr val="A4B447"/>
                </a:solidFill>
              </a:rPr>
              <a:t> </a:t>
            </a:r>
          </a:p>
        </p:txBody>
      </p:sp>
      <p:sp>
        <p:nvSpPr>
          <p:cNvPr id="13" name="Rectangle à coins arrondis 12"/>
          <p:cNvSpPr/>
          <p:nvPr/>
        </p:nvSpPr>
        <p:spPr>
          <a:xfrm>
            <a:off x="6738448" y="629560"/>
            <a:ext cx="3220530" cy="556784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  <a:latin typeface="Marianne" panose="02000000000000000000" pitchFamily="50" charset="0"/>
              </a:rPr>
              <a:t>Population d’</a:t>
            </a:r>
            <a:r>
              <a:rPr lang="fr-FR" b="1" dirty="0" err="1">
                <a:solidFill>
                  <a:schemeClr val="tx1"/>
                </a:solidFill>
                <a:latin typeface="Marianne" panose="02000000000000000000" pitchFamily="50" charset="0"/>
              </a:rPr>
              <a:t>anoplocéphales</a:t>
            </a:r>
            <a:endParaRPr lang="fr-FR" sz="1800" b="1" dirty="0">
              <a:solidFill>
                <a:schemeClr val="tx1"/>
              </a:solidFill>
              <a:latin typeface="Marianne" panose="02000000000000000000" pitchFamily="50" charset="0"/>
            </a:endParaRPr>
          </a:p>
        </p:txBody>
      </p:sp>
      <p:sp>
        <p:nvSpPr>
          <p:cNvPr id="14" name="Rectangle à coins arrondis 13"/>
          <p:cNvSpPr/>
          <p:nvPr/>
        </p:nvSpPr>
        <p:spPr>
          <a:xfrm>
            <a:off x="6738449" y="1313762"/>
            <a:ext cx="1524210" cy="556784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  <a:latin typeface="Marianne" panose="02000000000000000000" pitchFamily="50" charset="0"/>
              </a:rPr>
              <a:t>Résistante</a:t>
            </a:r>
            <a:endParaRPr lang="fr-FR" sz="1800" b="1" dirty="0">
              <a:solidFill>
                <a:schemeClr val="tx1"/>
              </a:solidFill>
              <a:latin typeface="Marianne" panose="02000000000000000000" pitchFamily="50" charset="0"/>
            </a:endParaRPr>
          </a:p>
        </p:txBody>
      </p:sp>
      <p:sp>
        <p:nvSpPr>
          <p:cNvPr id="15" name="Rectangle à coins arrondis 14"/>
          <p:cNvSpPr/>
          <p:nvPr/>
        </p:nvSpPr>
        <p:spPr>
          <a:xfrm>
            <a:off x="8323041" y="1313762"/>
            <a:ext cx="1669266" cy="55678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  <a:latin typeface="Marianne" panose="02000000000000000000" pitchFamily="50" charset="0"/>
              </a:rPr>
              <a:t>Sensible</a:t>
            </a:r>
            <a:endParaRPr lang="fr-FR" sz="1800" b="1" dirty="0">
              <a:solidFill>
                <a:schemeClr val="tx1"/>
              </a:solidFill>
              <a:latin typeface="Marianne" panose="02000000000000000000" pitchFamily="50" charset="0"/>
            </a:endParaRPr>
          </a:p>
        </p:txBody>
      </p:sp>
      <p:sp>
        <p:nvSpPr>
          <p:cNvPr id="19" name="Rectangle à coins arrondis 18"/>
          <p:cNvSpPr/>
          <p:nvPr/>
        </p:nvSpPr>
        <p:spPr>
          <a:xfrm>
            <a:off x="7260123" y="2050153"/>
            <a:ext cx="440675" cy="396607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 à coins arrondis 19"/>
          <p:cNvSpPr/>
          <p:nvPr/>
        </p:nvSpPr>
        <p:spPr>
          <a:xfrm>
            <a:off x="8987937" y="2047301"/>
            <a:ext cx="440675" cy="396607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1" name="Image 20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859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79217" y="1939082"/>
            <a:ext cx="676275" cy="533400"/>
          </a:xfrm>
          <a:prstGeom prst="rect">
            <a:avLst/>
          </a:prstGeom>
        </p:spPr>
      </p:pic>
      <p:sp>
        <p:nvSpPr>
          <p:cNvPr id="22" name="ZoneTexte 21"/>
          <p:cNvSpPr txBox="1"/>
          <p:nvPr/>
        </p:nvSpPr>
        <p:spPr>
          <a:xfrm>
            <a:off x="5892197" y="2211533"/>
            <a:ext cx="12889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solidFill>
                  <a:schemeClr val="accent6">
                    <a:lumMod val="50000"/>
                  </a:schemeClr>
                </a:solidFill>
                <a:latin typeface="Marianne" panose="02000000000000000000" pitchFamily="50" charset="0"/>
              </a:rPr>
              <a:t>PRAZ</a:t>
            </a:r>
          </a:p>
        </p:txBody>
      </p:sp>
      <p:pic>
        <p:nvPicPr>
          <p:cNvPr id="24" name="Image 23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609" y="1877851"/>
            <a:ext cx="660423" cy="422570"/>
          </a:xfrm>
          <a:prstGeom prst="rect">
            <a:avLst/>
          </a:prstGeom>
        </p:spPr>
      </p:pic>
      <p:sp>
        <p:nvSpPr>
          <p:cNvPr id="27" name="AutoShape 6" descr="data:image/png;base64,iVBORw0KGgoAAAANSUhEUgAAAQ4AAADnCAYAAADvjbhbAAAQAElEQVR4Aez9WaxlW3qlh40552p2e/oTfXP7bCKSSRaZzHRRoJCSShQyRJRxCWSi/HApAyJs3DIM0IAhCNAFjPILYcCFFKAHQX4x9OBHPkguw5IhuGypqqCqAtu8mczuttGeOP3uu7X0jRWZLKiKzMrmNhH37h17xd57rbnm/Odc/xhz/P9ce5+o9WM9AusRWI/AzzgCa+L4GQdsXXw9AusRkNbEsfaC9QisR+BnHoE1cfzMQ7Y+YT0CP3kEPg1H18TxabjK6z6uR+ADHoE1cXzAA7qubj0Cn4YRWBPHp+Eqr/u4HoEPeATWxPEBD+i6up88Auujn4wRWBPHJ+M6rnuxHoGPdATWxPGRDve6sfUIfDJGYE0cn4zruO7FegQ+0hFYE8dHOtw/ubH10fUIPCsjsCaOZ+VKre1cj8BTNAJr4niKLsbalPUIPCsjsCaOZ+VKre1cj8BTNALPDHE8RWO2NmU9Ap/6EVgTx6feBdYDsB6Bn30E1sTxs4/Z+oz1CHzqR2BNHJ96F1gPwKd2BH6Bjq+J4xcYvPWp6xH4tI7Amjg+rVd+3e/1CPwCI7Amjl9g8Nanrkfg0zoCa+L4tF75db9/8gisj/7EEVgTx08cnvXB9QisR+CvGoE1cfxVo7Letx6B9Qj8xBFYE8dPHJ5P5sHf+vzOrX/387tf/qs2H/tk9nrdqw9yBNbE8UGO5lNe11chjN/8zM7Xi056o9WO3/RWaPnNdqy+meX6ZjuvvtnuxDf+l1/a//rf/tXdL/+L7eKXf/c3btz6y+6t33zqR2BNHJ8CF/jqS71bv/nS5tfTqn5ju5veCLW+MV/UX5lOVl9ZhvSVaVV/ZbmovrJQ/ArD8Q1VekMxfrPfLb95/UKHrfhmyOdv/N5Xr379d796aU0gDNKn/bkmjk+oB3z1pZ1bX31548u/9RkIQ+kNpfDGIugb48ni9ny6UFqu1A5SOwZ1s6h+HtRJteKqVl2tbtfL6iuj8fIrp8PqK7MqfKXbLr8Rk97osP2dr+x//ffWBPIJ9Zyfrltr4vjpxumZKvWbL2x8rUj1G3vt/Jvzld5Y1PU30qq+XVSV2gpq11GdEBvS6EEcfRihl5J6MdNemXSpnWm/zWfIZLVcajScaTSeaVXpdh3iN3Y3ije2e8Ub/9uvXvr6f/y3n/vyG7/zMttLayXyTHnJL2bsmjh+sfH7V8/+GPd86Ubv1ldu9L7eaWevhyx842i++kqRhdubRaZuigorabms1eP9HuRwsZPrci/XFmRRQiB5lCrKiM1lrnaTXtrMdK2TtIKBhuO55vOKHta34Z1v7O713siL9M1EfmS2Wr3xH//tF77GwfXzUzAC8VPQx09FF798rfO1bopvbKMGRtPVncl0pZ0i6XK3UCtF1YQg5DYU6gA7iFcRvQQhQhRirTILykNQAYH08qStVlKLfSaUVgqQTq3JZKnxbKUF5LOivqyub8cUv7JY1V8JdfpGzMPr/8nX1+ShT8Ejfgr6+InvokmjVxavz6v6GyeD+e0IG1xAUeSQxNlwoTlg72VJ1/qFvN8DMkJBnE2XGnCsTBBFmakNUXTyoG4RlUMgOUTSzqO2W5lKyGcFYZwPlzobLTWERGaLJQRUi8SqVnWFKol38hhf+49+ex226BP+WBPHM36BTRophdeHs+UdhIF2y1wX27kS4YbBbXWQQwIbRdIuBHCxm6lfokBUa7asNIcMZotK3iJjkSCLwKtDlp12pisbpZaoi6qq1cmiyiDNZhDOaKEJSdaKJCuco34n08ZGUpHFmzGGntaPT/QI2Fc+ug6uW/rARsBLrL9BPqMsw+t1DHf6raTtPFNOC9NFrQGKYgnYC5TCfjfXVjsRmkhTiCKSIO1RtkNIwlOnqIfHqIgR+QuWaclz1LrQy3SR/AfiQ3CMujFqI0uycklug7IOXSJKY6+f6eoW5SGOCxtFD5K5SZH18xM8AvET3LdPbNd+42bna5c7rTfKPL2Rx+zOfivXJgg3UYxRD84/dPOoi91c1zcKQo8kOAQyqWVyiDGoXQSVWVBGlnMXZbFVZpovpeGs0vFopcG40mJeKyPcMSH1UBt1LeUpaItkq0nEocsU9ZHVK3IjK/Vb0k4/3P6l63r1D3738+tVlk+sB0rxE9y3T2TXvgxpbJLPuD+afQMpcNtKIAHo1UoNORjcnTKhGHLtd3LGoNY5uYzH46VGi5VMLigCLnxQkiCVoC2HMKiLLuQgKphS7tsPx/qn7w709uOJAqzTYsmW1An5jFoFZNOCfBazWueD5ZNtONfZcKrxaKpOr3XrUi+uiYPx/aQ+18TxDF1Zk0YvK14/nS7vtAlBnLTslVFt1MUKwFfEFO0iahP1EAhHTiCMAQpitqpUgfoeeY59CKKi7PlkRe5CyiGEBAkQhcjKw3V6S5DDY0jBCoWqtE2os835CA7NCFPqpVRwYDCsdO9wpgdsJ+cLjRdBy2V+e76cv/af/gevrJdnP3T/+ngaiB9Ps+tWf5YR8P0ZbF83aQwWkAYA7uSJJGdSD3VBdCJylE3ysp0Fkp4rTVANOSjPMkEsQfvkLHqQzMIkgkIpIZsOWww16kOqSID687XNQvuQyxZEYSUCF8mhTydP2qCtSOgygThGk4p8SlSqpMenCz1gO2XFZQxRjYh52u3OHRZ7X/uD31l/x+VnudbPStk1cTzlV+o3b258bbPI39gu0xvDxeLObjfX5X6hy1stXSCpwIqoZpBED6XRB9jtLKrXitqm3JXNUgZ/jTIgh0m56klyNEjwi8ihasp/Q5ZkJ7DPFFIZ8cpii7IYlGeR8hKHNeFYG/LYI/wpISTBKIEQ5iZtXGzlmo9rPT5Z6uRkRugyI2yZaIOQ5fxstQ5ZnnIf+3nMiz/PSetzPpoR+I0XNr52YSN7vZ1V3wDYtzdZat1pZfrc5Y4+f7VDInOpw8GccCM0N2uZDDZQChf7ufa6melCVhhEJhrDBmcwwI9JgsUVjksIDcKLivxHLYclw+mqqc/Es4AcDscLHbPqMuLcGYmUVoraYbl3g3CozKKcIK2orHRtM+nkeKGzk6kGp1MdHAxvX36+/9r//jcvrUOWj8ZlPrJW1sTxkQ31z9aQSSOF1euH08WdM0DfA6g77UxfuNZhRSTqn//wnFl9oc9dbOuV/bY2IZQbO6VuXezo+e1Ws2JiUkgxsuIRFENoEqMpBnVQDhVq4ZSEqYlkTsFzCMM3gy3Y32snvXKh1EvUV6AuXI4iEnVQnWxHhzBnRdmHENeAc3MFzaeVHkIcdx9NNTxbakL9p4fTO1cvtV//va/sf/3vfuRfjNP68SGNwJo4PqSB/Xmr/Y2Xere+8nzv6yaNRRXvOKfQyRK5jKgv3uxqPK/0R28PlWrp1250dQl1kQFo5yQ2y4TCqBuCMDF4dQSeaHIhBW/KFHWJ/IWVgpOmC9iAXegKkSOpUTArDVheXRGWmAyccN1sZ6qCdB+COCWhWpETySCTRH2+MSzjtZXFpk2v2CwhuVOSqg+O5jqGPMbjuUaT+Z2L+8Ub2730xv/hb11bq4+f1zmeovPWxPEUXQx/q/XFjfYbRUpvLKtw52KvJJ/R1uWNQl95aUOzea23HkzUyaTn90p5efXRcNGQyg7hw4Bw4nBEovJ8JoMcvMuqoIYaWiiEThHJWdQ6QgkY5L5pzN13GLJk1cXvnUPx673Tud4/mXt1Vte3C/XJm4zmK53TRoy1rpJE3SHfUUAaWxi0ybbRSuoXifxJ0Bxbj86XOoQ8/Ho+Xt4ezqpvdLV8fU0eeuYfa+J4Si7hb76w/bXnttqvv3NefaNe1bev9VvaBOzkOPQ3ntvU0dlK3707Iv8QdXWrlFcvxtOaBGmuLqD2EmueYpPUPEMZ+HsoTnxaDXQBc0KVzJaVTqcLykgX+5mypEahdAhddrqFNtoZIY0acjmGXBL1XdzIG5L4wtWuXr7YImEa5EJTiGYFIVGtHN5EFFBOHGMiiewMUvO1/Zrkq+/3WCwk50JGSndqVa//J39rnfdgiJ7Z55o4PsZL99tf3Ln177688WX/Ole/G15/93x2Z68dyVG01UpBN3db2usU+rO3B/rugxFAD7qylSsQLtSAdruTtMNM71DGs73J43hEbgGwhhCUU4dB7ByGb0Fn8QXMB21BEFkMTXjSQ4X0yyQDvVqquWv0PZTGFJLZJtdRQh4OjyIFrqI8Ntn3iLDl/dOZTghrWs35UUUWlFPI341xMjYwriOWZgfjlea8BogjEBrVLAN1Q3VnuYyvv/FbV7/+xteuffmN317/qhjD9Uw94zNl7SfIWP8ocMrT71/d7X3TX4Wfj5d3tvNMV/qFwLU+d7kt5y2+/2isA0KPDsD80gs93dgr1CqSXrnSYkk214DEZBOeAOYBAC0p1ysjqyxJKcZmxIaEF14xEYRjQvI2hxgM8O12rj7l3abPdX0HwwVEEtTJY5P3eMxnb64H7DcrNHMSoy3acp4EjlIPAumytbPYhDccbl5NWieQ2SlbtQjKQ5StynPdqZPeyLLwzXoVf39NHs2lemb+8zV8Zoz9JBk6X61ulZW+fLJcfYUk4+0b+119FrJIoWrCCFXSn70/1GCy0E1WN/6tX9rQ555HiRCW3Ngv1QLURyyVPhrO9WRFpNIYSbFikDZbSXvdpB6vznE49+FXg9bKYLyo5H1TllEnEEiGUthAdeygYLY7mQqUionFS7NT8hoLkqWtLCoB+QVqpk9Z510u9guZLKxIRuQ0TBZbtOn2TSbeTCQBGhpBXifkX84hkDkEUrMPirkdpK+UefqyVml9vwfX7ll5xmfF0E+SnV99ZeNr1/ut12aqb4/HM/W4CruAFmwSjkhHw6X+9P2R5gD2lUst/du/vKnbn+lqslxph1AloRB+eDDTw9NlAz/nGJaUtYKYQAoGsIFuMsgggZrBi6DYpJFilHMTVg4TiOb++VyPUBRDCCJR1sSx286ath2yPMIW13k+WeoYoppRf0YdV7YKXdrM1cEWt3fC8fPpUg6XyhiaUKtFff08ahuiiVgavDyzCsoqPsFw1TJoMV9qsVzdLpJe/Y9+ax2y6Bl5xGfEzo/YzA+vOZPGRi97/b3x9M45gPVvf17fLEXKQhmAWwGqx6NVA8jPXuro117qanMj6b0HM0caqkHpISseESCabHoAM0MJZIQA7SypTEHnzO4OKwJMQpXipQH0AraYAny3VWTUAJmQ4+SYBIc0KzBlFrTTzbTbKeRzJ4Q/rhvOasIWmlE7D9rtJV3ezlltSfK+ikpr5INDGC/j5pzcoo2CrSRP0k2J+gJ9jDqg328dTPX+4UxnJHjJw2oW461uUaxVh56NR3w2zPxkWGnS6JXZ62fDxZ1+ynV9q6XPX4EYWpl2WNocAdKDs7m81PmF6x198cVuA+i/eHei4flKDw6XOuW1CxCvMuP3OG8JkZgYukUSnNEQ0ISw4Zik5GmjAATQVjG30AAAEABJREFUU0MOU9jBwLZCAePkJVJzM5mBvqQShy5TQhErm8QyiYEvCGpGfSEEciZBS8KbOeTz4GyhuycLLQmp5GM0bhKacP4UgvLuHGUSYBV/nnHQ4coRquXQIQt9PSU/c4ZSCSaZIr/d6RevvvHbN9bkoaf/EZ9+Ez8ZFjakkcfXJ4vqTitBFGXU1X6uEnA52Xk4WOido4mev5jrV1/s6PZLbS3qlSYgfHMjk5XGBisuXp7dRxEsAO8xAHTuolNE6glqoRYM9pJXg9+3irc5tt1J8r4ZgG7uxQCwPz6vhXowkVilGNizH4U8Lcipm0Vd6GVNvQsYwrmNXWyWgh5BcAckZE8gJ04hNInyas1mC5KCNc5YEh5CVLbJ93aUkMMS8nBI45yIUChb7dQolnaJ/Xmm9ePZGYE1cXwE18qk0Y6Qxkp3eigD/7KWv4EaaLtgpj5gafPdxxNd6GeEJj3duJTr4dFcZ7NaO9upWercI59g4D5mlv+LBxNm+7nAoSIgfkyC9C4rL+cQAsTEnpoVkaQZ6sA3ci1RJZ0iKYMIwDQqwVmPWnPijyVk0oZoehCMQ40FLFBAZs51ePl1oxWVYWMMkaRp1HY7U69EqeRJFzYKvbTf0j5hS4u6V5CBFY0VjF9NUq6vQ90oLXWKTCWE5OMd6ri6VWqfOoq8UF3X35otV3/4f/6v33tT68dTPwLxZ7dwfcbPMgK/dq3ztR5KY7qq7nRS0HaZ6fJGqd1uroubhU6R7nePZoAq6LndlnJA+9aDuY4GlTx7b+ZJNQnF77w31T/73kjfem+s948XMkHMCAtOSBAMyWnMIIAxKmTExlttMPNf6hckQqUjwoEsSe0soB5is9qCgNDppGpWVxKhhlXBJmDuFRSEAJwIfUDi9DGrICaAAUnMc9TFQwjKn8tcyiIjwRJvDhmU1B05z8ooTwGCCCwMBT0kn3FIH2uOuWaEB+okQUJBIdXyPSneik4+nM4W72r9eCZGID4TVj6DRvo+Df+GxnMX+q8vV+HOy7tdXewU2iXM6ORADBXg5OC7kMZFQpFfvtHVJV4fn8w1QTlcIfF4eT8ngbjQP/7zgX54fwqZLGQ1sAXASUGgGCqZJAzcLnVmoJKZW3kWVfLZd5Re3S5kUIcg9QgNOmVsyKMLQdiWrVYGpMWML1GkKdvNE+9DQ05WJIgQnZIzuUdS9pjXU8KQh+Ra/ujdsd68O5ZDJiuMmkYc9ljhtGkfLtFwXukIcjPRUSn1x2a52cfPqGuIqqpQM3Bjr7vVvan145kYgTVxfAiXqVEZZXpDdfXGYDS/c+tKT5vtTC9ebiPvczm5+BAQvnc41XVUx7/5hQ3derGtITmBCSriEmC/slPoe29P9c8gjZqYZLOTUCNBC94j6Z+QBnGHv8wW6IMVh8HbMmAjRAAdFMz8L6BiXtxrCUyrR8hgFeJE6Ijl1wyl4JBpp5NLrkQiwRpkUPchmJ1O1iiXAkJCWDS3uc+xj6o1gtwWhEJFTJTJmvO6WdKFXqFunppwaAbjrGwv7EbRhjT6ZeJ4phJlNYVUZkifmsox+XaZZ6/+we++tE6Och2e9ifX62k38dmy78svbHzNKuMHD0ffuLHXu/1vfHYXIAbtbyVtojYGLLU+dgiAhN/t5br1fEfXXyg0AkAGZUS+1yDzz94iLGEDZ3I55xY6KIk5oYhDFOKARhH4Bq4Z6qVmmFpM8R1A6xyE8wgTiGgwWchJy1vXOrq0lTfhRYQlRqyUHJIb8fnOrfgHeloQiX/wh+rUKJJOph0IyyqlV0ZWVSQ4pFEstqWEmExAD+nPGCIyCSRIwDeBJZhqRUUFNhWcVPMe8+V9DnlGkMYUtTGGgPxr6bPFkuXm+mZVhR5d+bQ9n7n+xmfO4qfYYJNGGeLr7z4e3vnSy9v69Ze3NJ7Odelipq1e0lv3JnrIasQYQHeLoC+80NaLrxR67/5ME3Ia1y62dP1CS49PFnrrwbQB6CuX2g14DeCNdlIGuFcVYYSncAkVkQBzYNm2bmZ5VH+TTOWQnNs4JqzwjWStFCgnwRna7roeaYYSOJtWOiFkqCCrEIJMBA49zgE0goZzTBhBGQohZ2tnkXApqFemRmVMIIwRORaXP+Mcb1NI0OGRSaxMSWVOvoPlXpMHzTR5lQF5l2olhSXqaLlSxbmz0ayXL+t1uKKn/xGffhOfDQtNGnvd+Pq8Xt35pef7us5qw/HxRC9dKOScxB+/NdQjEouekTeKpF95safbr7R1F9J4652Zsk7U3l6mH96b6vv3Zrq8WepFSMRA2+kmdVtJc4A+gzBMPN7qutYCkDYqhGNTNocrE15XnFhDBGcA+x6KwHeB3h+A0qBmCdTJU95qSNLzh0dTHZOHsDqw0jC5WIm4PaoA2XWjFFzeZNBGRbQgooyDEaYyqTTfcWF5dkACtUhBL+609BnGoIdSiVSI4JDt6xQR0okNyTVhFuRRkaRdYgf1387D6tX/6LdurMOVp9zt41Nu3zNhnn9H43P7ndeHk/rOL13t68ZmW6cHE93cyuRfxfqHf3Kuekm44vifmfpXX+7p88+1mxzG2VGlLzzf1VYv0z9/c6jv351or5vLCmMI6BEYOhmu9OhsAfwCeQ6xDFvLBHKKmhgi+VtWAYn9xCtwhpx07JS5vvxiX196rqeSSo5YHZlQdkKOot9K8jLqLsu/81Ul/6Sgf6hnBgn1WX7daGeN2ulQr4FeIT2sIhIhh0lqMKsgmhVExgEYgWJyboVPmkBsvu28jcrY7WbkP5IKiKTDZ4gBAlJjj+t12066+k7YE5QYqyqaVfHW8dl8TRx6uh/x6Tbv6bfu3/vc9tdegDQej2d3XrrQ0VaRlJEocE7h0dlS/+h7Ay0BZwl4PPt+nlzDHqsnP3x/qhkAfOFqW1PyDf/4j8/18NFClzcKllAr+Ud09vu5Lm7lDUDnMEKHuksSkGBVfKSclFOvy13ZLHR9q9BlyKBDGNQrpd1+0qVt8hSESQa3bxqzStmFpF64UOoy57Ty2CRcD1Ecf/F4IocuzlFYkcwhgTFkE0LQRplpu5Vpo53kY3vU0SRCS/oLoficHQgno+wCYWNSG9G/Vora4jz/PEA3z8RhIVLUwqAQggaQo8mv+dMKhExlrG9/6Qsbr/3+v3Pp69/8X7/85b//uy+tSeQphEF8Cm16ZkwyaZTt8PqjwfTOfqfUHrP8BZKJ/Szoj98e6O3HU72w19Y1wo4OAH3uQkmYEPX+o5kWAPJCl+VWQpV/8ua5zlEVXWT84XCpAdJ9A0Cejhb6i/sTBUVZgczIBfh7HgbbAvbwsmcdJK/G5LR5c7fQBu3vQTi+2ere0VwPjudaLqRUR5K0SX3aCNRY5FF7JGd992YLNeBkqsnjO5DHe8z+BcA2Kfl2c5PHCtlR0Ea3zNQl/LA9fm2xrwV5mRx8H0gOUSjWzTd1F7BbDqnUhE3e3ee8jM98FKc1SoRqNWMsptNKx+dLDcl9SLrz2Rf6b0RV35yvqt//e7+zDl0Yk6fquSaOn/Ny/Pu/vP01kwaLCHcMsBw0+Fe1/KWw//EHA1XMul8m19EFlJ5hf+mzHV29VDQqIdBmAvEHAPv+wUznrLQMSTC+ezLT0XihTgNu6Qwycbk8iZVdwAjAFqiZGuBTBQnLIKpRzQdvZxDOmFWXS6iUfdTGKeHJn7831gFEMGFmdwhRUveUcOUEgloSmvQgqK12rksoHRPIY1Z73ibn4Y0UikoQDi8A8kjSNeqQ46QjNEYlHUNs/nq+ycBqw0TkJV//OhnNycQxJRHsFSBEl1g2UYX9SwgloTZMNBuQSeS9ix0NFjo8X2g6XWi2qG+vqvSVMqUv99rFWnXo6XqsiePnuB5/m/CkE7PXmS3vmAl+DYK4dbWjBwD0T94fNgD7led7TRLQocEXPtfT1m6uU3IS/nxhIxdYaZSFQQaaNAU555BHDJJzGyNkvgFp806ZhX9wPNMDko9RAZkfGnLx6kgP4Fl5jCCV8Wolqw2rDiuTB+RFDHAnJYfLivaXGtPGAhQPqN+/WWqlYiWwSwL2+b2WLqBWfMPWnz+c6PsQiNvv5FEOOQqM2+tkvJfaWVQXRstgxTEhzRCmyOhUlJpl4hn7FhDEDALtQE7+5TATUcR+xBJLu1FWKRe6OaszECMH5/ThMTa/fzDV0clcg/Fc0+XqdorZ+q/CMa5P0zM+TcY8C7Y8CU+y1yfV6k7C2X/5Wk+XWrnuEpZ87+GIGTrKX4efWXozg5YA+x0Snt/+i5GcmNgmvzEDVBN/nXxWywnLEGALAJUBTB87QSkYvF5KvXs61z0IaQyxdIqkHYBrcF/dzLXfydQHlDskIb3y0s5Cc2PWt1n2fZPNP8TjcMKqwS1gLvkMqcil7Q5kUERF2mxRRyt/Eg790tWuXrnQMR/q2yR4//jBSPdRGSYZE0FOeQgToqsIu5J6rSivjgzo7wxC6lJXDzvHEMkh6ukceTLivcmiV2ZyLsR2rtgR6Xc7S/LvdCwYEzEGQ1TT+YhxYXk2Q0sV7KtDfacs89f/8//NF9a/kK6n47Emjp/hOpg0WHF4fTZb3unEpNuXutopMn3rvZHevD9mJo56bqf09ImUX8nJxSOWQg+P59oyaNpJS2bVIaGJj82Yka0GUopqMXvzZCYOCiEw01ZNWHCOQshj1Dbk5HDgEmpln8SkFERVamWxIZAuYE0haoCqeQTRTABrnzazSDnambOB1UYFbXN+G8D325kwFrILurpTaoe6u+2g5/dz/RJJ3C1I6gGhw9uonXfPZnqf5eRjllungNwqh5OpL2mHci0Ssom2TGT9VlKWIkuuIlyRHD6ZPLz5vIJjM0jmcDjXGGLpQGAi5rJ9ThifQVSRyjewfwtF0mXcFMOdEKvX/u9/94vrsIWx+bifvj4ftw3PRPsmjTyrXx/OFnfAta4Bspd22npM+PDO0Ux77VwvAr6NEiABzEvbOUuTlQ4HSxmkWxtJNWA/OllpSY5hTKjgex4qpu8yBeWAzsAxsPzqC9MDULskO6+Sf3h+p9AL+4W2+OzZukI+OEGa0pPh84oJ3KEyD+qUsVn5MGk4nwBGwZ0ErzjdoMeQAdjXtb1cl7eL5o7WLPPxoK1+pn1yJL/yfEdf++KWXiB8sdI4JlyakD/xDV7Hk4XOiUFswy6kcYWxuECitZ3b6lplFpu24Dttt1Nji20+pY77JEDHhE10F+JDWWCIy/exuXRf6NeUsXF/WpnUySX3qcgy5Sm7WWV1T+vHxz4C8WO34Bkw4N/7wsbXTBp1RDKDhssA+Veud3Q2musupOGVCf8uaI+Z1iAAF+Q7FvIvjn/2Zlv/xpc2tbWZ6e17Uz0+XWiIrB8AvIKZ91K/VAeggRttgPwIuXhmNnl42dM5gB7qwMrkFPk+hQUSRNMrkyz7Dfyblwt99rm2Xrrebm4Ui8zeJXW3stAomJLXFqDmVD1AAR0QQlU0EAY2HAcAABAASURBVEHv9b1CF7GN4tohobrNtsPnK5chwudK3cZ+KxyHEv6JQYdQ75HEfY8QynauIL4VddEFch5RVg/+Vm+P9pKsOOpmOXrKoDgMq6BPExGnNYrEqznFj+xzed7KBDVgaXaG2lK1Eku09KNWosAC8qHa9fNjHoH4Mbf/YTb/gdRt0ugovk5ld4o600Vm1q9+YVMlM+m3SSCOiReubRYyMHPAsgIY906netdfYGP59XM3uyoWQSeHc/kvnB0DiENyGBNUR8UKg1iWMZicpCxBn0GeQwxWB4nXTZKWKZNmIK3CCCIO+UtqM95YyRjkF0i8+nUBM/icPipgk62Hjf5y3GUURM/M5POpJISgBEIN+CfKZ9X8VkeH8i0UzeaVpNZ+VNaXXnm5pa99ZUufvdpu1Mo5YK4xzv34DknMx/SnzBMJziD3JYOBHLp4TLYIhTL6gFAhJ1JrSR8wWw5dTJxjlpf9uY0tvSbUiSij4Gp0hFK7ezhrfpdkisIJFWvKq1Wv09L6lnR9/I/48Zvw9FrwY9KYqr6TAxbP/l/9zU3d+Exbf353rAPUg/+i2u1rHW31EkuIlQ5ZorScf/lKW77JanS21IOHc71/sNBjwHBI/O58QwuSEMrA4YoBhdAQTcirD/6zjq73KoA3EVBMJhbfH+HwZAgSe+QiLm1n2tyIygCdl24fHC+YrVdIe2kbwvHs7zzGdUIo1+kVnRbktkc40kOxOM/yGPVh8luB4FNsXUJm7c2okCRl0uYlkr2/2tK/8zc39MuQYAhBVj05x06nS33n4ViPyFXAF8pQMLVMEDXqIzUKKlHe7cwgtYXDkMWKErX8q2cpRpK1lQaQb0bnu9iWYmzqWaBQ7h4t9PbDqR6eLDSfLwhVJrfHs/mrf/B31t+g1cf8iB9z+09t87/zhe2v7ZXZ6wrhznaRdKGX6cu3+rrUb+m/+8enevOdsXzH5heudpokqO9pOJsudIKa6BKyvHS9pTaAtuR+/2DW3Ny0JJ53h88B3Iik4IIZmBxmE+uXgObGdilvn73cIkFZqsiiRoAqxagLqBrf6RmogMhA2MXSaqXj05XuQUzvPJqJYrqyW+pJMlFaQAK2pVZglq9JVNaiGaR/1ApbzlELvsszcZyVXEKrhQ5Pl5o8rjQ5rDRndaOaSKt5rasvFvq3/2Zf/+4XN+Rb1RcYkTDmlPDpj++N9ResKh0MVzoi8WviXNA351rKjEISSiI2qiRBJAUs43xIOw9KkE0FM7by1IQ5lhu1eLDPN4ZNyHc8OJ7qmITvaBpRdsXN+Xzao8T6+TGOQPwY235qm/6dX97+WrsMr0+rcMfkcHWrRazf0fWrhf7ozYH+jKVVf9Pzxf2WTsdL/fn9kR6R9DuCNMC6nr9QKsf7J+OqmS2PURoOCVKgy8y6noF5AdjSgBl4ymy/3cl1ASWwTxLVqx5WJRV1ZACrS46jAIADQIrYADxRM2bkGR/GrKIMaKdeSTtbhS5dyuWwZUYoRNXqd6O2elEbhCEZzOLvsTwAhD8kzDhCbbQxyisyJry7J3N9nzzMvXsLLVkWrVkyXo0xYo7dhFSbl5J+5VZH/4tXuvK4RGxrF1G29XuEZv6y3IBQxuHMFIVh27dbmXbaGQokqEyQB+e471YmJo8Qgqaw1gmk63ryGIUkEZxHaFPLYzBl2dp9PDpb6fHRoifFm1i0fn4MI/DjJrlKP367fvUI/PYXd25d2S5fY+K80wKsW8T8V8kh3H6uo3ffm+pPvjfUaLpsQO7Z9D5JwgeQxgkEstMr9MWbPV3bKTQYVrp/tNSc2dpAWQEk+EFjZvocsHrW9X5vzjWMQLkTjxngghMATK2cGdlffvOqgu/JmFCXcXWRVQwv+1qBeLkSLKrXjuq3gtqliSIpp40u5/NRjwlBfGOGV4Ja1P+IEOu9xzMtqC8DuL7N28QxnlYaQUT3Dhd6fLzSMStADx6hoh4ttTysNT2uNKGM8xaXIak97DChuS33zTed+Z4T331qoqwYUJfdbidttrJmudqfoSLUj+S+l9gZUDxwIEQhtbKggn0cbZ5OrPSyKC9jzxdLUfR2pyxefeN31uGKPsZH/BjbfjqbXunWw7PFrYB1u91MV7ZKfe7zPT1ETfyz7wx1wix9idyDb9H2qom/3xGYIj9zua0vvdDV1Z1cvvnr4fEcEC7VAbybhC4RxM8hD4EEl3e+oQMgdiCmXpEAUm1sa0gIc0Yy0MrggKVehzVDZv9zAH3GisKE2GYFSqdsJhr/OvoSMnLVU8pNIKwDcgPn2Ou7Tx9DGqfkVUxOBe0VgDKHaZZM5QNIwHkXq6UpIVE3j6Q1gk4o//B4qXPqms+kybDW6LjW6UNCEeo2SV3fz3VtO9dON5MVUZ7EKEinqCL/kae7qBqHGTTZkJiXWzdbUV5tCZIKbNgngbsLqXQgizlsOaMTCSLzeJScSLRDUrVSTlk7ak34MmfnoqpvtvPQo5r182MaAV+Pj6npp6/Zf/8L21/LC722WNW3t5HXF/uFnr/a0hHK4R//6VCeqQ2Uz+y3G5A8BNhTpsoX+ezVFs+ec0B872iuAwC74L2TkE5wGuhD4vU2CNtnZcbhAVwiz8AlwLnQzxr5n6fY5AKqGsXB+wzQFBx/snwqOW/gpc2D84XOTRQAfsJm4A9Gld784UR/8vZY70FcDkf++dtDvc3qxAHhkklmirLplEluf4Z9Jr8xZAVelafArF/rDJJ6hJJ6SOhiAhwSCj0m8XqGDMvzpD0I4yXG5SUSwK9c7si3ql8kB9NtBfIsdUOCJo53WF1qCIuOGvwF/WnnUUUSuQ0hHqQ+H/Y6mUwkNC+XadFGwqDI5jGcWBlROhC/uJ8olt5ksVyHK/r4Hmvi+NHYO0RhGfG1xUJ32lnUC7ttfRZgWM7/0bcGOjiayiHC7ctdtXFsEwSTpDYhGKsPL4GOcPBv353oPoArqcO/Wt5DbRiIK5w+T0E7lN8sk3LIYAX9eJ9XOfZRMb6HosOsPF3U8o1bMUgLGrnP7O2Eo9u6uFE0FsMr8n0e2EyIkgBckImh+ZIYBGVSqJihDTrnXkxy/hsopCBkEroC0F/cKzk3krgM8mOI/QOfy+spidMHkMcYUnIIc0Q4dgz5uGQAxIgDbUB2lwjjvFT7S9c78q+VXSc5u4UKSRjvX0j/LqTlb/M6F2J7t8qMfEeif2oSv3OUUwsy2UZ5ZBDFjP7aKT1+BYQTaWuEDWWe1E5RNYpjMtXtdq6n7o83eQw/LVv8tHT0X9tPQhRI49YFHNiAeuVigaxOzQz+kNk2xajLxPT4rt4/nemMZJ5XAF650tILVwq1wbNvL58CPKsG50ayTDpG9i9BmcGaQxw+VgGGCtIwqfRpb4Ol3O3NqA5LrCaKKSrGgDocLnXvbKEjXikucKU5wCqo98pmrj2WXNus3JTUayJBKQEsNbmETpaaZGQOgMssKuO1Yqr2j/YcQQqPUQ8nKAuf18oidQeaqFEiUSayy9T/0qWWvvhCWzcZC+dbjrHj4eFcDomyXOr3gzawu9UJam5CYyXpuQuFXrzY0k1IqVVEmTT8Zbl753M5POtDjJutRFvSEnvcJ0FwPZRHQT8WjNV0uSLEiyggsQVNII45SqlMUkGoV1VzQWi3VtL69nN9PI/48TT7dLX6H355/2sXWum1PNdty3jH3Y73v/XuSN+9P9GIadrqYbud6QAAjJD2Nc5umf4ZwJKTxzg8X5EbWDYzfwEQTTATCGAIkbi3IQQRm2sIKOY4f6eMqJWEtBcz/pNtRH7gjPCD3CvAqNmqpj6HNvAAbS8gkZVMACFKJhcmbLn9CbmPcwhhRpsGaMYqiL/4ZkVSY4BJ61Kv0AXCApPP4+FMZ+RSAsfoiob0kbfYlJG7APyXSz13sVSRR383T5utrCGit1ha/nOWok9Ytk25tL2XtHMxU2cz6dKFXJ97rq3P32jpFUjn5YstOU/ksOtdyPYB+aElxvtelR0I03a4vyNsn7kjGJD9iOBMIokxE8aHukahVI3iu7GT67mdTLcv5rd//YXOa/+n33lh/cU3xu2jfuJ+H3WTT1d7v/ulS7fm0muxzAhRktpZkOP1h6crfefeROeAeR9J/hwO69lwBDDt3I7Lb7CyUM+D7gKmHx5MNGUKzWEMO7qB6HPd2yGhxzmJyDHngptm5cDJwjagLLOIWonKOA8xISuTDiqiBRnt9zJURS5fJC8ojJl5z2dLRQCVo4B4kWP+4+GKtiWDbAXIbEfG8Y0iKac/WQzabmfNStCFXqEyj8zoSRf7hXZow/V4sxK4uJnpAmHTDn02AQ1JkB6eLDRmHNqcR/Xy31f5M/Io9+4utGSptNVBCXSlznbU7oWkPYD9AoR6cbto6vfvdIQQdA/ieJ+wy2Tk+1U6WSRcWWmMmvjx2OQpiN2QYqXM79kK+nLOsvAYUi0UmrxIC/kRs/rOL1/PX/uvfn+9wsLV/0if9smPtMGnrrG0uoUv3opWAXjstZ1Wk5z81vsjeVXDIYGdfLWShsyMvTIjL5DLy6QVs+R9YvgfPJxqBmn4noUySnPeOydxyhKtQ4MhwAixlsmiXwZmT8pQH6ocFcJ7yh8RkjiXUGCDE4pUQ8gRmuGyUsmTmpwGqRIdjxeacTLiRV72HADqjKIu43N9UgWLTCAqLwf3OWAFlUEg5yiLZtYnXGhBBG6vw+smQDSJge+GjMaUm6CWTglPBigZt+ty25zXy5JOScT6L8v94K2ZlqOguAyqIUj/gJFvXd/sJ8KXUrsbmVp5UK9MKJda/stuJh4rI+c83OYExrTdvGjqOpBAI0iyRae8f0o/RhDmgNBqwvERJNzOxPhIRa1bWqVbWj8+0hGwf36kDT5NjVltlCm9enWrdbtTJHnF5BoqwkRwj1WJXpHJxGEHHgLOCMMUKINemelCLyeEqXSP2fiMVQc7uGP6ig5amntmHpNk9A1RcxCRM3PudnL1qXOTJViwB/gdywdZhTw4WTb3SLgeA9v2tPIk8N/kBkIIymnbWwWwFpDWjO0ccC8gHoctTrvUHLOiQOHreLSQ8zA98goR0jidLHVEeGJV4m0CIL2V2GabYpRMgH5dcuoCkLaL2PwcocHtfvj3NkoAXaKIQgj69t2p/ujbIx2z8jQZSKePVzrh/QgVVFP/XjeT1YvvLynyiDKq5BWXI0g1cf4eY5G7QYmwTIzwjzaOBT616XNgEEyqp+RlTJYjiMOEqFUwGd3WdPXq//vvrlWHPsIHrvIRtva0NWW1oeoW/qmtTtQt5DVY0fuQRo2z3tgpmjAiAroZ4J8B0LpCOXSCnNAcAdpTABCjZOAJ1cJhZtgoqw8rDH9OnN8GNGBBLuu6Q3NO1tQ/9EzKDO/6J5CNwW+bRJmaXEVMgVxDUIsQpotiuUB4sQ3g2lnQNqQA5wH4Sq6/yCKKpmapdikpEJJkDcGNUUsTZnGHH1QnPyr+m9Jhnqi1c8wwAAAQAElEQVSpSkejpVi04KxgQEpU2GNcdlANbRqxfTPGwf3ZJVfywl6hy9hyytLwt9+e6r37c52jRM4B+JBXk5zPvbqD8nACuB0b1eSw5D5hy6Kum3CkwKAuJLnVytQtEopP6mRBJsdWlpTH1Lw/QJUh3MRwNn8ac0UXI3XQj1sowltaPz6yEYgfWUtPWUP/4W9c+trlrfK13c327RyAfO5mW7vE9t+5N9aA7ORVlMc1lhYLnDpy3MC5zr4LrKwYNPdPFxpAHAUOvgOI97rO9z8BXAuS8OqBZ/UpU2ROHSEEzQgvhhCEyeQKYPrMtZau7RfKqMMKQTxmAHNKaOMwwaspvj3ceYxOEXWRtp1vMXAHzLpNOATpWGlslczs7UyJOmTVAeAWsMCIumY06NWNEQogYUcri/LSbhGfgFNBCqH5TyvVMqnFEBqANrbVUgfS6reSTIBWMLvdpCvkfZ4ngXp1uxRMo3ceTfX9B1P5Phb/eUvfjerxacr3c13dacl3u253MkKSSv7Cn78pbCWTY7jr7jAWVl3esEhL+mAFl8WgEwjJY7hN2xTXgvyKIA+49TZD++p/9Xtr1aGP6PGpJI7f/+qNW/ubxWuXLnTuXNvL9NzFXNcvtvW9ezPdZ7nR4Hr5crv5kZt9liXbRdRWJwNI1gp1M4OfE/tPmMUtv7cJW+z4I0hhgQfnKWjCNG5QEJpzKWtwVTU3PTmciYAyGKAccfKyAXGKsiJYEH6AcxTAilzGUmMUCMXkOvNMsh0G8QxCGtCeySNjv0MBA9QJ1Q0SLUvqmUJCI7KqSyoMIajvGZ/VDK9qFDHIx4ccn6OkNlAun2Np+cp2LgO2yEOjcEIIqthm1GdCcRvbhB8F5RNkstGL2iWf4XYL+n2A+ngXxfYIdfD9hxM55POoOT/iPniZ9xIKpuTcc0jNIcvYdjKWEz77/pLrG0UTnnWwwXWaNGyT1d4R9UfsiewYc06nSNqASDq9eLPsrO8mta98FNunkjiOh/Nb48nqVqySRmTqPXvevz/Vn/xwIDvvRcjCKwH+pS5LYwG84+FCA8jgAuGLVYH3tQBKG+dmkpRVgR18j1ULA/X906k8yxuAWwBtH3K5tFnKimUHRx8g5f/i/am+d3emuwDtMWHCMWHPBEKwDc4puJ6cqbVEwZignMfwvR6Xd/OG1LzUaSc5JXm5Ymb2TJxhzAhlYWB1AVWHCrxaYmLw6ybKZKNMjfR3/REQdgh/9q1mNlJDbiZAdqsHyTh/csRKiAmth7LqELr0CNVMFiJGmM3UfB9nxtg47PHYnKHYzlBE3ndKv4aoItt2kRWbHUIWj4HVBSbLfbJyE3RVMJ4529XNUnudXG5bECy7IG0pZxwen63k+uC6JjEMn6mOWj8+4hH41A25E6JBq1cBwe3Hx0P181qbrVzfJ8n3kPBjDknsb5QoBK4E8bO/M8JECKCiLhPTzwxscgUxRWbkqATCJnz2eVYDW8zEXoFgMhQRg3ZQKrvdXF0A284jCcAIydQaQFgOR4YkXQ00qwffkGWFEQFRr0gy2VzZKnUFIvOvjG1DQJFpPyNRYoAl2t4gL2Ag9nnFNHIbFeRXqZZUpkTfMtmGy/1CG9jQKSJ9CbLKqFZSN4vabGfYF9knQoOgDsRC9+Sl4QFkVlehOcffkekUiRxOUkbbTlg6LDk4X+oUcjBx1JCJAW/ScCIYQYNyqlBOlS5sZay0tHgt5H71adcKbMGYu/8xBp0zcCbPjPcz1NuStr0/MCatyMjQsXPGrks/pstKp9hngg+qezHGm1o/PpIRiB9JK09RI7Hyb1bGm0Nm6YAT3rjUkuXvD1lS9Y1IO8TiTaITAPyYEDZRCBe3syYhekSIMgehYAsgJuHbMmjAURNOHAOgc0IIg8Hg8qqGY/QUawC90iOktn96z22lFORj7RS1RXixCemUWVQENDlXZgdgFbw3yGeoCG9nxPlng5UGrFoYyG3KO+diUnJ4sgKEU5jOMzlYI1FaNaHVY+y2onG7Z5CV7XPbrSyo30ry7O9VFN+DQnqEfgXIrZYTkD5eYqu/THd0ttQBK0CP2E4GS80gzYSNW+0og9mE5rHwJS9QYx7LkjYWSASGlHyO5PF84UKhzzP2uygLE9UJY3ZOzgiultWKx9VqwvVslKkZW+eMrLzOUDGdIrIvEm7VQuwQ2oTb9bJ+7b/9P76yviFMH/4D9/zwG/lFWvggz7XaKNvpVs3sdAaQ+sTmIQR95+5Y/iq4QfsZnNlJv3YunTGbZRiwxIt9U9Mp4Yp//i+PUQVgsNQfM0MGynggD4Zz+dbqU4AJltSHDDYApcFkcAkkOwwwsE0ubtMhQDdP6jOTG6AZFXmmD5RtAAy5+Sv775B7eevRXAbrKeRxzOabsgx0g9cz7wErFQ6ZCuxbMhufsfRqknB7c8hO6BDXG+R3AA5kBgy1SqAZLfns1zag7EIECVsyjrt+q4sBpDgl5zKAdP33T7yCMiZBmXFSxjgyTI0C62QR62s53zGF8ExQHq88Cyq6URubSb4P5sp2QbI0l8fJqz1nhDgTyjtUy2j3AkqthLC65EO6jA9dakjw4HQp3+fRpa4JxGUCdb6l6Ic7dahe+y/WSVKu8If7jB9u9U9P7b/7G5du7W5nv19l4fdbZbzdBRxeOTlj5nz3YKYFXr/TyXWR0IBJWw9P5yiJpZZMgW3i+hI1YNB6Zi9AFP7dyGrwoi7k0Ab8duwxs+YCAOZZJJRJ6rIf35dj/1MDmZnVqxxjqwJmYc/8E9ouscczaw+p4V8Nv0p4kgEesA7KA8uTUb77s+S4gXwOiE/H1ROlQD0zAB0xJqOxCDPM2Ddhn/nC/bE9WygYk8IGuQsDuUObbmOMTSNyEv4y3pzpG96Rb27LqG/G5xNm+DNI1ITllRCT3ow+0pS65EfcpttaIVtydlpJ+bhXnn7A2E4Yk4hRVjRLbAp43Zj10xWdu8xK1Ta5k3YWNYBwTbq2fcj4cIqsViJ27KL6YqggjKVCCFoupA2uy4yxO+O8SoExhsHqeHM+WPaeHs/7ZFrCJfxkduxf7lWSbhE2fBlM3Q4kH3aYzfo46/3HM50xe7cA5Aaz7AGJygESfAiQQgzqArJdYvNH7J+wr8PMNwWNnuHx2UZ5lJkUQt3E/QXAyfmc8dmzqEODIbPikNnUpIJryyB2PR2AW9DGBqS028ua5dZd7Oq2MuoLwEoy4EqIagNwXSC52M0NkEpnzPoG9NsokfeOZ7I9U9qJCvKJVkNzDDyn3QksZ6JwHTkDIR6BchFbmzKQkBOOHcYgcMxfo18ATKuM88lS5wDTuRe/Wv1YEW1AlhdZvvbS6opzKrZEX1qMaTtLamWBfgqgr2Ql5N829XdphsNK/mW0HxNUiqJslMffBHeKvVPstl1+FSRh1ZI1dSfGO7IkHOSQybe757RjwjkfLWViu3doa7R+fMgjwGX7kFt4Cqr/u1+9dOvmTvGqFG7PCS0syV+82tZqruZGIs/6OSC6yMpHjWzwj/WYOJzsvMTyZMK7/UPA8IWmzISWyeess84pa2cvs4jcJk8AK8zYh9/L53SLxIwZtdvJdHWzbFZU+mVSopxQMlFq8iS73Uz+Hc8CUlhR4cFgrrvnc52RBJygBgwcA23IrP+ABO5D8iQG8SmAf/Sjcv48RR3kAC0BMs/6fo18nqM+mnCEdg3QxD6zy4y+zDhnhnowQe2wsrLTz2TyGNDWOfVPOdfnY6q6RVQTUhVJPd5nMchKycu8DrPcngkro4PupxWSz7EaWS5pEXZ50o9KVh8jCGnBYJlAf1zfGPIbQXQ8m7BkznhiokKIchLb/XPo41BtNK7Vy5OigqYzsdpSazRd9iDKdZLUF+yv2z6A/fEDqOOprwKCuHU8XNyaTRcqAOZzu4XAsb7/YKxHLDW6A3byfhm9wqgTZvMyD9oDSG1m1vvM6veOF7oPYB+jRjKcOIXUJObwa2bA5Em+WX4d4PEFs+AeZOE7PPdQEj3qdUJwk30lx4osqgP4OpCIVUAWg84IO05YojWJ2Z45gD0ZLzQC3AuA/ZiViz+/N9UPD2caonx8I9kxaoDmCLPqJj+xwBjnWE4AZAY5OExyW5yOrZVmFCZCkIEnjhcog5y2Db5N1NYc0J5hw9H5Sg4znINx+DJhf8Codh7llZ79jazp75AQxPsdqnU53ySxIFyBC+TxNGG2s6gVrHWCrVY1zf0vkKErqFYBIq7Fwom6qK4+6i5PoflDViazEf1xqNijXd8hyiGZ4LxVtGNSbaWoLEYdQKhWSGU73i7L+Df+s//V82vy0If3+MQTx+996dKtmK9eZTa9bQcjglAHDxyerfT+0bxxUg9vFyBngMgBgoFvBdBrpwaQ9whTjkYLYvAloKM0aqEGDJHKKojo3ulM757MAEEFicRmNu5AFt6e1JMpULfP6eRBfQijy2bwTIn5x2wTwL5E0piwLkFYV8hxmFxiiHI9TKusHtQCIwIrKqgvA7VLUOrkoG13mNApIkAK5oUmdKLlJmE5hz3OIRy4g/PpJeojBBFOBFfdKIAhhDnGDpcbQwoj3rvDXep0vQ5LLmFXDzI1wPMoxqfSApKzUuqQxDRhmixMfDOkgm1zP61eHkG8A9pwziPD+P3tpDbjxBCqV2Z6fruUV5JUiaXhiq1ulnEz+hox1m3MGaMZneASyHUl+lDzYQa5TSCk2aT6VqzDH/3v/h9vv6v140MbAS79h1b3U1FxYPm1nqebNcCZswIAbtXPkw5RDl6enDKrtdh5Y6/URjcXvkccHZoZsNMK5D8W8kqKpbYdmFMV8daczZ/nOO1D6nqEIrAy6AKejVYmz57bJPTyLEogx7N8G3K6QjLQuYo2YGxTdsX5Yxo1wPIYkOOZnMQsqN/HpkgE/71Wx/5ebXA9GcdMbmaHCcThb+A6bDGJ+e5KsASBJcKkAEkIIpEcXh2wKvRoMGuWhM/JJQwhBqsGt4MZDUitMAxOh1JtGKqbA2760GaDK3WOcjBg3a8ImE9ZFvYvgxn87YKylHdfrIgIGZRRRw+SNOj9w0RDQsUFRONvz165VoiEdRMCiUdJGzuosjZjIzrhfprwfA7VqAvJtLLUEF0J8Zyi0g7JmSy5tlkMyurIJq34p/XjQx2B+KHW/hRUPoiLmyT6esdDMatKBq5zCsck0yY4MROvdjo5+YcMxbBklq61y4yPQpFnYMt2g3W3k3SD5cNdyuYApgdIDJ4FxJMxir5fYYsyWzi+f1hnBjgGEMJj8hVOYjqmd34ghkjIUGuJ1K4YH7/yAsBDE4IcMCs7ROAwBBcbteAZtkUjJqQWwDFocoBSYEcGwlzHiL6YCA1WE8gSQvGXyFKSNlFOm2VSyTm2XTwcfoyYpU/IZfg3Mt4hwWqbDXCvqLh925enQE5Zcm7C40VqRzQlJyNNeBnHOwCd6lXmUVZEJqIZ7dMcq0FBbrNFOZQAq1VL3T9Za8eUCwAAEABJREFUaGGmwQ4rLNtHV3RK5QWEsMMYWpVtEL64Dpc1wXsc5oz3knNNdOeM7wPUXsbJJfXTPDXqdl7r1f/s79y45Q8/87Y+4acaAVz+pyr3TBb6O1/aubWRF6/mhW7P5kv1iqArG4VGSHYD2kAxMC5tFvKMGlht6ZVZozwSXjhCrhv0ZRa1R9LwQi9Xr4zohxqABMKFKIOmh4OXWdBuP29uBS9pZ4akfowS8YoNJzTg7VJuDqAMLAPUQKhpswEGsh48QB4rnbLKM2dVo9/K5D+D4F/S+uWbHf2bn+vrKy91SbQWzSpEv5Xk8KGFfQI8zgn4Nvcp4DJwLeETV24BibELcooiZSJ/7hZZY7vXIE5RESadB5DW0dBZzKAeZNDLkwqmep68Sr0yQaxSoENEC019Bf0+R7kcDlYQc61+kWm/VzSviCXlIL8E1NtlLo9fkGQCeuveTAesgLiM+1HmgaiohijVKIpIuYKGrT5mKAr3yYRoNTPmuowgDROIv9HLxMB4QKG0tQjSUvXNvI49qlg/P6QR8PX5kKr++KvNUt6bVKubp6Bwgnd1AC5Y0PvkI85ZsbCFjqmf2yuUA5SE44E/rQD9CNDPcVAwol4BQAExh+V7Bk4BypBpNwOV7TwCoKAW519mBeYqiVcvre4Q9lzo59ritcX5nsEPqbNxeIBsBeK7Mud+z9a0W6kJFx4DwjcfTvSnd8f6iwdz/fDxUt/3X2s7mMk/UTgi5DJh7RIKbUBkmxDIBm20km2RqmBFIxKidSPaQwgy4Gb0y2SyQfld1NEOrxdZ0emXmTI6ZyLzb6aOUSJtOldksQG5CXaKjQbwclXLYVuX/nr8vMQaoRKP04BVGAPZ5amu+aLeKfvgSsGP8lhdhrj3GBPQre+/O0G9VISFCYKhLdjIKoImSKhKJrmauk2oc3Z6eZYhYn8t8WzRyAq7TlFNcJOczO5wPco89qpQrZOjvkAf0hY/pHqfimr9zcu2cgm9XuG5/k7HCkc8YFad4c089fKllrzi4Yz/GMc1eM5xRH/2bFjjoHZ4hzcRAPJRlb3Wb+glTspsHGUg5RwHa/IXuUwiMQYUxLK5pf3+6VyHgwWfK40B/pSEqHMGDgtOSRi+eX+iP3l/pO8eTHQX+e0VlceUf3g61TuPxnrz7kj//XcH+v9+51x/dn+ke6wGnUNsXnXoQBoXWL3x3ynZaeUyEZQYQvOiu429kStt0BXsL4wy+uB7IKx8TKbdIskEtAOR+PBD2vat8SZKj5MJY+L2ACrY/JHykEx8U0jUauCMvMmj0VwPCM/OINeCihB6OoE8jkkue5nZydc92vA3cTcgvcPjpbwPnmpySwgvuU8Os4aLpSZsCwxoiIO2GWIlOjZnnxVQh/64/bKUtlGFGZ9DFW+jPF79g99ehyv6kB6404dU81NS7ZkWyoMacrh5tdC0XsnxvWP2PRTBy1faqlgPPAe8XiXZ28yAlMhDVBogh92NbhGaWS5PUd0yUV+UZTL+K999+tLFUv51b6/CRHYaLK7Pd1kaQHBWM6Pj6009Dk3mzKAnhAjf8W9Y+O+uAqwCRH7hale/9YUt/Vuf2dKvP9fXL1/v8trTr93s6nOX2rrRKJpcEQTZvmPs9pJtQ2B0NAHWMgZ1eZ/zakAvYSiHR4HOuO0lbGgSGUOUPi/iBa7Dd7TGEJ/UDQmcs50A+gGvJtQFNvs892MIMQzZf87rg7Ol7p8t5HzJFLXiATSvhhC0dNtV1dSZYY8J+CIrM90yaqOVaQbp+E86YJKsRi4D/h7HcmyaEl/ZRpO880ztjHOKhAKMjCfXgvcJZmxCO8omlNaCPg2waXRe3axitQ5X9OE8uDwfTsVPRa3L+ub5ED8LSS/faGt7P5dXIDzDpSA9DwhLxSbRtwAUmyQ+O2XWOKUdeYoTGniWzDOOG3xjZl0TQU0HV6DISdYFb5w3cPkpwJlznnMjrqOkIZpqVEkB8Zi0rDx8K/YPH8/k/MSNrVIv77X1pef7+pUXN7S1Weqcds4ApoHuFY4hJMaEq+f2Wvr1mz39TcrdutyWl23Bp+4zy/vHgMeEI/1W1C4JRgNQHJwyjT/Jf1Q6Rk2NsBETORRUAOYSuzJe5/TjzKyHwUUWFfhXsj+E0NxefwJJeWXEauRdEpw/ZDnbPwcwB7RgVluonf1uoaZd2MMJ2zYMcKlfqF/Epq+JujxeHsOC/Ehm1hJqoZvJS72XnYBuQrAk28Wwa4pdSwazpk7bCA81SsfhFzzHSk+lR6dMCOSuvG9G//IyaP348EYgfnhVf7w1/8ZLvVuvXGy/GkJ9O+FdF3dzTQDfMfkDx+AhMhuCxMPzuU5YpsxS0O5OLs+6c4BWZqkBlYFtOT8FaV6KHAEsf+Z04vBarsvEYuLwUujMIQio8HlFZD7kvff5L6m9fTjVDw6mun+6aJZrf+OVTf3NF/t6ETLwqsz5ZKE//uFA/92fHMs/lvyYnMgZs6dXb56HWC5v5jKJ2I4lYNpoZbqx05L/dINBNgPAp/TRN6GBHQlQ1iDa5DPhmL/67xDA701gC1A5pOAAkhpjtwlliALwvgaoQSiGWlPGyWA1gB8N53rnZCq/LrChC8H4jlvnTeAEwUGspKQG9G4rstOrJjkkMXLd2HfA0vUUe2KsxfVR1ZCC1ILwWpTbbueN+rA6ybkuFEWpSSbeGIOsjsbU5f0NweHF7x3OdMK13enm6neSml8H0/rxYY0AQ/5hVf3x1htC7P3g0fQm6Fa7Je3gTCcHS81Y+89wxhKHHwEaf92ciV3+kZjOZtAyVApJSlkNaCQ7vJ2XUzSBULxlPs6OqsbZ8yivqnRJNPpzwrFXyPMZYDthdrfUPxiu9APCES95uswrF1r6pavtZlXjgFzCw8FMR5CXf/j4HQDg9zNQ4USm7TfQvN+/KHbErH/OzFoxvF2AltPehV6uzxPi3NhtNbewV4ReJ3TqcDxnZpZiCBIE5vAqRAHCGvBVEELF+6pZyUj0ycXyGGXADxtg1jJZDGHGMSRjwlnRrhS0WebabmXULdTRqiFQ8M8RodjUEEcrEdKxk64oxUhdtMuY25bFHDtYwBGNekxPyDvBINqhL1dRHb471SsqViwmYdu+YFwpTn4l0EZokq++Nt0iynkiq59emdRnXLrt2Nso402tHx/KCMQPpdanpNLz2UwpVfJt3WUdNThbybdV27w2OYA9Eop7OKpntoI8RoQMSljBQDNwI3jj6UmexF1sQFKw07N7ASi2Opla1DODUCKI7EEe2/2knH1H4wUSeqkJADzm/QDlYKD9KjkL5yrOILB3IZMDFM8jlMUBm1dcgmoZCCW2OHGaBbHiIFlhTMg3zKjPIHIo5PshmvpHy2Y15tpWIf8uaq+IkEGQ7RqhkJZVBT5rLXjlKUVpREjjG8scwiTaamdRnTyy8hEgtNCsEhm4LfYZrFYuyX2n3BYkvNmKcFqtMawwoS6TnG1c8LlIUb6JbaNIMhl4LDPOTVRktTCcLZtzu9Tjcvv9oiEC39BV0X+rHZNUzuk+x6HQBPJq1Bd19DiQM96nEPM5Y5KnIHHeAUrOfc05LyTd5pK/+vd/Z50gZXA+8Ccu9IHX+VRUGOvqJhNvL+FoOdvgfKUBYJ0zc+LD8izmeHwTsFcUnKMQ5hNphmyf46THzIAOT1zeW+AkqwVLbMtjx+MOLxyGjFEABrTj63PUxemgEqu/YKaWcyDnOHgrk17YL7VRJt1lOfgMMpnRzoj2DLiqqlQh/W1rwexsEupksQG/yWGMxB+wHY9W8g8Yv0e48D4rLu+ezfTW0VR/dm/Iasxcmx2UQDeTAdlvJ4FjjZjlF/Q7ow9z2jgDbAahE5tHKBirrjHgXwE+b5Hx8vhYbfUZH6u1bhYhHzV9mlPXCeAfU3ktoS6SJoRyY9rJIY0GuCiNFu8poofnCx2S/KWofO4Eop1TfsVBl60Y2CntnzImPn5OP+9CArOF4LigiuuzYjtnnG3EDv1jiOjXylXKBNWhose043ClTJnIgbPVN+NyfT9HM0gf8H/xA67vqajO+Y2k+GqQbuf8VwKEgUkDZ13i9DxV4djnyHln5McAuFVGibITypwCJoMrxqAssZPnGIC7QAhBcxx+gaPb4VfUM19VOHGlQ2L3dw5mesDSqwnhEY58DGmUKICXL3aYzZPePZ7pvZO5TAKchpKoVQOKQCiRAbQ2dnjFYZMZ3cvEvvfE5292Ml13PmOvIK9R6EKvxLYI2dSaAlhV0jHhzncfjpvPXRRUB7VgAupCViasbpbUhgA2qHsHQsjpn1eSnGug98rpawdbu9hgcLbz2CgDk0OgQJEFtakro1yJra4zpw7nfOiC/FjSqQpbTDx92tmkHY/PMWM6hBBc15jxtloaTBi3aa0zVpeGjO8EQnE/bJ+/88Kw87ESTVF1LY+3r9kQ1eVjtrfiYvp9hh1T8jR3SdhySVTV0moee2F9Pwdj98E/cYcPvtKPu8YixN4KxWE7tpmBL3VzzXFc3w1lWR5CrY1WRkiQmrDCDtluJxWAwolIfF8VSMjx2E6e4JPQLDV61q4BxTlhBxiQv3zWAqBWIFYbR8yqByiV8azWAaQx4NV3ou4REs0hm/dQGj5+zow/ZPb0DOrVmiKTfLPYhV6hi2wv7Lf0Mkuvn7nS0i+/0NNtVlFeudrR7ec7+rXP9PRFXj/HisqlXq7ntlt6fqeU7a4gnwrAnEKIBo9VxwXKXOnnam7jBsQ73Vxe5XiJNj5PGz53j30mBOcH/CcY2pCHl2mv7xRNH50wriHMmABjVTEeUkMwlOsWSWUWtY8KcJ2uu83nDdoqGb+c87wtGNQJpPxkq3VEeHX/eKFHhGoLwO9xakXcEft9zdw//ykI9yuHqBBDcp9GkIvV0oKOup0Z4zqAdCLtuL171LmgzAsQ7AtXWrdfutZ57T/92zfXPyeoD/bBlfpgK/wra/uId6JwlXDaDEd8cm+FkPx2eimPoYn/C5zRjhiBgW/0iq2g2KqYxWvZUScoijH5Ac/II2a402ZWXGoJc5hoDJx+JzYAmuOoju03ykz9PNMR5HGE0vCXPLZMSDj1o7MFM+uqURgFtpXM3uBOG2XURWL85/dKvXiB7VKp6/uFtiEbk9wCwGV5ra0t7MsqzQEfpjETS/12ZBWoalTBJrN7AF2e/cGe7qM+wGMD6A3bkAe1i6ANzslpO0ECXu24sl1qD2LxzXFu00niPBe5i1XzzeF+Kyf5m+DcWl6VSZxbRWnKOETGMEF6YwaQSE8lbViZRMbYKmMJuOEZtehvv0yMLRZinMfd+RcTsMlzglIwaVlVuY0BCmqMKvHYbXBeSRu+Xq57RYUr6qUawRnkbWqt2EeTkGfQFEZ3rkMkODJ2rur6zsX9/LW/v/7uij7IBy7wQVb3dNTl/EaqQw8sCazIDjfCOb3CYWfGn9TCyU0KB8x4yyC128LxsR+vnoMC/JYPQYlt/ZYAABAASURBVClGxRBkwrEjPpHgCRAydHhvjEFtwF/ksUkunhGnN3WC2gvMwr6pyU5/EXBuAgIB7hLwdSlvYFzaKORl1t1+pgssB7eYqT2bmriGEJblfcU54uGZ1F+8G0Fi55N5Q4A3d1sQSGpm44QtM2zPebUCOKfcFJC5/5E+WElstJMubGba28xVwFzs1qXtXH/j5Y5egLSc5BRk2s4jfZfEKtMG/dvvZI1C89iMsescgJ7x6qXflaQTlpLfIgzz9v7pTA+a1aJF8xslbgOeaVZDrFA8HhNQf4Yyoil6V6vMpE4Z9Jhw7zt3J/ruw6lMLB7zDFvEcKsOskLjRRmfTaoT+msiZUgpUguiQMUs9PBsriF5GF+PwXh1czWvepi5fn5AI8Dwf0A1PSXVfPWl3q39TqvJb7SYVjt5kn8+34nIxkTAbnCU7O8DhgbIuZThwQvi7RWO6PyHy/r1DOWwYtYv8MycGdarDH7vhKgTceBSXRy+iBFnXeoeysL7/LuhDgNSlDyjewUGLlGF15eQ1g6Kwkpj369buTL2OWn6GCIbA6iR5XcMzSyaeJ2SD3h8stQRqy+erW2H93MI4im0A0kZSLVqHaJ4bPcMYL8PmAO27Zu4WhndCirz2NzroFg3wB7OVjoCsAU2XNnPtdNLEGuUiaYN85ZFVA+l4r/z2uHcjPoWdOaYsTH4vVIyYtwO+WxCMZn4Rrsh7GsgV4y5mW2+rBjuJ6tG2xBkjvEJVvG4+hvBjwjvTqhjDhN0abNTRuwQKi7yGsUlUqT8BIU3QpW42iV2mExcR5Zic/z8x6EgryeElefVqne+ije1fnxgI8DV+MDqeioqykPsjafzm1msG2frs+Rn50pY55nOzmfQbRBm5OzMU5D3Vw4BcOxWntQvkirk74x954B4jnPmgAUxQohQy7kPRLfOyJtMAPhgWuuE975hawGANgGFv9VqcO10c5KaJbPnUp6VLYN6ZVRGu3kuLQD6uyRLD5ihi0xyQrTXzlRmkSRsbXPlH/h1EhdcqAuQnch17L/AxoPhvAkrTEbXNgvtca6lu3+tbAVJgUE9HsxlEoRH5ccE9XUMAdG0NttJgXLHZ0vCoFp7u7kuECp12W+AhhDob5DPcRjRxfZ2xpgxHolj3iqYwSsqC14rKn1CFlBYkGIM9CU0gJ4zNhPGNE9BXdSX8y5tyMrjO/A4sjkszPMo/w2ZSywvO4TaYjx7EImvqfu2gMgjbWchojDU3M9hpUUnedIuF4roSf7S3RySidLtzaRX3/hEfXdFH+uDMf1Y2//AG6/qcDOE0OuVOTNmpn6rAHxBUxy2Qi+3cPoeoNhkpm/hoHY45kHVSyHNo9o4dIf9+J7wc9nx/d7nzyAW0h46IbFnovDKyHC6kmf2o+Gi+RMLBscmju5zmBQ1Yjb/0/fHep+VlgYwAKCVp4Y4XPcYVXBOHUWWGjAZFIfUdZ/yp7Qzw4hTZmGDwIC6eqEl3/9gEDvH4Nl2Cjg2aNMg67QybI5NLmWGvZcIgWA7eRY2iM4IX+4dzzUiObtPuHIRtROiZPCCR1mdLThvAfIqdyJIIQb5Po5IuQzQJz6bhFqMUw+S3SwzdSG6nP3i4dce4+hjKz6PIKrpqpbDxDHX4RSSXdKGk7e+h8ancWkoqYZghhCI1cycMm3GaoM+bbP5vdsOlPQ4+byr/UKf2Wtri/ZaeZDrDFzxKe0Eynn5/GRS63RZ32KGWP9GB2PyQTxxhQ+imqejjt/6fO9Wu4yvhqDbBn8HZ0r00ACwE65w3jlbhsdFXqcgOwEEWz8HSDUO7qXJDAeMMWoGIA2UFmRjp+wCEucmrGDOAfOU43b4+UJy8vMcUDblaNfOP6F+L83ePZsBGsmrBc4xeInVoYpDA5DS3Gw1hEDeZSnxe8T2D5twp27IxYphjKKJ2NyGdHxbO7gghJE6fHYIhGBoZt5T+nBOXO9yttWgoZvaB1xjCMzkQ1fMI02bBX0fQ1ojjjV9IsQ5Pl6qoj/tIsPeTJ7tS9o2SbQBcStLMknttXOSnkEeQ/DdKJetViYft61uxLaeo9gejOY6xS6Th8fkkNWnQ8iD4VEeoy50c/WKJCuXnOvVQ1UFSSMIhKYZB6nE1ifkFMXkoCmE6tWx51j5ucXq0DZ1FAnyZUx8jonRP1sQAhWyP8/L2/V8vlYdjOsH8WRUP4hqno46kmKPmYkwJTS3Um+jKjqlCCmWzYzrGW+BvI941oil0nvM6pbOnmEn5BA824Y8KOCkUs0sXDW/YxEC+xSUcZ7rsNOOIBmDZsqrV1FOiad9bKNMgChjcgvNPRZDQFnVUreI2utyjNDJ5OGypxBNt0SWkz+oPd2D8kuEGy9faunFiy3tb+Ta7kXtorN7lClL6kQFeOWgwMYuKgPT5BUL34zmNlrsD7SXRSnH3rskKt86nND/CvKqm4RqO5Mek0+4ezhHzlcQUJLHxOHGBHtH9GWF0SagFnZ3sNFk0YJ1WpxLtRBE1BVsvblbKqPNo9GKkEe6yJj3Oadm/BbUMQPgDj8GEKMJ3O2EEEhcrvSDg4l8G77HomTcC4zOqSvRQJ4ixC1WSWp5aCLncJg+qQl9Smyx6vIdsCvcbwZ7OU/iHyNywtTXL6eMzxPXzitBsdW+paS16tAv/oi/eBVPVw3Hjufjk1lpoxVw8IADruQE3hLQhRAEd8g5hTPIgl2qCFPs1BkO3+1xThFwUJOFkPxSE7MDhDkebMDmSUyoQKOSJsyKlv8c1iaourJd4KZyLlCu0wO8BfAuACgTmYHoAs5v3GQV44XLLfU5VmOXw4xLrKxc3M+1tZO0v5vJZAEPiMPKAG0CYOBRTODkHTCA4beSwhptd5Oe3Idh24NNUlUFjZjaxyQqZ4C4YGw2ygy1EDVCyczZ1y+j2nmUyaIs6RyNzejXKWTw6HRJPbVMTL1WVIhBKQSWQauGnMGm3LfLrNRkKVCHtEn9JtAFRGhSyEKESDk3SLbK5/QYxAVtv3M0bcjD5LINOb58od2UnVcVY1iRvF3yWqOQklKMkNyTrQWL+Hx/nf/7ENAjckQzro9DoaqqVdW0xMVlhU1+lHmmzY3O7d29jVff+DsvrcnDg/ILbPEXOPfpPBWHAtXNKkmKUQusHBFSVKAv4vT4fOO8lsUZn7fJd4CZJjEYcDTnOk7IMRhEDkMMfgNggVOCIIBRQ0ZRO+1crusBRHXGDG3gvbRXyisPLpuDjpKK/epwwr+j4USk773Y28i0T25hi9ULk4HrsfLw/hbnmAhEYyu2AeRWAuzdnUzOaXifAUp35HZnxPI5hFLQXqcdtNPP5RvOUOcykJi4VdLPqCDnYe6xTPngdCHfcdm0QUVPkryrhhC838vUeQ7wohqCAIPaQPnsbWWy+vAxj+UMYpiz9cqoayQybxI2FNhxjJJCAKik8Zy2va+EVBLv51wIhyyYQz4JwiqiDHYTh/vl5PA+eZmcAoltxrUbs9WMhTcTRps2ErLKq2POhdxnJeqE0HGC+qMYykoaECL5krXziB21Ou1MeZEU83Rzo9Xp4Rbr5y8wAvEXOPepOzVX3tgUWFFZ8i7PIuGGkMWVMtCZsxXJjhQb8LvzBrNDh0PyCoNBpbCMkAMnQyILZr0Fjm5n5K04nbpW1Al54PB2Sv+MHqW1Cwlc2y2UqH8BmJgmmdVDc29Hq0guoiVM5BWRNjN3F3WQo2x8IPBfxBjfTBUoOkEJnGPLYLBSl1l4dz9Tm1WgVAjyEMojNMuj7Tw0IRB5nQb0QUHb/aRNlmYb0sIW8YghqoMN7rsBdgqwHZY4BzFFjTicMlEGypq0fCPWDiqoYEeHfpbU47HMGM8eRLsBCDsAcrcDAUKCnTIp0oGYokySHYjECs/j1S2StilfcszKzUMzA9EmkCIFtamTFzlfNIEgjljtCSGoRf1j2MeKxbaNyMX4vWCxTpYY16QW59rec9TRnOtVq0Yh1lpwni+br0NiTEr8ITCbmGh8HfN8SU/Xz19kBOIvcvLTem6KOBXObAf2MuscmZ7jnQYTPomTBxysYkZe6QyHDMyE7ssY5VDhdCEEGQTidc6MngGgjDJ2UqpqiMXJxCEOG5j5NltJ+/2SFZxMBoed08eGgNIuCmZUFgAaMOaZJEa9jTooAH4LEulACiVA6XSSNslndPk8ZfYMlNvyLE/IFTmpWgQFQo+CCueALISgiF1LJH/F+85GVBfi2ICUDNiCPlsxBeoBa+pBAoly5/T5Psrj4HzV/JL7gM+R/VYGClKBXRmddt39dqYCImhAyD6TVA8y62K3SXB/G4UDefTpT57VkGolj3W3yOS6DPZ5M6aSx7DE9lYWGyUz8WCKB6oH3OsM1XDKSpITzT4PHpAgCnFc2OfVlR5jnaXAxydbilG2zeQSqWpJRSZ7f/a45JzXps1IpnQ1nylVK2EZJdfPX2QEPNa/yPlP3bkxVmJyUcK52jHIs6qTZ15ONNjngGyOI1su22+PcFRvVg7jcSWTg2P+HmBJChqQRM1wTs+wNZ89A2+2ozx7janAIOnkSf66vvMdY8hkQv1DkoFjSGfB7Drj8+l4QaKvYil3JZepsc2/UhVSLQOhAzmY5MbkFThETB8VcXomS50erfTm98f68++N9Z23p3LyEuzJ4HC44nZgFOJ6aUXnt1E/FwFzQaGI7TXI8xLoELLJs9AA+xySdOLUxOkxYrjUa2WK9NH9SFFNKOE2TD4lxFCUUsReiqiARKgaWyoSrEtNIUmHLU5y5lSWJ6GCPGJ1c6u6iaDPzm0Ixys1XWyzKhgxRlyShsgZqmbF5jLLxPuEXF2IrqQet2N7SupNEHUMUvJ/gf6apemfHZGPcl9YSWaMa4iokkPAfci0nUvZk3N6LKnfdPn19vOPQPz5T306zwwqVODkNWFBBYiEU0VMDXi7nbf+0fscJ7KknTKzT1hJsFwfAXo73QJPLlIEYLFJQPpWdScjPXtlgDnHkzPO94yWUS7LIjMtAOG8J35cy2RhwLXyJBPDjGMH50udQ07wTZNjSMQCETA4Z2DlIR7nhCdv35/p0ckcMAGMpXTvYCF/Xd820x2SmitZFSRA5TbgpSeEBBmY+Nqsvvg28lYeAJgghMTybdDZZCEmZMKD1Mh8v58C+JpZ/RjC8nJtngXBHnJIUWCbTwg0Gpv+SoFXk0MJsUYG1j/qfDRcaQTBjlkOXnCiz3OfO3kGEWTiFOqr1c6j9jq5tgl3fP9Gv0gcCyRDRQuhIe0QQmOr+9CFZNqUqarQ9CNSEdwnhzoz1qndV1/TFWfnHCuz1IQwvpXfhHfMsq9Dso1O1qzE1KgN+nO7qlav/r11glS/yCP+Iic/redmP3I+XjTCmT2TlYDAM6KdLtDrAsD3y9R0IfI+xdjkDizLGyDnEUcPgF7NnYkmojZAX1CZ8wSe6fFVmRjKTOpRF/j7yxyIaLySHzW+qmZlwzd1HTr7D1hHEMgMsKVc5C+I7zrOAAAQAElEQVSCWgDRpGYwjCGyCWVMDlYyJiirpSnkk9FoH2XQoT2HDW1m5UhbTrRubST5+ycDEqoGTp5FzWAV19HkI7qFmLDlY57tE+eJRw3YzbH3/e1dcj0r0Ok/DUFXm1vTUww6PUUpYXPJe9vpcTXB1nywfWfkTfyt3CxBDqgdJ2jLLKA6Am0G390uqwurse12rp1ujhpI6mN/Rp3wA4SBvTTqkGWKEknszxMXCztNHi3qswoJIUAVQl2peUQGvsaQnONFFiEjjtHBk/FKbz2aycvOpyS8h/jCFNYuQnWz3Sp6zcnr/36uEeCq/FznPbUntdpSr11qo8wUQO45s/AMJ8TXZG8zcNrMxP4wBVRDpMSUsCICgCCpJGS4drFUn1kxw3E7eLSd3fkKiiiyD5+kpJRHJ1IrTai/nUt9ZkhowhiEdKL2e7kubRTy7NoBII6/iywqw4iTk6XOTpgrV4HZNMhk1aHNHZY1L7Li4rtAe9RXYGuP0KiEtDy7Ojey5b+52o30MwKS0BDBdC6dnlZ6hDqZzWuOZbrG0vBmK2kKGA2iOa/u8wjwLHnvz+6Xk4veP4bIHp8tdUzuIwJGA9WA9edHx3OdcOzobIUaWjT3gUxoxzaJR5EC4xGwpTJnarubaaOdKTDoKdZNHxk6saO5Rd6E5nH0dfG4ejNZuE4rhFYZG5XQpd+bvN9DNXTzpD6bl3qtXmjySb1RtCsImrCP9wuIsJKafv/gcKZ3jmaEXVyfNvu41udT9ZB863CFMfp5nwzzz3vq03feEXmEgLQXiTAH/DNCjxGzrx00B+StLDYz4BLHCnhwzr45s/gUACS88HhQaziRDN5tZu82s3oNgAyoASrAZbtFagBSgALXOySxOKKdCbP0OW0JJLRSamZUg/8Cs+/N/bIhkA5O38ojgAAAJELnrJ48vD/XgwcL+Y7NyaRGIUnbG7muXCwUE4AAUR0IZIc4/fp+rquXCxKgsSGaPEsNcUxRJ4ckOx+xzHpK2IBpKI8AcBOrKc7HACoALB4z+g5fEuokmyonSr18OqIfOScS4enh8ULvH85lEnGI5PyPILgZxPL2o6nuE0YNGQ+TMvyjgpm+y1j12k/aKxhLTNMOfexBXFZjJqEW6qFgzIky1BAOY2V75tgEl2lEP96n7nunc71H+/6zCwNUgrcjwo4hoJ8xzu4Kb5vwkCogjfpJgpR6cvpgRWXy8KsJqk+y+cVLpa5tJa4dYxrTbc4jXPn8+n4OfOLnecaf56Sn/ZwB2fk8VwOeCiQEBUKOIPAs3hpFynCwhPe0c2ZF3jsTf0YOYDRdkuisVVU4GP9NF3wGHU8cURCPOFbLzjxDaUTqCJIcS59xrgFV0PaVrUKe7eEKuZyd2EBqZ4QtgNQ5AhNUCEHOqzg/cEIYcz5cNjO7k7kBQHr/DEC1y6gNkp55HiQYq6ZfKxjA9bptb77/YsNgRaEE0GXCubFbyoqnlUVlMTTd5/QGuA4xHBp5+/GxCYTgVZZDlkW/fzDVDx5PdAApHZwv9BbvfXemx6LMYhNqwAWEa1Gtgs9sogW42C+sJEXtd3PttDOVCYsgwYQNRZI6WZSLR8oLcuawCv7jqXPyLU4AP2Y8/B0ff5HvIe/PUI9jGOaEcXZ/M+oyGeWQUZEi/Yu0E5t62hk2NfuC5hCeJ4sW6qWHLW0azsrWTWUoD60fP88IxJ/npKf5nPcOJziP5C9w7bFUWORR4E/oWABa203ZArmIpawiegAyAd45IASLeufBTAcHcy1xtlYKDSg4rDloeEScfACgnIM4I6YfAbIF5y0hmAkOXdc15ISjgsxWLm0C4jmJvWOAsOD8Pk7r2N7xv8E/YD+nKKOdZuNq5ICK0+U8w3RU6QwiGTHrjlE1Sw7MeT9iv3/TFD5TojdeZt3t5dro0KikY1THilcTx80Lha7tFBLhkc8XDyDcnLeJPS0AZtum2FdTfw4IcwDpJewRfXS7tv+Avp/TtsXchNczVqNGEKBJZzSvUAsreeXmiP2+F8Nf0x9wfhuwNvkV7Osy1jkXo8yjPKYOQ3YZIxOsicjE4bL+RTJ/76UE+A5ffJ0a2xksRAXXUs09Mt0sot6iXLZNvbWejH/ODJHTh8QWICWPn8k747OJoyxzLevQ2+zm63AFf/h5nvHnOelpPWewWNwMUb08x6EKIIV3mgzafAbfjZwtAOkEnWtnn6KZ/VV3fzYAlhDAIxKEP3g4ZTmvImeRNTK886PzTwDFMZLZ51pi+yf1nPBjeQ8gRO1sFroKSO2kj5ihJygSE9aC1zko75RBPYCSoRpMGkeUMWjxeWVciQ5KwcqiyKQzVmCOCD0KgEwaRmck+uaEVMNBpSkhzmohCDGo304kdSP2rnTMrOy2Ixdotay1cKeD1KJyJyRNks6xYIrE/i4zb0njDIMMUO8EW00yeApCVwYdhGWF4XNWtTSlzgl1n0EeVgP3SKaeoPDeO541P5b88HyuH5JX+P7hVHdRKgNsdvTIqc29G4eEk82YQVI85RWQa+R0SsbE98BkGDCgww/oi1WCz/PYYa5asGrBcRO68x5WDra/TGL8grpcJ4rI99ZUkExFAzPstaJbzSBUQqAzrp/HCI65TflX//7vfXEdruhnf8Sf/pSnu+QXb/Rufflm71WsvE10oZGBhmqw05s48COd4uyTRc0sleTZqFYQHNLEyOfMmg5XXNYxPZzTkEb0GypNUfJbz+TeRpzobQIpeKbrFkmXbuR6/kYhO/T3Hk10l4SindY2GPgmsRbk0WG5eLufabOTY0tUgcP3IZQE67mMVw2nOHpdR8FlzK5q8hVwHv6uZsYdIdsdNjwazOCmWhkGmuDKLMqJRfhGvknsHFUDzrXVzSgTZHDWVJEnNW2XVGoFYhvdHxODFFBkFcRDzxg4q6mZmUNSQf0dTi4awqkI0VZaVrV+dLjJucxhmAGEM2Zs3j+d6T22Ie9DYLx5PQS8J5CNy5V5Rh+DTJBt6jVZDH2dON91BmzJ6IzvNLXCs+3tLDXlXdYEYZIzQXisctrol0llHoSpqhjQCcpwPIZIIbGsXpI4F2MUNInZraJIa+LQz/6IP/spT+cZdbXqfev9yc2RkRpqnFlsQUQQskNZDndwJoPjgFnPTtfOI25Zy8phDHEMAKOdtUU5f84BxxaJtTblMgCWYhC+rSxxHu/txM4xiFrE7FwBss29pP2tTFNIy0k+50K8UmCCafIVVguEL2BNVCtRyQnqYjTC5gU14fhUowUERzewvW5WSLqAwYRmQHQhGapQlLSPynn+cktOnObYPeM8q6cFbOH3VhMLOlVyrEcdDqcMKAOSyViJvmTsyAGn63N/TARzzjHJZOxPEFq3yABckn98Z4NkbcF5mM5ybw3JYPsKYxgHzH/SLz6aPBzinExXqA0p5xyP3RgAn7HvhFDmnkkFYNseJ3nvoVJMKq47Z8z3IDxvmCOvSjX2QQaJayPam9BfuEgTyOqUeiZ0yqqkQ1t+db0mogeQOIs7urkVdXUziC5wtm5vt+Kr/8Xf/dKaPPSzPeLPVvzpLb0EdCNmkzzPhJ+zJIozwxg1yCxwMst1z5QGoxOYIxzMktYzqJ3Ux+2oc7wwxaDtTqZ2GckPlM1sb3nc5bPB186kViZ1y6ScuodI6yVtBZw3ENNv4OzOZRg4J5BUBUvMISY78Bn5hzOWNFfLgFKQfIv1FCA5h7KijhV2jZltQ1BzR+YROZWKPmyRGO2gVsosqsgDZBJ1nRWWa5dzbWxHbXrFIOcY9thu8+cJct+hlftYAsIOx1OUXEePvnSLqJK+Fmy2H65RQQGKSjCT7TgH4I0Kgc3gENkWk4rLI7pkVTEmVvPX2x+jJFzeiKQpUZVKbDWh+hx/VvOoIZEAKUr+UWf/3dtDxsmqYcb4W134r9Y9GsxRTZVsX8nJAaqcM8YjxstEwlCIodHKHySt+OC/EWM7ZnSmhszpbrNc/piQqrm2Qc1t520MZKg0WIabdVb1OH39/BlGwOP6MxR/uov6B3UCJnq2LnEMMNiEIjkeloEGk0jktWBr4zXgtIntDfwTMvUG+hHS/j3PTpQx4HNAZYBtdXzHY45rCrKI2mnnartMXTe3VA9nCw1OKi2Ppc0i6fp2oRbO3nwTtZI6eZITikNCKP+xoBUAOSbHMQSYIQRWgGIDshEy3Yxi8Iv9PaZGuEhMsszu0iPyHsdsdFOR+sGS8rYUAehGD7s2YTSWTq1uTgkHDMSdXoZKChpDXlJoAB2jtIVysRLLeA8em/yFZb9V2pIGpwDSIC7oZ2zGIWmXfrsvWYzUpKZOJ02n1G1gmjjcTov+9oqkjPNMRlY9YyouqMufW1ls7nWhGq5R3YB7tqwgJjVkEGjfqvDHIVIepSUEzFMOBV1PZHyohhMk3sohnlXSsFEeK8UYVEEe/tGlU5LMB8dLmbjnEF3zdXv6t1itehDbx5Uk1bP64HI8q6b/1XYvSHBMFiscthZ+gxPWmtshAXgbsvDsJQWOBZkQSvZlMTbAtBN2iidD4lWTc0KXJedttpPsqDlOb9AYEHvdXJ65M8VmhcIS+eHRXMOzJSQRm6Slb1SaIaWPSao6RHAZfzO1hrGsQNTYIZ2M5jogKdvcN0GbnskN5IvbmfZJHC74YId/eLLQ4flKE8Kg1VJa+XUmzYjfT1AxXu1w0vWdxzM9wg6GQRMAPQFIS9qkOZWQTQRlLTq73U0smQaIJMjH3M4CMHm8eFGiv1ZUWVLTf583wDiHey5joM+wbWDSxW7eQm5185fb7kOKjyGuVVU356ZIG4BYPNo5412LlZiqIQOPY4d9gTImK9uwQvEMaesMNWd16LGbEKu1IciMOuhCc/3cj4zzzOhUKXfziR2S/WDBjinq45wxOGc16uHhQjNsXeInvtJFjLerZXz1P1uHK4zqT//02P30pZ/ykkWeoSAEaUTBBUqhYuVB7Ks0IdgPOFiRcQwftuPlKRJyRF1mqXCLmR0f1S7v9wHUGTPUjHP2+kmesSkqhzb+TcucesY49QIP9f7oygCF7xd4dLQE2LSbpH4rNOQywXFHABgcNr9A/sODGQSwBPm1cs4FDzqCEEwcCBc1+QnqLyA1z+QnhDcng6XoDqQU5ORqlqu5P8Q3jZ0f0z9AcYASeetgqgPKOpEYFGS1NaN9uiJmVllFGWwXNnNt0U+KNFfVtoFx8Be00UoNKN037xeF/FoBwgEK6QTgeWaP7A+Cm3mdMxZzSDLRHycnW3lUHoO2WrQD8VrZmIB71G0C9thNGkKXbFdzPp8DdVVsnEpfU5N0HRK6jal7Tj9MwCaIIGmfkNBtlVzTMgWut7BfzX8VnbFicTm/9yQwYUyPBysNUH0L1rPnkMeSclWsb2oxW4crDN1P+4w/bcGnvVxepuFLu8W7DlHaRYbTJrYIcJLwQ3n2tSMtV5XsfIGddsB2HoWvKwMlcxz3yHH6pJIduYxJHWT+ZgMWTAAAEABJREFUxf1CPZzUs+uC8z079srEeUHexy7qlH7soGcAaymp08rleyXwa5m0mPRkEB9CSr6h6iGq4BTAT4jZJ4QuT85fNrdzO2QZjCuNJzUEUWsJML0ysknuJYSgFmHJ5nZCFUjO2yQ6Y+BOAJk/B0kG6Q4hlvc9It8x8DEQWUBIG4DZYDSh+LPJpMX+GiC5LSk0oKVa0ZykwJJvzTjWMim0stQQTJvOMXTyIwe8/nnEqxuFLjFe24RCGxCylVc7T6Lpph80oRClxI4W57vfQ0Dt8XF7RSKMamdNMrakzjwEJUk+74RQzsu5DAfXNnLdGIs8QDKR6x2aLVBv+FH9Pp+Pjd0LTvJNb1PGoYatlyTGZo5vF8sexq3DFf30D4b3py/8NJf80/eGb/7gcP6Hn73Q+dZ2meQvgRU4bU0qPSUpw3tGzPp2uhxn5Ck7LLsbgHjmWTJf+SYvz4RtCGXFDLcg1r5wOdPVi7nwXz0gyeZ7DCoGo8yiPPPOCa6taDwbXyS0uArRXGBlpduOurCR45OEI8j2Echw0jIq0DZSGgc+IYw5hqx8HwV+jQVqiGIMeVULwAJaaEa22bK/jYpxjE8mUBX2zSGdMUT1GLssxcf00fV5hjUBGCjOd7jiAmLI2La6uVKKeu9opgFhhmyPEUsHTQr9ViaHYt08YWeN5K80wPY5iiNK8jYE6E5CDlAgC2z0eb6xzQqgRVKmZLO9Z5w3xc6Mgc4Y9MD5I2w0gZrgTFSifUIGcVj+BbIVrFutatnmGrtKbG5spwDVyI8FbL3EnpxjkfMTtrsNije5pcA+v8+Rnp4AavI+U1SL1dwZeawySsVqoWo+h1R0u87Sa//X//CXv+a619u/fgQYvn99oWelxEu75bv1shpOkaB2moY48E6D1WAwaOzkPmbAW510AEeW8FE8tGA0rEa8GXQmkAePFjol6dnJolxuzBR9CAkMZktmORG/R8AlWSH4d0wfsZy4BEj+vdCrlzKVAN1f+OpARGXKaCjojGVIE8aPVUYXELdSaL5BauDYPswRhbWL4tnp5rwPOkGpnBG2zCCcybBWJA+whfIAPxpCNE5MBkp2QcVGK2kbVTFFyXR5vb5byv317G9V8Najqe6RMwkAzGPhcWnRRwM0QbZ9VnBMAuK4CMNMpB36QNd0CNkdDhdNYhTT1S+etGWF0W9njRIIwTVDjrTvvIXbCCGwIhQFL8nnzanMRO6+lvTfBPHjzWPoMh0GPYMtEltGGb9Sjaz0jgk5TFxTlGIIgTqfbH363+NiJvbxlPvk9p2bWTJYCA0VHOhlK23kjDZ2oO7uRNWvvfF31t9f0U/xiD9FmWemiOFlY0fMLDNikxbO7x8IZtIjz7EyDhvnsgPmKQL6IPxH/i/hmN4XFVSz2dFOAPhdEp73HsyUs+8vv38SqaqSemWm3U4Sp2oMQIbMpF4+fXA41ymx9BZLqHsskxZI6SxJp5O5TqYLxEIt3xDl5KFBeIRi8J2Y58hwE1YQD/6zenDI5Fm5SEHtLMq/xH52XjVfivuLd6d6/4DpuZa8fLwPyVzsF9pp5cqimr/zYkJwEviQZOUAwusBfodJQ5SGezoDSB4Dk8IOYZBVQ7eVKdLfbhYE/sQpbBiEWRPGdc5sT5OKdNznXSAv9PxuS/4msO3EVLU5aZ/9JjCXdRvux5Jztzu5bm63mlDH+Y0n6qGGgOumHYd3VjC+JiU2tOgML7J6Knm/283ULxOJ3tDkYtzHASslS9QhFw/L1dxF2smDihQbJeO+Ol9UQ7YLiOYc0vGq0rWdoI0OF9OqcbG61Sri+p4O/esf8V9f5NkrMUVGj3DwFV6E32jMZ89KdlKriTYOdamfg35pDOA9CCUFE949BUhDzm3h+J08k/MGY+R4px304uVSN/dK3dhpsXyalKUAcWQQSIKQhOStdYQMfkTY8P7Dmc5IePpvwl7czrUDiPqoAINoyQzuz3sAwHUMYLYDwhVLf8v4gnp7RUZOodJ9loZNKHRFBtEYcjk8X+oHKIY/eXek/993z/Sn98eqqNNLpb0iakh/rT54UZ/Pd49nepewBHjIasnHI214xj+n7ZoDN1g+3iZZarvc9yHj4tCpU6QmHDsYzOWVEv95R4ZJGaTBkCn6P1zEiWOqbEAb+FzwwYTp12VVK3KS+78LOfVQBBuEcS/tt/TiXkt9QsoUQ1OG/xQlVElUzjmBGhcYYnJw3zbpz36X8WTs2lyjbUhOPEza8AHLuRAQg5w4N3FumQLk4S02easRgzKnPod2Ncf7KMIyrrRChsyW1e26Xrz69353rToY0p/4jD/x6DN2EDw1Fif+nwAw5yjsXPhQ4zT4CSAgrEDqGzyOHDxL7uCIGSclRiNR2GHE3dN544SBnZOFmlWP2bLWFuAqc2kLx/fMuNsttA0YDCQT0xzSGVH/Q1Y43ns0F3jWyzda+sLzHflPJ+xwvmP/I6T+Egf2LL/dSWpnsQFjCOHJe0IsOExD1wURGfiHhCkl5TbbSb7z0qAfAfDZ0vAKhAiSwTBFcdkGhwDHnDOgDv/m6Yz9tdQkbE2mpyidLEa9eKGlbYjNbd09mbMqM3dFjcS3WtlsZYRlEAgEgFkNqL1Kst3O5HBoFxBzCMKqFCGAlIJse8V4OY9kwuuVqSGEJUZNsXlA2yZxh077jGGLfhn4E1TbOWrIxxgKLV0R50Q+jDhmcnUCewiZn1DHY8Imhy21JI+nSWZMRVPGNsQg2xNC8KXXin0TlrCDJE8uh1yjIUTfjhV5ETXkX6i+yYXvUWT9/AkjEH/CsWfu0DlLbDa6sBPinDPi/qxxHsgCpzNICj57Bj/F8YQ7nTMD2TlDCHwSDhTl2c2zcZCaZN0QBz3FwXJmyv3dXL1OZMUiU5ZFdQHE5X7JzJ4aQOGzGlD3BJB6efRdwpyKddQbNwrdeqErf83dy5JLpvmz2bK5lyHDph3IxyAlvdCs0CxBYs7VaWUBK5DweVBKghjYQMmVjULXtwq9sF3qORRNoI1zyPIRysD2hxCaUOVgPFcGkM8IUwbY5T/fYICdWKqjgD5/qa1LmzmzPvYXqBVsmkA0/oq+65kA/jnhxRR7YozyDH+Dtvexd5O+b1HHJRLAexBPos2IhT32VwLInJPTt36etE8Ytck55gGD2oS64AOnNMuqrsd9NYFUXAm3ayVGNY39G0Vqwpgh19HhnccHc3TG9XMb3iradn1WlxNyUYnx6+WxIeKIHSsqm9CXCQllJ2DPmGlOTlfkO0TYFBQZw1kqeimP6xUW/eQHQ/uTCzxrR30H6JwM+hwvmZg48NACpzFYPNMX9iaA5xnreLzQCKB4JvZAePbrQw455Z2kdNnEAJyS6/BNVOcsaTrHUACEY2bFM9TFOQ66hWK4ulVqC2DYQT2benO9Di2GzPoLiKSHSvG3Z68C+EsbZRPiTKjDdrgNkw6Tok6pe0p5K5wRZIAJDaEZPC0IJAAQE81nLrR1A+IwsP2dEH/P4xFgcJ0GTp6pITeHGQsA8/krHe2irsa06fDgMoTh+ga05y/M+fcvTChnhC8HzOQn9Puc7QjS8Tgt6OsCMgDXDZgN9F3URplHVl6Q+5Chj00YfNe5ZOxNWm1sLtim2MBlcRG1OCePUcfUfQiJ8bYJKfKk5jXjGoTgntIH3ju04rJBAkGbkEiZAiqyapTDBtdsp5WR84hN3fCRaEqcrjwLDSm2syhOkfMbQwjU5DiFQCYokDmTzMonYG8I9e0sxlf/3u+twxX73V+3xb/uwLO6H5/QCGBMmJnGzJz4C07+ZJYuII1Ax+yAq7rWmDJDyhhkBpAJYI+Zcb+XI5F9fNU4n1dBfng40+mw0jHA7JJ09S9Kue4pTke+TQbhJc7L7Z14rInqkLzFA1ZZHh+v9PDhgnPn8m+Mfva5tl6+VsrfYhVXoOa/CUTxELVwbzDTW0dTvU1eYgBpzGAT2+vQxDmGYwA9h11qyMPhiPvoHwt+h1zIBFsKgELXIKWMnEgm2xexabefqw14zyEFmpT7eAWy88x9MFjKX4s3ebkt96GVR5RArgsQTS9PgDIwK8NEkibY1Aa8DtH4qDGEUhSRJfBIu6kBqgljRFtjbKoZDxOQAZpDArbR52W832xngBwCoM4cO8ssqkvdJnn3x2FIpBxXUEs61smTdrlGgQo8Fr7O3teFPFy38e9zI5309S6ps8XmY0FBC8bO131JTtmkfkzfR5NaK9ovMqFqIsnSdFNLrcMVxvive8a/7sAzuX/RWC2vFFTMfp7xM8iiAEwDlMUYQrFDOX7mbROHB5zRJGKyGeLoOeX9W51tgPAAIOc43QVi8AGz4tmoUjdP6hVJl7Zy7WykZkYzuD0Re3bzyoEdN+DsBdspQLejWsFEGm+xNFpCPL7P49b1jl682NaFzUxdkq8+P4SgCc79/vlc3z6Y6AEq54DNs/8RCskxvVXBMfYY9Bn2Od+wz8yf0V6Lvl5HhZSQxJKpt19SN5uJwKMT+G+jleml/VJtyh6QP/HfWDlDdRTUtdOif3lsbr7ql0nbqKl+GVEBSZhG3kNi5UEpitUhKcuDrLR6raic8xM2+H234ByOeRxX9Ge+rNWm3p1Opi3aX/D5hBDwhPGZ8b5MUbudvCGrknoUJKpq8hYmOxOE95s8fK/NEMJXHVRhlBXRBILyaQX/Bam5F8Yk6HN8PXyNmxiQnSYPE0xJ7Jdx/gDVQ0za9GMDGzhdGclSv663v3oE4l+9+9nde5nZaIwjVnShAjhO5oWAg+EwiX1lRpfxLD7KYGeiUZt9e90cEoiaMnue49DCc8eoAIcABc7oWffeCWrg8Uye4V3mOVZZup2oTpEa2WynNigTHm8guv4iS7pHEu4xM5sd1zmAgAltyOLK1UK/9Hxbv/JcV5+73NHLJCkv9HP1ywRQMRK73ReThZO1d6nnLklb22QwOWxwWzXlTCQDFFSvndEv905y4pKu6QahkcMa993kaELxl+9+cDDVGX1dMV6hDkj5oF6ZQQBRkf4v6YATkrwVEl5YhBrItN3KRJPgtm5+BX1/K1MHm018HVYpTBbNRuOJgu5vloKk0Ki8AbLwnM2vFcTdolykXIpSF1KFX1XEIJMPu+WxNjHk1MFuSKEiEbtSpdpD2iSKJ1zIivrhJpRWkM9zX01OHo2cE8s8oT6D5pSdsVkVsgor30kaVivlWirRZ9Whl+flTa0ff+0IcKn+2mPP3IG6qoan0+rdJeD3mn+P2X1rI5NDAoNg5mmmliJetYRUnABlMmw+d3GqvU4ujmpOuT1mcN+fcIaDnxDn25ntZCfOV3CS4+MqSVcIOUb1qrkhycrC5OHzLPGbWVG1aEr3WK3wl9RG5F1WyGROFXzTOL/bazE7W8V85mJLn4FALm8W8gpMl9m+w1YWkRm+1oD8gWdcq4R3IDIvxd47X6hNmSJzQnRJ3gBQ1ZLJxW3s9WKTg/Cdor5/wXdOvl/++A0AABAASURBVAUB/pjMSoBrsurkUe6niXATpeHwwMlIb1QHwQZCFqE2gjYY25t7ha5eKFAdLimZZFyuwNac/njcTSYmgALQj5F5JgoT2h7Ko8W+fpFY5TGdSiYT8IyqCWpjS4qBa6MG7DXEVlO51cI5amPA1uea3WScLkG2JqYlKnMCCc65PvrRY+b3nJfTVk59XPrmiK+VCWSOTQsI18QZURnL+USj0eL2cjF99Q9+d/3HqZvB+iv+i3/Fvmd21z96b/jmcL74w14Zv3U0XGqOExWZ1AYYgZ5OcaLFqmpmqaggS1hedIBUvUdocE6o4vI9Zs8eQLy+XTSztcs5PjfZTHC0I5ZSOyQ6F5Tf7yUVzJLHrNkO+EztyjLp5k6pVyAAO7uX/uaol8fkR/xltZOzpQa8H0FCA8KfAWTiXMQEUrCdl1AILxBKXCEc2uvlgDQDXEn7/aJ5HwGAAREj+zYKlFJoQLuCpGo2h2oOvfxHmT5POFRT6QmrQlNsMIBqQCgeC49HpQaYJg3frJVH8VkaI/3PAeec8aIYyUyrkSgriVYBsAF8H/LIQeKKZHTkdRdbf0xwO4C510qQjBr7SirepPwmCs1kstVN2kMdpiidEnYdkw9ym75mM66b28QEmWh8wWKsURKR+gI9rOUx8GZS2uBaFTH4UtIryecmPvOU7as54n5jgjLsdFmP9RjCoHvN2DqcGnENq/lCi8WUesKtpLS+GYyR8PNf3uK/vONZ/xzq+K5qDb268ufvjnVwQpYLJ7db2SmFE9VSA4w5HhZ4XyFPR4B+QB5kCHjneNOMqW/B5pnPZSgqS2qfewwIz4nNfayVS5+9XqoDKCYAs0tbeYw6Ih8x4XyTzsL7s4QkrtWsegDIs9Nad0mYvnswk1WAQYwZwq8hnqBNZvzLEMdLF0u9uF80INtFBXk59zlI5SIrIkVRQ1q1ru1kukLo00pRWZQuorJ+6UZHz1NuQV/OTKKsIBRZaOp3jscK4wqztZXNBQDfKTiXWbnIg1ZIpAnjYDBFQRj0aaPMVeRJiTK2syENyjo5e0wO5tj5oCgx9uQleDXQOb6PLZuQhAml10lyrsXE0aa9LnkRSwqGSQWG9yHsNuiOAfWyWPpQs99jHhmYgrbdx16RZI0y50QTS8n+jON0Vbw05NDKgnzOUpIJ0edRLfukEP1OhDhLjelnFoJy9i3mYpIhF5Nq6om3iyx77f/yH3xu/f0V/auP+K/uevb39IpMBv8jHPqUWb0FkDM7BjMZLzh3zfFaSxBgx+sCiAznCyGw7JlkkrAjl3n0ZKeCkzxQvGgDp81raUpuoNUL6l3O1O1nsuTOKbDg5CxKc9pyUtMy33+3xL9ylTh+hE0OE045X4rqUF+ZJdoJjT1TptkxJJaow6HW7mbSld1CL5FPefFSoecID57fK/Wrz/f0yze76hZRDssMhit7uf6NL/T0qy91m+St7Rkwmx/SZgWia+yeYVeOgQ41DOoe4F1xzPc+uM2SYxWKxGNjksgyg0rNvS2LClDlUSGpyTEcnC51j9WmYxSUpX4fYuhDEnRTRIsQoLSzkWsTwmu+wotrub4qqEkADyBQt+MQw+2baCf0H9QqxciYMAOwskSz6tFPk0EHtdNjzHbaGQokEILVrOoIZaKmiRQCqzqxSWIXiYbo2+PRXFZgGZ/dJxdchVpuf8BybHNfCOPinEcTtkCciU4ss3Qnlflrf/C76x801r/0iP/S52f+Y51Vw6oO7y5wBP9Un2//dm6ih+NVAOeJUwZNCTlmzFhTynnWMWDtuAZOt0jMWgwNABKO5xkNP9IIRzd4BrwenK8aMImlvJOjpU6Z1UfMXg6RjlAkHdrbKJPazLqeRX3vwAPCoRGO+j5LrW/eG+mtx2MSp3OdEiodc/7d44V+QO7he4+m+s79qR6cLBqV4hn7lZst3bxeqLMdVWxEgLdqvn5vnG2RnPyVz3X1a1/sqwBQjwcrHbPdZYn2h4/nusvKydss8R4SYllReYWhom8zlJBn6YpxsQKouPpesTlnhcUEWNP3NkTSYzzaANZj4HDC4+rVmIfUe0pfp6iZDmHJyudD1B77LEkZQJ1DpPCjnPNQEIQQVLJ/SN7oMX12fSky05exyfe4bSuiHAIw+Tjsci4qRQpRgW21HTl1FHlo6jNxTrmW7pdJIVKu4PhGmTXkYhMC+zpFgoAwjL6LzZOGr7n74zuNK+QJfMLkEVRgVIUCgb1utdNiHbLof/6I//OPz/6nf/SD4ZuPx9M/xAu/VeMsA2bvOTPIc9stecVgDtLsHHakuZ0Nr4I76HhglqxJ0C3VwSELZlpL9gXxewZ4DP4ZKLOKGBMbO9n5zjsLHbyz1AQS8cyJk2lOmXNCngmVdgHTZiuTCaRFHdgkv1iddCEWYd8Ce5wDsfMXIKJNAc98DwDln90d64/eGes7d6d678FC9UK6tJs3vzV6kxDmCzc7+hsvd+UfK14C3j/+1lD/8I/O9CfvjPTPOO9/5PUdSMoJ1TEk4V/SMoitPqSaVRQ1IMmTAFgEhCYk6AKvMBH0yqSdXqYtFIOJxX07AOwPIUDfMHaKmhkxFg5DIn35LnZ+78FUByRrjxkTq6AOOQ2vyBQolVqSyVr0s4IYJgtTTS2HYH3aSuw3uDt5UojkKrBxzvWBAxQC5/Ler67HN6k1ihKScz0MO12iEAdN7vRCVMMWISpICbnlRLePlVxbX4+M9hwm+lb+82llzpHv76C0siYVvdJqGW6HsHr1D37C91fo1qfuyeX55PU5kOeoo4YrZ9lxzqBazrxvMKsZ4BVdtmPZKT3rdLLYhBq7LUAC2DMcaoBDPiJuP5nMNWBlRQrKmfUsped4qQno0eFcZ/7JPlQEfqnAea7P4BhBHnbOHeR7CFILZ02M9hxCEQ+TVwdE+L4GDmtBnRn1O8zyr4xdIvy5SO5hBba+i/r4H74z0D/4Z6f6B//9if7b/+FE/+TNAYQy0b1HM73z/kRvvj3RXdRFYEousWPFic7dmCSWGLdiDALtlxhBUxBczawa1IIkk8tTxgTbylnGZcXDYzbF1k4em1vSS2z15wlkO0BxDdms0haA2QR7RDh0inJacHzCsQmEvbItZVTJNuZzMw68B9syqE0WbeoPgbFNkj/bFo/fAiM9lj7eLROcW4vhYQsygZsAgiL1BPapee1z7fIURXea0AXTNMeeBRMHTUAslTwmRUaZKHFJm3GfM1a+rjNIcEQIaQVVwyDdVKlXVJpW+U2q7Wn9+MsR8PD95YdP0ps9Ym07HbyhEbOxicLOusCZG8fFuwId9vEFHmantMpgdxM6GCDghnBExNCVHpPsHKMOVgBsCAjmnGNnc11TlECF9IWnEB2BmTso4pVOyG21czW/iNUvtIljd5H8BuUcYBh4Pq9TZvIMn2fSHCc2cMSjBNRZkkw6JrcF7ZwQghySUzg4XTR/4/WQPIPDBd/IttNOukw7XYARKipgK+hYFiIfpILOYT6qaqUBxOb+VEHag6SsLFyoA0j940N7kFav5Dye7nMOcgrII1EoQkIGpO335tDIYdiSMaEJVQwK3Wt+os9fIpujdpIPcJ5fIiiOjE9OfSaXGAN5iUQSM2qjTe3YZJKaNfWFpv/tPBD2xabuZtzpiMfH5OzzTTJLCAJ2YPzVEInttS0hBLWKqO1O3tTBRUL5BbkviWNOAnufbfE1TEGolErdstZivlRdzXoKcX1fh/7FI/6Lt5+sdwaOySLDKU+R1O8dzWXlYEcrY2wcRzjvHOdceIMlHIKcMOOcojDOefXM6mMOKwwcO/IST5yxTZnJhiyjOvk4JbcxZRVgZa8DHCkEzajviOU9A8x22KE3AfbNnZaeY9vp5moD0iwJsqhkMnK7I0gpcv6cNpwDGKB8VoAEk7XTfTL7e6n35k6hyyQecw4YmAvam0Fshyxr2m4vPZdZVL+IyrnKKUiul65ChjWrCVVzT4jB7lwCWJdXSnYbwg0kNJOusCycceIxK0gmiB51eStTbMYvSE0/z8hXGLMb9MdtGtgenzwGzRijMWO5QjO4bScnI6sWC/eJvjsBvEGbgXZEv62OBoyBqLwH0Zocctors/SX41TQr5zN1+sRSqegHa8MtfOkLltGPT625BqJdnwNPEFQrLFbkHyb8zfamVIWmrEY/ejv3WSQ7JSwxbZ38hq1UWmyTLerlK1XWLjeP37iUj9++8l57XSAKT2bMO3hc/hgjdvWjdPgRwBIT2J6nNP+6m0yrwBvpTkA5DScpZJnooQT2ok2WX2wWoh8ztiGlDeg7pGANLDZ1dRZ0OATolEzs49BZbtI6rcyORdQojg6zOQG5XYnaxy9mwcZdBtlxoyYmtWVCbO0wQoXAHRp6s8k62a8HkOE5wDSJLMAsRsALKddlxlhl/eVKQhOoe9BIQS5TybBBW+CxLHAygh9pvwMgE1BVgs7HBZk1NXKI+d5zMTKT1SWJPdjG7B1fExq7uCccr7J1OrFxJrTrmf/AWRxcL6UicnnbdB/k/T3H071ALVkWz2WBQD2NWleid+OICHX53r6jBOHyTlF7fUKpRgZnyiHdzGIcamwMUCgpfa7BeMflEJUjv0mKdfbyZIyzptA7iYkus85Yl/QfifXnvvD9ZlyYMpgz9j8s41HqLoV6s/kkaWkalXdWSl7/T//u19YL89KimyfuGdQNowxvstkrTEqINHLTcBlp3eM22LHTpkhgZnFIApn8QscPo8Bx5OWeJ3L1ThyiDUOWgP8BIBS43RlFuSyRwD4vbMZcXKtbZywWyScV8xgK7ntCYA0kA2oopAubOa0GRvZ3IVA8kzN92oy6nNo0M2DRJsLzuOQ+mVSklSjPjBNVlElb7p5VIa9vIV4ovpFxLao7W6mbcjIM2oPW3x35kY7NWBrc44BvWyIhrIAJqeCCUA5JOHpV5PmPVZyvncw1dsss1p10bQSbVkZWO4LE4ssKUJGU8bJysj9GwJMA88EXDOjr0gqW5HNGN8xOQ//HuqMkHEM0TgkKDI1RDrl+ACFR7VNGLLgc4pBka2W6FfS6WypB2dTQi12UPCc8pH2N8qsIZUzBntEGYaOCaJiq8lNRBV5bP7mjURNURrSV0xWDhtxOtcqyD6xCakxLHLie0jdq6XkX3B7/+FMNf3qZBBoYsz63TtZXr72B7+3Xp5lOLkYn7Dnf/Pt4zcns+oPVdffsmNmedKImbrAYbIYdEpSghdtAcyAt/n7II71vS/xXwQdWYhqJ5wvJhwtMNtGOfvvfIVvJzcRLQC4b9/2LLWBImllUa38SflV9USx5NRh+X08XrK0WmmDVYYuZW1XxHt3OgnnTQ0AYnxyIVx+gYdXbAFbqKpRQrwFxNEw0JwZ0sdyQL3itA4gMVlQpVwuxAC5RZloLkAoz20XutjPtd8r5C+lYRZANSmqIUaHSv7NDpOFVxqGKIaMuk0YGYVtw4o2c+8rg9r01YaHqrKgAAAQAElEQVSYjFawi4l2hb1TEsVTwJYgXE7To9O5js+XmkMY7l4LOyNG7hNmbTIWE5SOldsT0FbyGJZZaBRYv4zagvg6eXKXGkIfAOxzSMJl2nnQgonh8Xje5KFcaIEtmEHfpCxSTyspx+aCNl2Lz63hkSDJIdaca2h7/dn7TfYUFWbqnKXmEddttZhAzisV2VLLZXZzPl30OP1T/Yyf1N7XqX63yDUcO1TAAc+ZlcY4qZ1oAomYLLZwKgPAx84Aip3OM6RAhGfoPsTSztU48xxv3AGA/tGaPsDfZWbvU6/3W6E4wbjbTyrxuP1+ySpOwQwZmllswkwXQ5SB5HtKPAOLh50V31bCUys+5xSwPa2UGhXjWXwCCEeADsw24Hg0nMu5EIGSEgC3sCUDaFmmpn7bfXOnlL8tWwKsPRKf+15Sxd6LvLfMdxm609Q3ZUzalHP95yiDBQxRUpdDFu8bA1SrlCWANBBbeVLEaF5U0m7EdqoQOUSZHG3fmP7aZo/rOed7bI8BoRVJB3XUY9yCICxm9gH5BJ834PqA56buPuNuYnZ7Pd6bPEx2Jee6n1kUiq5GrdXy+I+5njm2tDkeQiAs4xiEMMawREMdTijZfDxnhycLj82UMg45xTlccvk6zqjLrz3qsn9MyLeckUcZj6caTVCXi2HvfDz/1CdKuQRcwU/oExzI+YcVXmFFsUA+l3ieZzXUiKwgrvRLeh80BKCW3QbwApDYqfwZ5SzPShPAIOrp4vQpBp/OrJuEv2oGwkr27xOK5IBuk5WBG4D3Qr+g3krHJBc9ozvZ+TZJWv/2xcFgqfdP5nqXzw/OF/K9EafE9+c4qtuOXBkD3FLaSdA+9WdJhDlBW5CFV422IYMO5LEC7A+p4x5bCMyylN3CBrCCwkm6vldopx/VZ4ZvF6FRTw5hHFp1AGYLsrNc3+tm2oVkdllRaVNvQedGkNaP1Uek39PFCpzVjULqcF5CsUXGJRCeTAGdx44BZXwA70KaztXcODegX67LSiqnXvfR/T+HWEwYzZgy7j7X7RrYtqtLX7Z7qbmrYgbbtfLEzJ+ocyWHFVY67BJXhDyEa6ohH4lhaPJUVm9uL4cwCuzvF6kJs1Y4hPuT2N/BHnbLZTLK7HZztfPUED8OpMGk1vtHC3nJeV7ltz97fevV3/+dlz7VN4VFfUIfGf3C55p492y+aGZjAz8LT5zLjnyMyri2XeoKstlhB/iTB8SqIYQgz2Z29jEzk5XIEQQwARyefX0sx+ko1vyosD9f2i20v5WzelMBJbG0mMRkTrM1n2udTys9mX2X8t2jD87mejRcyMRhUnlM/W7PZNcD0De2W7p1uaNfu9HTzd1Sm+3UqJNtwL2DenCYUGPABp9NAAafFYpn0Sael0i0SucwKBO62mUm/wLZhY1MPQZnA8W1xdalrQuMgdXAaiW5r508kZPJ5Lb8HROaoS7Gjje1gjL6bhD6K/Y7rZxcRBC7ReTQJJVDeFLGffF4eWw5pSGcBWw8QIH45jcRH0RhJ+pjyv4xBDOFpBlmrl3AlgrFF6g/En4wjpSnahWQVhfbO/TDS962t08/yiwK7KtIkTGXhhCdieMCfd6FGEMIqjHV+0ycJgz3231xHZ4kRgxWm/OjEspPst1LbBtBcoPpTJPJ9Ga1XPYw+1P79DX7RHZ+RYK0m6d3mTB1wgqEl1BnhC0p4QgxNiB4H+A+ZvnyxlZLvvHqwWCuUxw34nktEO/ZDD+1b1OeZTlXxqzYwTntaA5bOjjwEXHwyXAlc9L17VzXIZDD8QKnq+RlQpqVmOG2Af4WauFSr9BuO6PNpF6ZmN2iVtQ7ou1TyMzk8gh5/L3Dqf7s4UTfYjsEaAXOvN3OG1B4KbcsonJsLWJkX9BGK8gkYOANqCtxzMlKk9QEMFptdFEdPs+5ix1m8gsQxgZ5FoPHAJlCkmBLeR6Z1Wtm9UpTo7hWs6+FErGtCDQhAJS5bWbsnJNoDlDWAFzNmPE/oAvNFjnucXCCV9R1yjXxMvImZGawu90ZbVtVuDl4S0Umxh3lAmitVNyuw4g27W2UkVApQqaZLkCiO6gk98Nk2MqSMsrUMBlVQj6uRw35dPLAdaqbcVthyJCO5CmqUyaZ7n2JBxCtr6U3E+kGfS5TxSrSkrwHZH886NVV9akOV6I+oQ8nSI9mqz9sxfCt4XyJbJVaedaoCDtXj6lmhVc9gizOSLbtMGuXEIJncQ+Kcw27nVy3LnZ0EaDbifB9NY5d1ThmLTt3htPNAeXbB7PmWJbHJiToEyo8Avx2yv1uoTwGdQD6TjeX2/Ivnn/2clufZ/OX1q4Q5lwExP4xn1cutuUVktmq0iPs+86jsd4+mukI8jgkx/H9g4n+5L2x7hLqHKFYHkGAJgrnTwwsqx/P8Av+W8B82/RtbyM1cv+MlaAF9W52o5o/27CVlGCMR9j64GzRALUHKNsAb8AMewYpnhNCjeijgT0HxDnj5LonjN8C9nCbDIl5QtN5LedgziGuOQzg0GaI0hpQB+YA1QAAgSh2tXIAy+YvDpaMo12x4NVEUNK+x6tdpib08DXbbCWuYZTHtMf+LT63Ob+g7BKp49BygSG+hlPsncBU5xDD8WShMZ8rqSHqgv42zFZL7EaVVPiFj9bsriC+uiFF29DOxcpV0A6kvFFIgbEbzdLtXOnV3//tG5/acCXqKX18EGZF1e92y3w4wYHn9QqASHZ8z8oX+0Uz0xsMDwGNbxKLMAP+LHxDu51ML+y1xKSlEdNQmRJOl/3l7Nnis4EQpGbWPQdg7zyaCv9tQhcThL8V6j/AtAmJbLUTM2hoZPRoVuGwOCcVMGFrp5vJv/3xPHmRL97s6G/92qb+/V/f0b/9+U199bOb+ndub+kzV1ucUzWg9E1q/mHh91gy/TMI5Fv3xrrP6sV7bP4OyZwOnGPzA/p173zWhEL3Tpd6jCp6omgqPfDnwVLn46pRFQ/O53qI+rLKYhjo84p+hSa02WM2n4OwASrBtj+GzEwY2+2MGT+hROhXqpv+hRg0g1zOUE6nSH4DdgBxm3jGhA0ngNgAd6IyA8BLBtxbkQd5jK4Q6jmh6zAkYx/DLIcWifdlEdVlyyEKK6Y9CLHFe5OUyaFSrTlENoQsFtRbSw0JOFRaMNZjiMR1tYvUkGjgeIfzVxybcV6i42UWmyXcIbb2rDS4QBOI7yLq7MZmppJ+VvjSMsSbjEWPKj6Vz/hJ7nVJuFJXq3djLo0A0wxn8mx0wKy9AZgvMsNHnEXsT3gRPqTmfeQD+z1LOqtux2Iukme4i8jimzuFrAhCCDhSUEF5E9KD47kOTxfaRPpvM8Nfo5xB9Ij2MipPzKZ2yPFiqTNm8wcA138vxWB3uUh9M5zUt2nXzJwtZtSdnVzP32jp17/Y09/69U195ZW+XkaR2HaHPvsssV7aLBrQjgDMAxTIeyiQc1TUFAAPIKlTSO0RauKtx1N9F3L7ASGQ1cXd40XzLdz3T2eqaLtgEAwghIQwVaBOXmJlNFBLSUtY0YTRw65dQNsGWAa2Ad/kGYqkXhGbMfGMP4JsnOOYU+EEIDoRejBciu43Zdp5AOrSHDtnlM1pn8skqyeP9xjy87gUgDkGNbfl+9Z8v8/4r2Kf7bHiSTGq4PwOdfaLpIhjT1A/XFqZaKiqmRC6rSjbG0OEiOvmnB8TzG4n1wZKJuNc+0GkjVYePQy0HbXdDepkYvKILvGp3j7RI/Bff/v4zdG0/i/zZfgHQ4BqR9vgyhuURyQiX9ht6yVURbfwzJnJM1EWo4bI7AeA7x6zsGfiiGeZNLo4ZB/lsEeiza8URTYHdXI7V01OoGo2z4xbLM1e3891gRn0ETO9Z/85ALK0zkDlOTPyEcTxkDacgzjk/TlhxEOI53vvTXX3YK4Z3n7O/pPTFWCSSgjp4m6mPqRn57+yVTZ/p+XadqHrvL9GordRUtg5/xEYq1XQgm3M5zFAGjVEsmIVZyGvarxHCOSvx5skp9hnRdJ8u3VYNb91ccI4LZmRNzoR8ogNQXWov9t6Ml5WZGNAH4jlCsixB/A2GaMGcCsJRqJI0AzV59BnzquBTpXyEus2qiWLot6oknHMkhrFginNOae0v4JEc/ZvM6a+iS7nBNtK7YxFapSRk5ctCm0D/j1ILQF6E53ryVJsypS2D9tNuluMIVwpE0ib+mqkyGSxUov3+yisXplxTPI1piq1Cd82CO+EVhlNF5qPZlr4y0P6dD64ZJ/sjv8/v3Py/5rV+i/JiH1rxnS22c7kHMMQUPqPDN0gkdnOnyzHLji+Yg6c4tUDZu8JZZxYPSC3cI4SyHHeDg7U7yZtIl39vY5rzPZ73Vx9ADPHSx+zJOpzs3ZQD9VxlWTpZ1AIVI0XqiESqxXPqMu6bkB9TP0Olw6tDCAK37X5F/cncujjX+86Rcncf2ei++9MdXi41BwCmEAAvkGs4n2GZ19i1eU628uXSt263NLtq1396gsbunWto6uQVxdQir79GLRziGSGvVPkuwnr8flSB2dLPcL+7z6a6E/eH+k75FL8Zxe+92imbz+Y6hhiM/mMIQrXZaJoUa9VRgY4E3aUWWzG4sZmqZuQWQ4655S3cvEYrLDB2QQnq01SHJZDR05rCHvEmDP8rr5RPRl1jukrC2OaEir5rk6YqMlZ5CnoAomHVhEbYghSQ24Twg4TSwHqOxyjGMfFUnaU7wa2DV1UU8YB29LNk7b5vGJmyTinTLFRWrbD788I5/707an+jPE/ZhKIEKJ/b5bmnq3nB2jtJ544mrGq9GZVhzdPia9DJqUsNrPbABVS44X+ceAiqXHcCU5ucPk8O9WyquU8xSPCjVNi9QJ57mXEmZ0Z8NlBTRobRaYiJllJ+A8wzVn7D1SyRf6iV0Z1aPMIgshpaJtwp8OrlY/qBiMQSCXH55b2nSxoB0cuqKADslaQwxjQTse1TgH4GbPwCZ+dHL1HCHL/ZKEHR1MktOR8ySVCpFvPtfUZQpyXrpf6tc909AXem8BeutDSta1CO6iXPjZsQHj7zNA7EGoOkDCH/Ealh+Qx3jqYyuGNwymrorcJdd47mZKUneku4c0pRDeHfMBRE8bkjGGB7T9OZJpQLzB7u6996m9TYIDd7x7PdN92o+oOCK085jPAPmLG98qSb4F/SD9N3BHiCFwjJ125FHKZZn9Q0+aIa2JFwlBrDNk7NLOq6uRRF+nXRdpv56FRhhl1ZVz/ikH3OCfG1tdvQh98jawoF9hhm47pm3+cKVExZus+NvtnHn1Py7xaKi7qd7OiHHL4U/n8VBCHQxac5A8X+epb/utrCzxwxXSyWlV6/3COM9Z6fq+tNkBa4TiOz88JVxzn7iC72wTyYyT2D1k5+SGz7xkz35zPBrpwvjYIL3BOJiocNOqUWck/SFxTV5/zTT52vnOSj9++O1KOA7+wV+LYBVuuK/2ikchTgGOH9++A2tlnkNj7JDzfhhR8o9i3fvkilAAAEABJREFUrEJIiD5GFZwBwMeDld4HwA8B4H3K/RCgn44qtfKcLarXrbXVD9pg5eS551r6wisd3brZ1uevtfWFq2396vWu/s3PbOhXeHVy9iahzlVmcN+85ntIdru5cjrl8TiB9JzwNDjPUF+PUUYGaFSA+WpyG0kdOulxnTOu/o7PkjGe8d5kYnJ13XsA2URxABE/gjTu2XbCtTPGe4jacH5jCAG4zQmfwXiTY2hB2DSkYxK+PlZmEaIVIVzVhDZjwO/tiGVwn9/OI0qrlPNRF8gDbXAdWqgPLr3ENQshaA7xmyjm2OkfOarJ4ZQpNOHmQ8b4nH66f5tlpkyBHEnd2FLV4VvLpD/8v/03772pT+kjflr6varCu+1QDB+N5jpjlhoB/BnADnjmY5zX+YTnNkukblIIAQVQQyhVk1i7iOPhc80doN99OJXJY0DysYeS2MIhTRpZEjN+wBkrPWQ29e9mnJCbOCcZ6DbmOHYPYjoGcG9CHstVJYcxV8lPvHCh1GcvtRslcJnM/SWWZi9hixOOduwRAPJMfMyS5ikqyaB5wUlTwqwtnNrqZzLFXhz9LmHNdwgz/ulfDPWnfzHRe3cXOj5aaTUPquizAeXfJn3hWimrkR3UTx/14fCtQC108qA9+nSZ/b5P5RrqxPZskxPoMwhZiER9asDqpO5dxu4B/a1WksOGq9utJvRYVjWKoNaMfnKKdgnvvGLy3E4JUebKyCk05At43b8Ztol9VhhWZ1PI46hRVkuugdRirCeU9Y1fJgGXs7rzxgWTSWFCHQMIqFKtIeOdIAH3y/eqOO/i/mWQdsb1NcFV5GUU1NxqPmJcbWuZBW21UnP9z1gV8kTiHIjrrzmv4gSu93C5Wr77acHOX9XP+Fft/CTuS3k9bGX1u2NkZsWSWhcgnOCYXmXJcbBHSHMTwXPMujnOZCk7h1jsiCtAsFFmTcbdDm4V4F9RtyPakfvIcH9pax+wdQCXHd45gncfz+X8mfdtdjJWEqK2ylznhBz+fZAsRvleCt9tur+R6SogbXM+gkEb5FAuQiIvoIS227kKbMxw3IJzcpw/gMaNIkOxFNqife+bo1DOUTVnzMpjpPbdxzP96Tsj/f+/NdD/55+f6h/+6UB/9INxE6t/5/2pfO/JY0IC50w6eZRVx3X6b6XRKZK2Wpn8BbmLvULb3QJwpkaV9cuEwogNUaoOygjRDhhL/42XHxLOOKxI2GiQtvLYlIt87qAaeqxq9BnL7WY8AgCt2GqZaGpyPlNI0mRZZFEXWfVyTsmfnfzMk5qVkBA4D2KYMAGc0E+fF0JoJoQp5JLHiPqJ1FnJ4dQQQkVUNIrB49vn2ts+EZf52tYKWkB8LjOFfEh1qMyCfP2PUHa+nkvaW0GCGf3Z6OS9oHDzk4iTn7ZP8act+KyX+6//9PjN+Sr8l0WK/2CqSuesxbdaQUucxvJ5G/CdMqNfAvyXUBjLpXAcPfkyFQ4TcPztbq6LHAfDrEgs9C2WNj3jWh7byT9/paOX9tu6hmIYEc786ftjOQ8xIkcxg4QqBjGHtDyT4/N6m7h5iHJp50Fl45CJVYIM66RWJ2gPVdHDRg414MIE7RG3OxafA5Al0trTf4cC9IuZUyQwl7qHAjih/QntOqmYaHiBIlkBigmrOSaUP3t3rH/y/aH+6Vsj/cndib5/MGsSo0cA0WFaFwK7QWLXORO/t81OBJdRqkBYUCR5GRo1UIHAKcD6n9g78x/Jruu+f+9ba+11enp6Vg6Hi7hJtmHDie0gAfJzfslfEASI4d/SsBHEUBDBQAExFBAhJIDjwAJiyzQszQAyIjgziAwDgm3RrhEXi2KPKJLDWZu97117vcWf82h5lWVa5HDImVfTd7rqvfvuct4933PO99xX7SFLMFa2G3ed0GaHvoi+ZK9lyxYRSo0YQxVQigNPRlTXQAMD7wGgl1MxRLhD2jIgma4HmgC8zKuwrJgHOCTIsU+jCWPwPE+e4x5x7QH3LkUmoS+ZPG3MPY5vM449PIfuKFVEZTs+QC7DsRTQngCrhPub8Nu8MQMLxzxqjJFD2ipCHwM3BscAJ+uRZqfrT//EY0f+/X/9dw/u8yoe4nhgfn7v5c3LwyQ/z5q4ZBuEGrjPc1h2i42PABYYT60RWiwQ55uSJCxE8zi6LGSHpCos9oVmBDDEarJChyxMi9Pt+yteud0tgIC1pSON9wDGLKVlKSaxcOfIdjx8ItK5MxU9frai47OhDljQL93o6rso7iqWPwukCL5ELOid/VQ3UWZTysePV2Rp4wkGboSqQzsdymr1AhTNFNDGexwLPREHctzRfRTJQqY1+INtvIGEa6qBU41i14fUqvu+JkCC0OWEYWPd3hnrDqHOGuHHLgBiYDCNjBYIpybwFI4Cmo8CjCemKpqq+ZrhnPVtXkSNcVs4cwKvaYJQB3HhHWQy/mAAWNimsVW8Oktxb/DbFN3GeQy5H0OmBh7WJ/cHXc4L5Y+YmymzjzyEG9ABDC3DUg18OBwfMJU6eCh7hBl27YD7ZXUD6oeAil2fI6c+abUhY4gCT128D0s3H5JSTTlXj3w8JgeomKHIi9CqylwMyM3biQOnOJCmSUfPMta5aeberCgKwzOplzT0gL68B23eX//O7uVxot9hcSzd6g11pzdSBwAw62jmawhIBL7Tw6Q251CMEZ/N3XUIivWoFRZ9jwYasa/ZaqDJv1p4e4DA25t9vbMz0O39IW3mLDhf5sXcQhnN61ggw3HumapOno31xMNVPTZfQUF82V6K1+E9rlzr6o13h9qC9Oyg+LZwPcZygOVuoOBnyZaYIln8voUlXIEYtX0OphRG+HawqmY9bZw23pBrfQCix/F1yMhbuyPI1PfmG9g5Kk1XQ52dreoUCn8MYLAshIU+ZpVvQcS+QRp2GxIz9KVq4AEYgSwzY9vkYz43Ik+nGddp5NUAXHq4Utb2NMAyj6JNI6MgkBoVXzWAimYKYDCADRmDx2ADz8kUmEvJjGQKfA9g8GTH49DxW4UcVwA0S6daewPu2YB7Y/PuMr8OAOLRVh2lBzOABNEPE8wkblERLlna+c72EJBMin6GtBEyhhhwsN8jPA97PzKvhvYsjLE5RjQYhR7eoCvCtTCMFMWBHn1oVg/q64EDDrvRue9uPbJQ6cxioXdh9fbScWH9+yzALgvGXNwjnLOww77XgvWoOyxas5iHrG5bpFEoxSwmj7VZZeFNASQRi7BLGwMs34hF2CUM6WAN31rv60/eONC3X+vo9ltDbW8mqmLBzp6IZX+p7Ug9KDyBPnXfoa6V1d1EHgp0ChIzou4WQHKYpKrTT4V+I87VY09HUPbpBouakGauHuL++4WieL4gej2ZAjdiv/gzCE5SH2XrMcZdPIot+BDbs/HGald7xPLmmgcoSez7XOsKPsNn8quEGd9bHeot+IsVwMo8BmvLwMI4GgOKFGXzaH+aucxSzOuoASrmpZgnNIMXMk2JGXeV4+bJ2LgMHGuhR0jiqwkHgrrLwhkLsXqEFFuQyasHY93YHcoyLyHXVwLPMJ6SA4si8+PUQBbmPVVCn+NOBu4HxCPghiLqm0ezBvezQcZrHyDukE4f4IXgbCEvh6eRK+A+Gv9hY7Ay5D4aaNsfb6oi30m4noj+PZcy0wf7x3sQp9/0w06XLMvRiUjTTV8dNGYLFtPc6orvtI9LbJmCMzOxfvrUhBaascyyWujBkrU1JXP/I+oeqYc6yoJamCT2RWGs3gIcx784U9cvnGvqGFbXNi3to/jfvtbR/2vv6ttLHb31zkAdlHUeHuOxExV9aqGO1ccDifzCIl7fGujFtwAbsiMJlrESuoJvcX6u41MxxGGEBfQVcDx1knNOpqwztUCzFipR7L2N79yRip6m/bPMpxkFhfW10GWEso8AI7BEnhwciZMpSgfvqYt7vws/sEuYUwFIpmNfQ0D1Dl6LZZbesid28UQQXaHoZuKJhlRB+Y5PhXqSkOyZszWdIu38qeNVPQX/Y9kNA40qYzblb1b8QmkrkVMN8KiZ0oPEFjoa12Ib4a5B8G4Acsa7GCAfAK7LpJ73CTk85hyhyBH3wZMAi6zgeCy8NGAwAzA0AEd+dr82AA7jo3rMY8TxiLEasOwDIgGA2YwDGW1UYRyN2CfMyomQnGaQ5TxzigG2hApj+JXxaHTLeV65jwO5PzA/X3px7erKZv/3XRAt1aqxGhCOY1/axJuwHYHHJqNi5+DbKO+RqUBPn6jJFDDwnOmHbGHVIl8HLLhDrPeARci6k7nbto36Idz2M/Ox6lWnZiVQHRferjXX1xbw0nJPb6/2NRiosJZx4AkdoC6ZBDwIewo0pMEulvF7EKwv3ehpDQ6kyoL2PU9BkGsKL8O2X9dZ4KYIa1hm83YilGGq6sus/BHmZRYdvZKNHB0rvKRa5GmS6ywkCQOvUN6Idj0JwlMamKKhrJuUVZTNNmxtwv30sNAjwMYs8TJeiPEz33rrUOa13AZQLCR7e2Ok768MtHSrr+trQ8KuRF3kFNBPPfZkFt28hhBZxozV9zz6y5FlIqpoArna+CqAC9PF63F6Tx4OMlMyz8Ee8tsDiA3wqrQR0RZDl3NOnpwMzBgmAOmpi9dif13P7tPYkE0quBff85RR156eNfmZ3E7C5YShxz1R4ZkZ+Fh/vp9zjVPmQshgX5Hzlpzzf/8Xn3up3MehB+w1V/WvyvOuViuxZiZiLWCVK3Vft+ACNuAPZlG6SRTewowav3/6bF3nsJ4hi3SH87a78XCYqo+S5cCJhQCsW5TQK47ZgqtGKGiVgmWdoExSmigsBly2G/P1d3t6d3ski7WbdU916k4xhtOzkU7hiZyCd5iKA5FBlm34egcO5SYx+hCNOQK5evRopBr1Q5RnkKYy5YjpcxYLWaMvhlq0PUJhrJjimHJOMoajeEKzeEgnJumLfibo2xQVvVWF9iqB8AIcYOjJjlt4Y2lbI4yHZDVi0KjOiT6Kubw7hlgdahUi9va2/fnKvl4ja2OZm+/e6eqlGx29fOOwAJh1AO4QIDHFv8FcbsMHbRAyWXr7EE8glxSh1ENAqs9nRKtq6Mm8J5NdwKT6eEn7yN6Asg9oE1FwK10BPPbMjN2HgP9GnDBP74C6CUjic8zJ0YPDe8s0Qo44D8zX0xTyOiS0HHJgH2PQ41wldmrW/MLzOBg7DXNfzguEoejkLin3cSDJB+7n899Yu7q63f2dmPRss1rRZCPW6WNVnT1e0buDob6z2VUc+wpZqEsQlwMW8c8+3tC//Ymmfvrhuo7Bgdj+gQ6L7BBF2Mc7MDd6zELu87nPwq+zGCsocp1iX/93nNDoKEpti7QSelrBSv/5tUO9eqtbhCfHAIvZyQCr72RK/RBA9QzezuOQqAYis/VQ+7jqd7D2xgHUADTfk+lWEcez1nWIkphC2LZ4U8IE89tnjFZvFjCcx6MxN9zOxYHTGVzwWcCnEXs6Aq7XXdYAABAASURBVJDMVAMsfKCJONCRWig71kCBqpyfxJOx/RfT1Kkz/grXNzlu86mFvpqRL5uXcyr2TBhxu05qeAVgMcAzj8S+OvEOfMUW3swOZYtw55DQyMI5LpPp9T4KbBxMF5kPkaeFf1Ys6zVgksZL2KR7zKsAGIDM7gX4SKYlxysxmeSycMy8PG5hcczAPA482fhMHtbmTDXUPPdkBGCYN5jRiO882T4e89YsRIkqgcbOp0tHyZe8PLnqvPiBDVPEy6Pc8597NYAv/v/ly8sbh+dZdJcC32m6UdXJ+brOkDrt5qm+vXyIi5rLvIU3ielfI+XqqPcI4PIzD9f0sw83ZMrYY4EniXSI+7xG/G3eiKVSV1EYqstCBlM4CyFOYOlPTcU6AQ+ygCLj/+od0q4vvn2oP8PtP4T3sHAHfZd5Fg0s3tmjsR47VpF96c9TgFuGJX0RsvVbrx9qFwtujL9vHXE3DRDQtUKkY6wsK71Q5ioKE1InRNl9X4p4bwpooYdVmwAMqgBETIhQARTMyhtQVLiuEQVaaEQycLE4wBQQ/SosNo5OER7EtOfRP/onU1brV3/18kCESuDL8c+8lUP4iV3m2QEE3/MEPMX0k3PRIaCR0oiRuymfR3Q0Yr7OrgWQxwByBoKAH3KOo05yjCBj4in/WfiRcL3N3UCAQxpT2adusxLI0shG4NZjXzbXOqRnqkwdQIiG+HEF4BhAWdjSp4E8CBUEgfC2lobD0XNK9dyDHKaIF7ea/x/gn/8FeKxsdM5vbHcuSBmcR6ATczU9frqhkGzGu4ORumhWxMK+vTnSny4d6js3u+pz7DQewU+erush0pHmIpvCWtnDkt42N5xiSuKxaE0ZrQwIbQKW51EU8eR0RfaA3ZPzVdkfBrK/aWIbsq5tDIjPney676/29B0Ay8jAOTyScwDIo9Q/zbV78A4v3ejqJmlTAy9T6BpezuxEIMu2eChVj/7MI9oF1My690Z5YX19n/a5+5sQoNuM154d2TDrjwJFkYNb8ApwMQUzsBmjjOiQPNAh9j3GJ15O4AEeii/zTmZQzCbeVQVZBbQfA0CNyAd4A03jrRyrhzrRjPUIcjPS2M47WqFpmaInmX1yAJ0va2OCuRjfgfiQGHeHujgXyhAyQ5cDQOy6EZ8HgEsXAO/gcZm3V8ybz3ZMXF0BEOPAFWM5yjhi5uBMQBLwJLJIPt4lH1yuLqGQySAIpDHXWnsedcPAu9rrD6784vOvPbDcBhIqfkz+xZsH+T8DDye13l3vtZLh6FI1jnRyrqlzpyd0HGufhrn2WUy1OJBjcW/sJXprbaDvrw6wRJ4ewwv49KmajFyrRT6eQq4NPAErlpU4wLKa9bOQZQYvo4pimpKzdjWPB/LYXEXmSTyOQlVY3Ld3hnqTbEJ3JDXjkAXtdBui9tXrPa3Rd5Xw4Bgey0PTsWawnHv0Zc/A7HezYhv5+n5ChiGX73kyTyL0Pdk+lfXDVLuABFiCsrgC/EzReigYOIgz4eBJLDORasgBq4dOwpPkeBEqgKSKAtaZYx2AqAEM5hklIIp9PlILNFUNKYFM6Y2XKLgUjtu5M7MVPXOyqicAv8eOVvSpo1WdZg5zyMBAxACAIcs8IwuRHp5hftVAtuntEEDogBoWepnCV+g7AJzG9N1loHvI2DgSC+WMP7HQcZRkyECAm+O3JwOPCcK7iDnE3IM68wgBhDj0lLMAchDK9vTYXpF5eJ+YvhOOOU/2ujQejn/nV7987YEHDRPGeyKxdw94eQ7O47lvvHvxxtrwPMb5EoigSjVW3Ig1D3g0Jp16SlRBYZoAiMXk5lW8CvFnMbst5HPUOzcXFRkNs7S2eO0ZDmP1TWGtjLCM5lJbGaOVG2QtVg7GssVv4czDKJftAu0Mxnp1uaPrkI3GlTxFSnOOsGV1dyDbxHTAINEZzcJLnCYbsGDKh9Z1epneWOnrz6939V28lW2IxyYhiHEsEaDUAST24BTWD0eAyFhG6tqtt/FYXB8BMuYVmRI7rK8V23NhoGiP31dpw+O4KS1VCwK1ihKa8oE1aqCYc/Ao1l8DgOsDuAPimYDrTCFHuBcOZZ1kLkcavo4DgPOA6QweSRUFDjlXw2OxHanOOVkoA2YUfwPGFiunCxCz8MPIYPMsRnRsZUg/Ymw+lTxKQDFwOAM4WWg4VQ0UAho1xtWIfcLQrAAMn35qoXEYImiRpuqBMq4lmpIcvebZpf5ofP5XfvuNy/qkvO7yOJHKXe7hE9a8eR9h5J13Tpf8wCt2CDYbVZ0+PqFTWMusmmvM4oxZgIEvYuNM17dGxbMePUDhIazpz32qqX/z+IQex6JWfEe6MdMyhODNnZFuQ4jeggfZxUJ2UWKMZWHdTcFtP4FHxw0W8XQl0CQL/ACtWSJ1+yppWQOik1jCRuhpmWyMhTTv0tYBQDCk7zqgdowwxbI3vFXsOXX6ma4RytzEi0F3iwxFhqKhv4qZ31GUvI7lFS+q4yl4sqd2TfGPNsPi/VHqeF6uPkBnY+4T7ggXPvQ9mYLPQK6aBW+QmTE+xzgaC4UMCE+RtSmUFqCoAyoGMB6rrori1is+rahQYAOtXMIzcLIwYYi3sAmoGg/SB3zMY/M476xQ0TwNAzgrQ/NEGJuTpxBF9xlXhftTQwizeDsGWtaRhW82VkSsHiHZAXzKOm6d9Z0iEPOczNPwkAs0DOGYLwiPS3Bg5z/7wlslaOhvXnYv/uZT+a6QwC89//rlYZKer4bepTiMpYBSqWlmbkrnzk6oPuVrD+sWYGlnJ0LNNiNL0ekG4YSVcZ4R4oT610809HOPNHQCZfdZ0IeARZFJgFewjVRrcArb/XHxBUJR4As8QHGEFcwVBCKz4WuSxc86lgHNG3Afb6wPdABJaEpnVtLaZf3LwMMeLtujD/RGlr0xz2UepZ/F0tqTrubtdACZASAzJuQaZ0KBsmLsvucKIGHohZWnitBPwoT36mx30mLT2yFK2mXuGWfN7bfQKwborE375rRhlioMnCImk1Jnkv5PHqlqmswF8mRykMiMf3V/VLRnHo/hkD0P1KXtA4ByG/m8y/lD3vcZiIVS5l0FvifnnAxU0PNCVh53zDnHeydHfwYCvqSI+RhwIHbx9j3ApJFbgPfbAOkBoF1B5uaFdACpLhOfIqPlfC7mgmrkK3L5JS4+/9nfu16Chv7uy+T+d4+UnwoJ/FIBHjrvp4NLYT0mbKlorFjdvKLGVFVzc5HyWOpjiasoxZGJGMXztbKdqP1mV3989QBPZKgZzv3UQ3X95JmabGOYLWYTurnWRliuEabc2Rtqld/mUQzQ5mroq8aitvBnuhrIrGYz9hT6QtnGen0FwpQUsT2Za5Y3MmRxKl7GOaDXGuJVWFhSQQGOTUSycOAYIHcGUtW8gDoW2YDENpbZk7FvrPd1C69k9WAkG5O9/z7HXl/ry84VD6d1E1ka1ca91Rtrg88rpFuvQwIvM4cuZtrJw8PKZSDZwarbA2XXN/vFN4nZI/ffo01r7zYKfBsvzOZgYdMe6ewxY+6j0CuAxi1SzjfxzrbpB5FoDIBYSnyEkpvHYh5NACr4nqcIQIkBK5OXAUEz9mXejoVvZwjjbEOfeUtLaz24pzH1VZyfqIckSCTzliYJl2iOYNRTRVpy4/SCU3b+1y6WoKEf8rI1/EMOl4dMAr/0/Hcuu7hxPuuPLqRp1iZ+bkNqtlHOpQoKPTFVkcM93xgNtYU77QgvZiH0KnGorU6uV2/01b7WKRRxHpf9Z8819K8endC/PNvUz5C1efJYXadQZB+LuQUXsQbvsNEZaRNPxMPqVUAKc7sD3xXPmkyhEA2AoBl5xcYss9DXdgZ6G09nnWtMoS1Dsg3/YaGP8QMVlKqG9Z+ohJprRDLCcoaw4eR0oKeO1fT0QlWPHKmo6gcovLSDtV8m/NkmY7MNmWpPym7wfpeA34op+B4AsY4HchuwuAnYGOCZwpuXYGHRCuBjYYZtDLu5MwaQRloGYOwhuxUAwZ4/sTp36GedtjuDXBkeUJ47GWdhhK21t4/3tEe/exC65omM8BjsvlhIwX0oAKAJoJrn00AmE4Q+DcrCZKiFZqQaoRE4JANm22zmQIbjpMKr1O2MEnXGiSbxMqo1TxkeB8C1lI2SC5nLWyhG67MXb5Wehgn8hxTk80OOlof+WgL/6YsvXw5q1VY6Gi9aGezvLg5yvzV00SUXVdSsRZrAoudkXrbGQ60Nh/IqTrOEJ/V6INa9bIfolZsdfQ+uoseCnah7OnMk0k+cqurnztX18+ea+vTxGkRhrFmU24BimwvXUMBDQgvJyfNY3E5FhsDc6ImKr2OEAZatQA9kr5TQY8x/I4q5+GtwBG9i7ZcgSS3EuY6Lbu5/4HtFGNSENLUw6uxsqHOM59xsRUbOLqB0TRqtR06NyNcEZb4RybI4JydjmRcU0UZOp+Yh7aLY25QOgLJFnyuAhHk7FkIZEBxy3MDAgIwp4DnRbujpSC3UROyrEjpNVT2dQI6nUey5eqgG561EgSsAwn4Hvor517lmpurLuJxpANw8i9lawFg9zXC8zngtpDKPxeZvBPQU52cgY3tZqhEhTYW5x5FkRK8PaDovvARWtxBh679cvH3xV792u8yecH//sR/vHztRHv8bCfyHz7949T9+4ZUrVhZfuHnlP39p6WIyHp8fDgYXqkG+FONp1BsVhVi4oZPWegMtH/a1OxqrmyXyAyd0WTdJsb58s6vXl/syfqOH2y2UYX4q0GcIZT7zUE32tOyjpCpPToXF7lTbhOVzl2oosYdnYi57Dvcfo9iz9UDGYRj5aAq3MBnJFMTquTwXuidMqXoo7h4eycr+sNj2/fbmQKv7qTZJ424SIo1Tp2NcuwB3Y+ShfaXAkwDZZ0gx//zDTf0CRO9PPVzXExyzXayPzMaAli9LmU5grWcYxxkU/rG5auHBPDlfAQRCzTU8TQFwUzVfkwDDBPIxovU4IZNlaKZR8jkU+iQewjna/NR8rCcglB8nPW2fz06/9/mZhbrse0COEfbNWlu06XkOMHWEhw5Y5b3zFPt+ASx7INYmIY6PvGqRX+xJCQAnAwwDNKIe+Qg19gMkqaVkmJpHeb4EDL3vl/e+a5YV/44EfuW337oceGr1xl7LueBCEOZtlJWidiP222meLiVEzGOs20GWaYCkAzwNaBIdErTbblHb7HXlna6+e6cv+2tsh7jmdVOwuq9zC7EeJwX79OmafubRuj59pq6nT9b0GMo7h2U2K21u+QzWeQaFMuWcQYkNRBZwv5soF7pREJ/27IURgB6K5PsOIjWVhRWW4blJduY6gHaLkMPCE/MiQhCnjiVv1CNVUe4aympkbYxXdYIQ54kTVRmwPIaSf+Z4Qz95sq7PMM4nH6royXNVffqRmn4KUtjqGAja932cO1KTPW1sqeP3fldk3MsRxn4CfugofdmcUlQ5A/Qy5BYCuBXcDOM1rETJDItsAAANL0lEQVS8b8SBDLCmq4GmAJ2IsTrPyfMEB5VpD0I15dpp5KJAUpArwAP0IuAWPoomhPeyVPG9dj8dXcjGrsXv1me/VoYlSOt9/3jvu2ZZ8R9I4Je/fO3qL3/5zYt7hwet5Y3e4s7+aHF/r7+4SWHttwIAZToI2r5zS7YvIMU2Jr7TyMs0AEzGLtMQ13kPC2nko4U0r97uycjG9YNEFocfDsYajlOFoXQEz+TcsVhPoriPYtUXpkMdIyRamIk0Rxq2RrxvwBChHVXe13DpTblmG2Z16df6gv/YIwyyfSCWnchRMqFQtjtyu5dpi3Ob8A7vACbLu4l2+9JBTxqNHdmfHP4l5ViqHD5CzCdAaW1sNUCrDuAlea6bW2NdWx/BLYzwrEZaPxxoBT5kGzJ1HS/HQOo6vMwKHMe2cTv0Zw+7vUMoZbtgV/GC9kkj70KYWqZoiIswEQdqMJ9q5PAyPBlwVAKPIbgCHHtwTBbCnIRjmobozP1MHqBRAYirlUBBGMmnBKTZwc/WYJwvjkdq/bf/e/ti6w/WyrBE/7wXkv/nXVDW/ocS+NxXbl999uvLV77wh+tXfvNb20X50oubF4lEWsTUix6eyTBNLiRp2s6StJ1m6VJioOGkDhZ2RLjiKEPimXVIx7dRoO+SOfkLPJHX3x3q5Rs9vXy9q6XbfV1fH+oQhTLuYJ+05gBSLwYk5pqRTs1UdBL3/ux8VU+dasq+42MB72Qay2zn55sx1jrSDApum7Qm8EpClM8Ucw1i9s7+QKbQlk2xJ3HfXuvq5RuH+tZb+/rjNw/0CmHW0vJAr95iPLc6+g6ZnfbNQ11hbH9EFunr397V5Vf29Or1jt6Ez7HMyXY3xcPKZenWLUBpHZDY4tgOAGZPxd6GD7m2TegGWOSZJ+cc3oOTgYCNLUDTISK03R9r3Yhjri0e9++SzsVDs68SrACUxyGqzVPaAmh3KGMALCCcCwhVKtVIlThY8rLsgheE51t/8O7F1uXlK5//xloJGPrxXt6Pd1l51fuRgH3vx/PfWr/y/J+sXXRjtfIsX/TkASR+y3nehRwgCXy/HchbcsQVY5R4D8vZIZ96AOqsQjiudIcyRVnDMt85GOoalvq1d3ukZPtY9iHWPNNbayMtrQz0vbWBLHOxDJexTEozlSfbY3IcK/w4Ic5Tp+p6pNjdWtE5eISH4BUslDBO49EjVX16vqFnyPQ8PV/Xk3M1nQOEzkGcHoeEncZy100RATvoAmVZRor0vdIn7brPWPcoRr4mAGDkSxXmY2HHkNSGZUgsMzJkXjkeThUPIgoDVUNPE7Rr9YX3QxgBGYp3hAwGSSIjehPA0UjMCnWNGO7R/hokbIXrTsGLmFex1cezQVb9NAF8clKskWLAwuVee9AfXRj2Ry1E2/q1r9+6rPL1gSVQAscHFuH7a+D5F9euFiDyAyBJ1fJCb1GZt5jmaWuINQRc2l6etWuVAK4kXyKyUH+YEyIk2kMxdgcjbfRGxfeeGpCsYoHf2eoSPgwLi2wAs97NtAbxWTzvsk7Ys5NoZT+R7TK1J3wtBWqPuF9dgVch2/IXdzr6i+WOrq51dW2nr1uEFO/gAdh3p94EgLbxEtLMESYEOjYd6WF4jUcgQZ+CsHxmoVZkgywj9DiE7hN4Ok8AQJ/i/dOkeR8/Sn2uOQ3R+xDg9TT1jRex65/gvaWD7VvJzCsyrqZWcWSWQp0g/DpF+HWWLI9lThLSsI6QaMjv1cOhdiE+m3hRGd7aOl7SBoBKFCTfRVAabkm5a+fj9MKIUOSw01/spaPW54qQpMyUvL/V+k/X8v7pKmWNv5bAh/imAJJvrl/5wjeXrzz3zbWLZF5bB0m6SGS+uHuQLg7TvOX5+QW4inaSuXYIV6JcS0EQyP5C3BCLf5jk2sCF38Q134MH6XPMeJMQLiDCOg9QtG3ObeHSb6Fs9hBYSigwASG5gLcxxe8AN9+4l36SAT6JDIw2qLvLdXsWThDCmGLeIK37JkDzxnpX79jzMijrMsC1Sf8JSt2oxWpWrISQjz54KCy+r2nLoExGqsNN2LbuMWiYM5Ee3sQgHYvpqEnoVAU0bMwJ53I/15BQw2iUEPfGwo5lPIxbAJkRvTHZmUrsFHAutPE7b6keuLb8wQVuUWuU5IsDpa3/8Qe3Lz5L+Pj5ksNALB/uTwkcH648f+zWvvzi2tXfaq9fsfLCK+tXvvwSHMk4bQ2G2WIkLQ6ybJHMbitJ0guZ59o+VlUUl+VtyS2lEClD3PveeKz1vZ5W9/raHQ60l1gZ6gAlPaCBzdFYK/1ENwGH7TRTBsC4orhC2Q2QRgBQABhYGFFFOSuct7CgCpcSQO5aSJHjhWRoNhGUVgCRlb0B3MtYXiDZtm/7sxAbKPsoES9XPLY+UfN1Ag9kuh6QKvZUB+CaFV89Qp0dwhwDqoNRLkuZWsizA+BtUxLlCgIppNQBmGY1hCB1S8k4aw+T5EItylt5li6OU7/17B+tXfwCgPxcyV8g97v34929psuWP6gEvvLaztWvfnf7yguUr76yfeV3X9u5iGK3FGjRivOyxSzwFnPBn6TJBfSrjUFvo8/tPBSAIgDFkRFJ1Rsn6qSJRk4aUXHscg0AjgOAJkEhPTiMPELpQ2no59ql7vpgpB6WvwHHMT8baQrPYRbeo9kM5aPAgri0x85HgIh5BgHXh6Rsp5qe5idDGb8i+hvgzXTwiFZwq76/MdD1nZHsW9u3AAvjYnYHWfH1fKMs1wFIY+fGXNhlfEb+QtXIZ0yBn4nXUgfO4vrmqLXZSxfhSguweBaweP6bayXZiYA+ip8SOD4KKX+IfXzNwAQQMSCx8jXe/y7eyWE/beW+t5jjmViRr0XPV8uNyCR4XttIWIbRHiVJe5xm7YzwB8BpJy5fOjoTyEKXk3AUJ+An5uEXZkj9TpHuTQkxVgaQsIOxdlHqXd53AJse3ksapKo2pMaE0yjI1FGqFcDgOgCxOhxrE7DYISTpepmGAb3TFoBWbIrbAcgOcwADonTgMnUBKPvC6LDqC6pC+8kIoEs1Biuc8yz9u+SkC1zW6g3Sls35N40vKsECwX70Px8ecHz0Yy97/FsSMEB5gVDnBYDEylfb21e+8tLORQMPOMRFASRJMl60MsqSReHaJ8oXlXstLP2lZiOShRJH8C5OQX4+dKymY3OxjgEk1Si8icknQiE8GKZLyTCVH3gKI18VuIaYcKNS9+TxOwMkMsAg47cAhCCSzFNwHPMBjrASKKJeyPGE8wYaYzyglPopHsU4T5RZXd8X4dFSHGbtPE8vgB2tEM/q/7Q3L375pZ3Ss9C9fXn3tvuy97stAcDjqnkmBiRfe+XgihV7/1tY6xcocCsXt3aS84Ph4FIU5arAY9i+kABCoRqHllK91Bmlv+HS5PMocMuL/FYW6YLL8zYOQzsfqY1St4fDrK1R0naR1/ZDv+2ktueydjry2jnvwZg2zkQ7o05O5qhCGno8cktyvnwvkgeSZC7gs9qhC9o137uQK2+Nht5ikqat//0nmxeff7EEjLu9Xt5v+977rVjWu38l8Nsvrl0OPf/8eJRfcEHa9oKkHSprEx9c2Nrsn/+tP137n8nA/cYXv7l20YqT31KWLyb91LIXi+NBvhhamGQl0SJZn8X8Pe5l0QWJcTCLhBhF8UhBe9TrjfNFL0hbypMLWT5se9nwgpelrdEoX0yy8eIBodcXv7F20cKRL5WAoY/bqwSOj9sduUfj+e8XbwEeauUjf7EoZHJy57cAimLD1PN/tnrrB0MzEtIyF7YvxXbL/vrl5Sutr/+98rXlK5/9W+VznLdi9X6d989yzbOX1y4O0qjlFC4GgJEBhbX37OX1K9bHD/p7cH9/fGdeAsfH99585CP71a/cvvrZr9688oPyua/c/S/mff4bt69+4Q+XrzxXpk8/8vv9QTosgeODSK+8tpTAAyqBEjge0BtfTruUwAeRQAkcH0R65bX3UAJl1/dSAiVw3Evpl32XEviESqAEjk/ojSuHXUrgXkqgBI57Kf2y71ICn1AJlMDxCb1xP3rY5dlSAndXAiVw3F35lq2XErgvJVACx315W8tJlRK4uxIogePuyrdsvZTAfSmBBxA47sv7WE6qlMBHKoESOD5ScZedlRK4PyRQAsf9cR/LWZQS+EglUALHRyrusrNSAveHBP4ecNwfkypnUUqglMDdlUAJHHdXvmXrpQTuSwmUwHFf3tZyUqUE7q4ESuC4u/ItWy8lcF9KoASO+/K2lpMqJXB3JVACx92Vb9l6KYH7UgIlcNyXt7WcVCmBuyuBEjjurnzL1n+0BMqzn1AJlMDxCb1x5bBLCdxLCZTAcS+lX/ZdSuATKoESOD6hN64cdimBeymBEjjupfR/dN/l2VICH1sJlMDxsb015cBKCXx8JVACx8f33pQjKyXwsZVACRwf21tTDqyUwMdXAp9U4Pj4SrQcWSmBB0ACJXA8ADe5nGIpgQ9bAiVwfNgSLdsrJfAASOAvAQAA///Fn7jCAAAABklEQVQDAO1h1BQk7If6AAAAAElFTkSuQmCC"/>
          <p:cNvSpPr>
            <a:spLocks noChangeAspect="1" noChangeArrowheads="1"/>
          </p:cNvSpPr>
          <p:nvPr/>
        </p:nvSpPr>
        <p:spPr bwMode="auto">
          <a:xfrm>
            <a:off x="155575" y="-373063"/>
            <a:ext cx="923925" cy="790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30" name="Image 29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122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39401" y="297280"/>
            <a:ext cx="781050" cy="704850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1269292" y="1626279"/>
            <a:ext cx="4313362" cy="230803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ZoneTexte 31"/>
          <p:cNvSpPr txBox="1"/>
          <p:nvPr/>
        </p:nvSpPr>
        <p:spPr>
          <a:xfrm>
            <a:off x="1260319" y="1238834"/>
            <a:ext cx="4318613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2024</a:t>
            </a:r>
          </a:p>
        </p:txBody>
      </p:sp>
      <p:graphicFrame>
        <p:nvGraphicFramePr>
          <p:cNvPr id="33" name="Graphique 3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68692669"/>
              </p:ext>
            </p:extLst>
          </p:nvPr>
        </p:nvGraphicFramePr>
        <p:xfrm>
          <a:off x="1323474" y="1632273"/>
          <a:ext cx="3962400" cy="22900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34" name="ZoneTexte 33"/>
          <p:cNvSpPr txBox="1"/>
          <p:nvPr/>
        </p:nvSpPr>
        <p:spPr>
          <a:xfrm>
            <a:off x="0" y="3514111"/>
            <a:ext cx="14085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/>
              <a:t>Lot de femelles + de males (n=14)</a:t>
            </a:r>
          </a:p>
        </p:txBody>
      </p:sp>
      <p:sp>
        <p:nvSpPr>
          <p:cNvPr id="35" name="ZoneTexte 34"/>
          <p:cNvSpPr txBox="1"/>
          <p:nvPr/>
        </p:nvSpPr>
        <p:spPr>
          <a:xfrm>
            <a:off x="2349958" y="3558216"/>
            <a:ext cx="11552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/>
              <a:t>Avant traitement</a:t>
            </a:r>
          </a:p>
        </p:txBody>
      </p:sp>
      <p:sp>
        <p:nvSpPr>
          <p:cNvPr id="36" name="ZoneTexte 35"/>
          <p:cNvSpPr txBox="1"/>
          <p:nvPr/>
        </p:nvSpPr>
        <p:spPr>
          <a:xfrm>
            <a:off x="3825831" y="3554205"/>
            <a:ext cx="12274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/>
              <a:t>14 jours </a:t>
            </a:r>
          </a:p>
          <a:p>
            <a:pPr algn="ctr"/>
            <a:r>
              <a:rPr lang="fr-FR" sz="1200" dirty="0"/>
              <a:t>Post-traitement</a:t>
            </a:r>
          </a:p>
        </p:txBody>
      </p:sp>
      <p:sp>
        <p:nvSpPr>
          <p:cNvPr id="37" name="ZoneTexte 36"/>
          <p:cNvSpPr txBox="1"/>
          <p:nvPr/>
        </p:nvSpPr>
        <p:spPr>
          <a:xfrm>
            <a:off x="2189747" y="1597078"/>
            <a:ext cx="339290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b="1" dirty="0">
                <a:latin typeface="Marianne" panose="02000000000000000000" pitchFamily="50" charset="0"/>
              </a:rPr>
              <a:t>Evolution du  nombre d’animaux excréteurs</a:t>
            </a:r>
          </a:p>
        </p:txBody>
      </p:sp>
      <p:sp>
        <p:nvSpPr>
          <p:cNvPr id="38" name="ZoneTexte 37"/>
          <p:cNvSpPr txBox="1"/>
          <p:nvPr/>
        </p:nvSpPr>
        <p:spPr>
          <a:xfrm>
            <a:off x="4223892" y="2208591"/>
            <a:ext cx="69950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b="1" dirty="0">
                <a:latin typeface="Marianne" panose="02000000000000000000" pitchFamily="50" charset="0"/>
              </a:rPr>
              <a:t>64 %</a:t>
            </a:r>
          </a:p>
        </p:txBody>
      </p:sp>
      <p:sp>
        <p:nvSpPr>
          <p:cNvPr id="39" name="ZoneTexte 38"/>
          <p:cNvSpPr txBox="1"/>
          <p:nvPr/>
        </p:nvSpPr>
        <p:spPr>
          <a:xfrm>
            <a:off x="2764060" y="2096295"/>
            <a:ext cx="69950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b="1" dirty="0">
                <a:latin typeface="Marianne" panose="02000000000000000000" pitchFamily="50" charset="0"/>
              </a:rPr>
              <a:t>71 %</a:t>
            </a:r>
          </a:p>
        </p:txBody>
      </p:sp>
      <p:sp>
        <p:nvSpPr>
          <p:cNvPr id="40" name="ZoneTexte 39"/>
          <p:cNvSpPr txBox="1"/>
          <p:nvPr/>
        </p:nvSpPr>
        <p:spPr>
          <a:xfrm>
            <a:off x="1268340" y="4062245"/>
            <a:ext cx="4318613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2025</a:t>
            </a:r>
          </a:p>
        </p:txBody>
      </p:sp>
      <p:sp>
        <p:nvSpPr>
          <p:cNvPr id="41" name="Rectangle 40"/>
          <p:cNvSpPr/>
          <p:nvPr/>
        </p:nvSpPr>
        <p:spPr>
          <a:xfrm>
            <a:off x="1265282" y="4441680"/>
            <a:ext cx="4313362" cy="230803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42" name="Graphique 4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02264911"/>
              </p:ext>
            </p:extLst>
          </p:nvPr>
        </p:nvGraphicFramePr>
        <p:xfrm>
          <a:off x="1187116" y="4523872"/>
          <a:ext cx="4239127" cy="19972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44" name="ZoneTexte 43"/>
          <p:cNvSpPr txBox="1"/>
          <p:nvPr/>
        </p:nvSpPr>
        <p:spPr>
          <a:xfrm>
            <a:off x="2297822" y="6396335"/>
            <a:ext cx="11552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/>
              <a:t>Avant traitement</a:t>
            </a:r>
          </a:p>
        </p:txBody>
      </p:sp>
      <p:sp>
        <p:nvSpPr>
          <p:cNvPr id="45" name="ZoneTexte 44"/>
          <p:cNvSpPr txBox="1"/>
          <p:nvPr/>
        </p:nvSpPr>
        <p:spPr>
          <a:xfrm>
            <a:off x="3857919" y="6392324"/>
            <a:ext cx="12274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/>
              <a:t>14 jours </a:t>
            </a:r>
          </a:p>
          <a:p>
            <a:pPr algn="ctr"/>
            <a:r>
              <a:rPr lang="fr-FR" sz="1200" dirty="0"/>
              <a:t>Post-traitement</a:t>
            </a:r>
          </a:p>
        </p:txBody>
      </p:sp>
      <p:sp>
        <p:nvSpPr>
          <p:cNvPr id="46" name="ZoneTexte 45"/>
          <p:cNvSpPr txBox="1"/>
          <p:nvPr/>
        </p:nvSpPr>
        <p:spPr>
          <a:xfrm>
            <a:off x="2679840" y="5044033"/>
            <a:ext cx="69950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b="1" dirty="0">
                <a:latin typeface="Marianne" panose="02000000000000000000" pitchFamily="50" charset="0"/>
              </a:rPr>
              <a:t>67 %</a:t>
            </a:r>
          </a:p>
        </p:txBody>
      </p:sp>
      <p:sp>
        <p:nvSpPr>
          <p:cNvPr id="48" name="ZoneTexte 47"/>
          <p:cNvSpPr txBox="1"/>
          <p:nvPr/>
        </p:nvSpPr>
        <p:spPr>
          <a:xfrm>
            <a:off x="2113547" y="4468615"/>
            <a:ext cx="339290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b="1" dirty="0">
                <a:latin typeface="Marianne" panose="02000000000000000000" pitchFamily="50" charset="0"/>
              </a:rPr>
              <a:t>Evolution du  nombre d’animaux excréteurs</a:t>
            </a:r>
          </a:p>
        </p:txBody>
      </p:sp>
      <p:sp>
        <p:nvSpPr>
          <p:cNvPr id="49" name="ZoneTexte 48"/>
          <p:cNvSpPr txBox="1"/>
          <p:nvPr/>
        </p:nvSpPr>
        <p:spPr>
          <a:xfrm>
            <a:off x="0" y="6277364"/>
            <a:ext cx="14085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/>
              <a:t>Lot de femelles (n=9)</a:t>
            </a:r>
          </a:p>
        </p:txBody>
      </p:sp>
      <p:sp>
        <p:nvSpPr>
          <p:cNvPr id="50" name="ZoneTexte 49"/>
          <p:cNvSpPr txBox="1"/>
          <p:nvPr/>
        </p:nvSpPr>
        <p:spPr>
          <a:xfrm>
            <a:off x="5281863" y="3768714"/>
            <a:ext cx="119716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dirty="0">
                <a:latin typeface="Marianne" panose="02000000000000000000" pitchFamily="50" charset="0"/>
              </a:rPr>
              <a:t>11-25 mars</a:t>
            </a:r>
          </a:p>
        </p:txBody>
      </p:sp>
      <p:sp>
        <p:nvSpPr>
          <p:cNvPr id="51" name="ZoneTexte 50"/>
          <p:cNvSpPr txBox="1"/>
          <p:nvPr/>
        </p:nvSpPr>
        <p:spPr>
          <a:xfrm>
            <a:off x="5434263" y="6591072"/>
            <a:ext cx="119716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dirty="0">
                <a:latin typeface="Marianne" panose="02000000000000000000" pitchFamily="50" charset="0"/>
              </a:rPr>
              <a:t>18 mars- 1</a:t>
            </a:r>
            <a:r>
              <a:rPr lang="fr-FR" sz="900" baseline="30000" dirty="0">
                <a:latin typeface="Marianne" panose="02000000000000000000" pitchFamily="50" charset="0"/>
              </a:rPr>
              <a:t>er</a:t>
            </a:r>
            <a:r>
              <a:rPr lang="fr-FR" sz="900" dirty="0">
                <a:latin typeface="Marianne" panose="02000000000000000000" pitchFamily="50" charset="0"/>
              </a:rPr>
              <a:t> avril</a:t>
            </a:r>
          </a:p>
        </p:txBody>
      </p:sp>
      <p:sp>
        <p:nvSpPr>
          <p:cNvPr id="52" name="Espace réservé du numéro de diapositive 5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68ABC-7720-41FE-90C9-E3B404090A6D}" type="slidenum">
              <a:rPr lang="fr-FR" smtClean="0"/>
              <a:t>10</a:t>
            </a:fld>
            <a:endParaRPr lang="fr-FR"/>
          </a:p>
        </p:txBody>
      </p:sp>
      <p:sp>
        <p:nvSpPr>
          <p:cNvPr id="2" name="ZoneTexte 1"/>
          <p:cNvSpPr txBox="1"/>
          <p:nvPr/>
        </p:nvSpPr>
        <p:spPr>
          <a:xfrm>
            <a:off x="2225615" y="5607170"/>
            <a:ext cx="131984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latin typeface="Marianne" panose="02000000000000000000" pitchFamily="50" charset="0"/>
              </a:rPr>
              <a:t>Moyenne = 14 </a:t>
            </a:r>
            <a:r>
              <a:rPr lang="fr-FR" sz="1000" dirty="0" err="1">
                <a:latin typeface="Marianne" panose="02000000000000000000" pitchFamily="50" charset="0"/>
              </a:rPr>
              <a:t>opg</a:t>
            </a:r>
            <a:endParaRPr lang="fr-FR" sz="1000" dirty="0">
              <a:latin typeface="Marianne" panose="02000000000000000000" pitchFamily="50" charset="0"/>
            </a:endParaRPr>
          </a:p>
        </p:txBody>
      </p:sp>
      <p:sp>
        <p:nvSpPr>
          <p:cNvPr id="43" name="ZoneTexte 42"/>
          <p:cNvSpPr txBox="1"/>
          <p:nvPr/>
        </p:nvSpPr>
        <p:spPr>
          <a:xfrm>
            <a:off x="3818626" y="5621548"/>
            <a:ext cx="131984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latin typeface="Marianne" panose="02000000000000000000" pitchFamily="50" charset="0"/>
              </a:rPr>
              <a:t>Moyenne = 16 </a:t>
            </a:r>
            <a:r>
              <a:rPr lang="fr-FR" sz="1000" dirty="0" err="1">
                <a:latin typeface="Marianne" panose="02000000000000000000" pitchFamily="50" charset="0"/>
              </a:rPr>
              <a:t>opg</a:t>
            </a:r>
            <a:endParaRPr lang="fr-FR" sz="1000" dirty="0">
              <a:latin typeface="Marianne" panose="02000000000000000000" pitchFamily="50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149306" y="5184475"/>
            <a:ext cx="664234" cy="3844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" name="ZoneTexte 46"/>
          <p:cNvSpPr txBox="1"/>
          <p:nvPr/>
        </p:nvSpPr>
        <p:spPr>
          <a:xfrm>
            <a:off x="4279434" y="5379857"/>
            <a:ext cx="69950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b="1" dirty="0">
                <a:latin typeface="Marianne" panose="02000000000000000000" pitchFamily="50" charset="0"/>
              </a:rPr>
              <a:t>44 %</a:t>
            </a:r>
          </a:p>
        </p:txBody>
      </p:sp>
      <p:cxnSp>
        <p:nvCxnSpPr>
          <p:cNvPr id="7" name="Connecteur droit 6"/>
          <p:cNvCxnSpPr/>
          <p:nvPr/>
        </p:nvCxnSpPr>
        <p:spPr>
          <a:xfrm>
            <a:off x="3890513" y="5354727"/>
            <a:ext cx="1164566" cy="862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ZoneTexte 52"/>
          <p:cNvSpPr txBox="1"/>
          <p:nvPr/>
        </p:nvSpPr>
        <p:spPr>
          <a:xfrm>
            <a:off x="2339915" y="2648070"/>
            <a:ext cx="131984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latin typeface="Marianne" panose="02000000000000000000" pitchFamily="50" charset="0"/>
              </a:rPr>
              <a:t>Moyenne = 38 </a:t>
            </a:r>
            <a:r>
              <a:rPr lang="fr-FR" sz="1000" dirty="0" err="1">
                <a:latin typeface="Marianne" panose="02000000000000000000" pitchFamily="50" charset="0"/>
              </a:rPr>
              <a:t>opg</a:t>
            </a:r>
            <a:endParaRPr lang="fr-FR" sz="1000" dirty="0">
              <a:latin typeface="Marianne" panose="02000000000000000000" pitchFamily="50" charset="0"/>
            </a:endParaRPr>
          </a:p>
        </p:txBody>
      </p:sp>
      <p:sp>
        <p:nvSpPr>
          <p:cNvPr id="54" name="ZoneTexte 53"/>
          <p:cNvSpPr txBox="1"/>
          <p:nvPr/>
        </p:nvSpPr>
        <p:spPr>
          <a:xfrm>
            <a:off x="3768665" y="2660770"/>
            <a:ext cx="131984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latin typeface="Marianne" panose="02000000000000000000" pitchFamily="50" charset="0"/>
              </a:rPr>
              <a:t>Moyenne = 32 </a:t>
            </a:r>
            <a:r>
              <a:rPr lang="fr-FR" sz="1000" dirty="0" err="1">
                <a:latin typeface="Marianne" panose="02000000000000000000" pitchFamily="50" charset="0"/>
              </a:rPr>
              <a:t>opg</a:t>
            </a:r>
            <a:endParaRPr lang="fr-FR" sz="1000" dirty="0">
              <a:latin typeface="Marianne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0093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4" grpId="0" animBg="1"/>
      <p:bldP spid="15" grpId="0" animBg="1"/>
      <p:bldP spid="19" grpId="0" animBg="1"/>
      <p:bldP spid="20" grpId="0" animBg="1"/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57"/>
          <p:cNvSpPr/>
          <p:nvPr/>
        </p:nvSpPr>
        <p:spPr>
          <a:xfrm>
            <a:off x="1241218" y="4052648"/>
            <a:ext cx="4313362" cy="245643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llipse 22"/>
          <p:cNvSpPr/>
          <p:nvPr/>
        </p:nvSpPr>
        <p:spPr>
          <a:xfrm>
            <a:off x="6144545" y="1752600"/>
            <a:ext cx="776586" cy="757989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à coins arrondis 3"/>
          <p:cNvSpPr/>
          <p:nvPr/>
        </p:nvSpPr>
        <p:spPr>
          <a:xfrm>
            <a:off x="143219" y="596752"/>
            <a:ext cx="5508434" cy="556784"/>
          </a:xfrm>
          <a:prstGeom prst="roundRect">
            <a:avLst/>
          </a:prstGeom>
          <a:solidFill>
            <a:srgbClr val="A4B4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800" b="1" dirty="0">
                <a:solidFill>
                  <a:schemeClr val="bg1"/>
                </a:solidFill>
                <a:latin typeface="Marianne" panose="02000000000000000000" pitchFamily="50" charset="0"/>
              </a:rPr>
              <a:t>Synthèse de l’efficacité des AH testés</a:t>
            </a:r>
          </a:p>
        </p:txBody>
      </p:sp>
      <p:pic>
        <p:nvPicPr>
          <p:cNvPr id="5" name="Imag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64" t="7500" r="9162" b="10330"/>
          <a:stretch/>
        </p:blipFill>
        <p:spPr bwMode="auto">
          <a:xfrm>
            <a:off x="11070998" y="17252"/>
            <a:ext cx="997108" cy="741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à coins arrondis 12"/>
          <p:cNvSpPr/>
          <p:nvPr/>
        </p:nvSpPr>
        <p:spPr>
          <a:xfrm>
            <a:off x="6738448" y="629560"/>
            <a:ext cx="3220530" cy="556784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  <a:latin typeface="Marianne" panose="02000000000000000000" pitchFamily="50" charset="0"/>
              </a:rPr>
              <a:t>Population d’</a:t>
            </a:r>
            <a:r>
              <a:rPr lang="fr-FR" b="1" dirty="0" err="1">
                <a:solidFill>
                  <a:schemeClr val="tx1"/>
                </a:solidFill>
                <a:latin typeface="Marianne" panose="02000000000000000000" pitchFamily="50" charset="0"/>
              </a:rPr>
              <a:t>anoplocéphales</a:t>
            </a:r>
            <a:endParaRPr lang="fr-FR" sz="1800" b="1" dirty="0">
              <a:solidFill>
                <a:schemeClr val="tx1"/>
              </a:solidFill>
              <a:latin typeface="Marianne" panose="02000000000000000000" pitchFamily="50" charset="0"/>
            </a:endParaRPr>
          </a:p>
        </p:txBody>
      </p:sp>
      <p:sp>
        <p:nvSpPr>
          <p:cNvPr id="14" name="Rectangle à coins arrondis 13"/>
          <p:cNvSpPr/>
          <p:nvPr/>
        </p:nvSpPr>
        <p:spPr>
          <a:xfrm>
            <a:off x="6738449" y="1313762"/>
            <a:ext cx="1524210" cy="556784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  <a:latin typeface="Marianne" panose="02000000000000000000" pitchFamily="50" charset="0"/>
              </a:rPr>
              <a:t>Résistante</a:t>
            </a:r>
            <a:endParaRPr lang="fr-FR" sz="1800" b="1" dirty="0">
              <a:solidFill>
                <a:schemeClr val="tx1"/>
              </a:solidFill>
              <a:latin typeface="Marianne" panose="02000000000000000000" pitchFamily="50" charset="0"/>
            </a:endParaRPr>
          </a:p>
        </p:txBody>
      </p:sp>
      <p:sp>
        <p:nvSpPr>
          <p:cNvPr id="15" name="Rectangle à coins arrondis 14"/>
          <p:cNvSpPr/>
          <p:nvPr/>
        </p:nvSpPr>
        <p:spPr>
          <a:xfrm>
            <a:off x="8323041" y="1313762"/>
            <a:ext cx="1669266" cy="55678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  <a:latin typeface="Marianne" panose="02000000000000000000" pitchFamily="50" charset="0"/>
              </a:rPr>
              <a:t>Sensible</a:t>
            </a:r>
            <a:endParaRPr lang="fr-FR" sz="1800" b="1" dirty="0">
              <a:solidFill>
                <a:schemeClr val="tx1"/>
              </a:solidFill>
              <a:latin typeface="Marianne" panose="02000000000000000000" pitchFamily="50" charset="0"/>
            </a:endParaRPr>
          </a:p>
        </p:txBody>
      </p:sp>
      <p:sp>
        <p:nvSpPr>
          <p:cNvPr id="19" name="Rectangle à coins arrondis 18"/>
          <p:cNvSpPr/>
          <p:nvPr/>
        </p:nvSpPr>
        <p:spPr>
          <a:xfrm>
            <a:off x="7260123" y="2050153"/>
            <a:ext cx="440675" cy="396607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 à coins arrondis 19"/>
          <p:cNvSpPr/>
          <p:nvPr/>
        </p:nvSpPr>
        <p:spPr>
          <a:xfrm>
            <a:off x="8987937" y="2047301"/>
            <a:ext cx="440675" cy="396607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1" name="Image 20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859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79217" y="1939082"/>
            <a:ext cx="676275" cy="533400"/>
          </a:xfrm>
          <a:prstGeom prst="rect">
            <a:avLst/>
          </a:prstGeom>
        </p:spPr>
      </p:pic>
      <p:sp>
        <p:nvSpPr>
          <p:cNvPr id="22" name="ZoneTexte 21"/>
          <p:cNvSpPr txBox="1"/>
          <p:nvPr/>
        </p:nvSpPr>
        <p:spPr>
          <a:xfrm>
            <a:off x="5892197" y="2211533"/>
            <a:ext cx="12889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solidFill>
                  <a:schemeClr val="accent6">
                    <a:lumMod val="50000"/>
                  </a:schemeClr>
                </a:solidFill>
                <a:latin typeface="Marianne" panose="02000000000000000000" pitchFamily="50" charset="0"/>
              </a:rPr>
              <a:t>PRAZ</a:t>
            </a:r>
          </a:p>
        </p:txBody>
      </p:sp>
      <p:pic>
        <p:nvPicPr>
          <p:cNvPr id="24" name="Image 23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609" y="1877851"/>
            <a:ext cx="660423" cy="422570"/>
          </a:xfrm>
          <a:prstGeom prst="rect">
            <a:avLst/>
          </a:prstGeom>
        </p:spPr>
      </p:pic>
      <p:sp>
        <p:nvSpPr>
          <p:cNvPr id="27" name="AutoShape 6" descr="data:image/png;base64,iVBORw0KGgoAAAANSUhEUgAAAQ4AAADnCAYAAADvjbhbAAAQAElEQVR4Aez9WaxlW3qlh40552p2e/oTfXP7bCKSSRaZzHRRoJCSShQyRJRxCWSi/HApAyJs3DIM0IAhCNAFjPILYcCFFKAHQX4x9OBHPkguw5IhuGypqqCqAtu8mczuttGeOP3uu7X0jRWZLKiKzMrmNhH37h17xd57rbnm/Odc/xhz/P9ce5+o9WM9AusRWI/AzzgCa+L4GQdsXXw9AusRkNbEsfaC9QisR+BnHoE1cfzMQ7Y+YT0CP3kEPg1H18TxabjK6z6uR+ADHoE1cXzAA7qubj0Cn4YRWBPHp+Eqr/u4HoEPeATWxPEBD+i6up88Auujn4wRWBPHJ+M6rnuxHoGPdATWxPGRDve6sfUIfDJGYE0cn4zruO7FegQ+0hFYE8dHOtw/ubH10fUIPCsjsCaOZ+VKre1cj8BTNAJr4niKLsbalPUIPCsjsCaOZ+VKre1cj8BTNALPDHE8RWO2NmU9Ap/6EVgTx6feBdYDsB6Bn30E1sTxs4/Z+oz1CHzqR2BNHJ96F1gPwKd2BH6Bjq+J4xcYvPWp6xH4tI7Amjg+rVd+3e/1CPwCI7Amjl9g8Nanrkfg0zoCa+L4tF75db9/8gisj/7EEVgTx08cnvXB9QisR+CvGoE1cfxVo7Letx6B9Qj8xBFYE8dPHJ5P5sHf+vzOrX/387tf/qs2H/tk9nrdqw9yBNbE8UGO5lNe11chjN/8zM7Xi056o9WO3/RWaPnNdqy+meX6ZjuvvtnuxDf+l1/a//rf/tXdL/+L7eKXf/c3btz6y+6t33zqR2BNHJ8CF/jqS71bv/nS5tfTqn5ju5veCLW+MV/UX5lOVl9ZhvSVaVV/ZbmovrJQ/ArD8Q1VekMxfrPfLb95/UKHrfhmyOdv/N5Xr379d796aU0gDNKn/bkmjk+oB3z1pZ1bX31548u/9RkIQ+kNpfDGIugb48ni9ny6UFqu1A5SOwZ1s6h+HtRJteKqVl2tbtfL6iuj8fIrp8PqK7MqfKXbLr8Rk97osP2dr+x//ffWBPIJ9Zyfrltr4vjpxumZKvWbL2x8rUj1G3vt/Jvzld5Y1PU30qq+XVSV2gpq11GdEBvS6EEcfRihl5J6MdNemXSpnWm/zWfIZLVcajScaTSeaVXpdh3iN3Y3ije2e8Ub/9uvXvr6f/y3n/vyG7/zMttLayXyTHnJL2bsmjh+sfH7V8/+GPd86Ubv1ldu9L7eaWevhyx842i++kqRhdubRaZuigorabms1eP9HuRwsZPrci/XFmRRQiB5lCrKiM1lrnaTXtrMdK2TtIKBhuO55vOKHta34Z1v7O713siL9M1EfmS2Wr3xH//tF77GwfXzUzAC8VPQx09FF798rfO1bopvbKMGRtPVncl0pZ0i6XK3UCtF1YQg5DYU6gA7iFcRvQQhQhRirTILykNQAYH08qStVlKLfSaUVgqQTq3JZKnxbKUF5LOivqyub8cUv7JY1V8JdfpGzMPr/8nX1+ShT8Ejfgr6+InvokmjVxavz6v6GyeD+e0IG1xAUeSQxNlwoTlg72VJ1/qFvN8DMkJBnE2XGnCsTBBFmakNUXTyoG4RlUMgOUTSzqO2W5lKyGcFYZwPlzobLTWERGaLJQRUi8SqVnWFKol38hhf+49+ex226BP+WBPHM36BTRophdeHs+UdhIF2y1wX27kS4YbBbXWQQwIbRdIuBHCxm6lfokBUa7asNIcMZotK3iJjkSCLwKtDlp12pisbpZaoi6qq1cmiyiDNZhDOaKEJSdaKJCuco34n08ZGUpHFmzGGntaPT/QI2Fc+ug6uW/rARsBLrL9BPqMsw+t1DHf6raTtPFNOC9NFrQGKYgnYC5TCfjfXVjsRmkhTiCKSIO1RtkNIwlOnqIfHqIgR+QuWaclz1LrQy3SR/AfiQ3CMujFqI0uycklug7IOXSJKY6+f6eoW5SGOCxtFD5K5SZH18xM8AvET3LdPbNd+42bna5c7rTfKPL2Rx+zOfivXJgg3UYxRD84/dPOoi91c1zcKQo8kOAQyqWVyiDGoXQSVWVBGlnMXZbFVZpovpeGs0vFopcG40mJeKyPcMSH1UBt1LeUpaItkq0nEocsU9ZHVK3IjK/Vb0k4/3P6l63r1D3738+tVlk+sB0rxE9y3T2TXvgxpbJLPuD+afQMpcNtKIAHo1UoNORjcnTKhGHLtd3LGoNY5uYzH46VGi5VMLigCLnxQkiCVoC2HMKiLLuQgKphS7tsPx/qn7w709uOJAqzTYsmW1An5jFoFZNOCfBazWueD5ZNtONfZcKrxaKpOr3XrUi+uiYPx/aQ+18TxDF1Zk0YvK14/nS7vtAlBnLTslVFt1MUKwFfEFO0iahP1EAhHTiCMAQpitqpUgfoeeY59CKKi7PlkRe5CyiGEBAkQhcjKw3V6S5DDY0jBCoWqtE2os835CA7NCFPqpVRwYDCsdO9wpgdsJ+cLjRdBy2V+e76cv/af/gevrJdnP3T/+ngaiB9Ps+tWf5YR8P0ZbF83aQwWkAYA7uSJJGdSD3VBdCJylE3ysp0Fkp4rTVANOSjPMkEsQfvkLHqQzMIkgkIpIZsOWww16kOqSID687XNQvuQyxZEYSUCF8mhTydP2qCtSOgygThGk4p8SlSqpMenCz1gO2XFZQxRjYh52u3OHRZ7X/uD31l/x+VnudbPStk1cTzlV+o3b258bbPI39gu0xvDxeLObjfX5X6hy1stXSCpwIqoZpBED6XRB9jtLKrXitqm3JXNUgZ/jTIgh0m56klyNEjwi8ihasp/Q5ZkJ7DPFFIZ8cpii7IYlGeR8hKHNeFYG/LYI/wpISTBKIEQ5iZtXGzlmo9rPT5Z6uRkRugyI2yZaIOQ5fxstQ5ZnnIf+3nMiz/PSetzPpoR+I0XNr52YSN7vZ1V3wDYtzdZat1pZfrc5Y4+f7VDInOpw8GccCM0N2uZDDZQChf7ufa6melCVhhEJhrDBmcwwI9JgsUVjksIDcKLivxHLYclw+mqqc/Es4AcDscLHbPqMuLcGYmUVoraYbl3g3CozKKcIK2orHRtM+nkeKGzk6kGp1MdHAxvX36+/9r//jcvrUOWj8ZlPrJW1sTxkQ31z9aQSSOF1euH08WdM0DfA6g77UxfuNZhRSTqn//wnFl9oc9dbOuV/bY2IZQbO6VuXezo+e1Ws2JiUkgxsuIRFENoEqMpBnVQDhVq4ZSEqYlkTsFzCMM3gy3Y32snvXKh1EvUV6AuXI4iEnVQnWxHhzBnRdmHENeAc3MFzaeVHkIcdx9NNTxbakL9p4fTO1cvtV//va/sf/3vfuRfjNP68SGNwJo4PqSB/Xmr/Y2Xere+8nzv6yaNRRXvOKfQyRK5jKgv3uxqPK/0R28PlWrp1250dQl1kQFo5yQ2y4TCqBuCMDF4dQSeaHIhBW/KFHWJ/IWVgpOmC9iAXegKkSOpUTArDVheXRGWmAyccN1sZ6qCdB+COCWhWpETySCTRH2+MSzjtZXFpk2v2CwhuVOSqg+O5jqGPMbjuUaT+Z2L+8Ub2730xv/hb11bq4+f1zmeovPWxPEUXQx/q/XFjfYbRUpvLKtw52KvJJ/R1uWNQl95aUOzea23HkzUyaTn90p5efXRcNGQyg7hw4Bw4nBEovJ8JoMcvMuqoIYaWiiEThHJWdQ6QgkY5L5pzN13GLJk1cXvnUPx673Tud4/mXt1Vte3C/XJm4zmK53TRoy1rpJE3SHfUUAaWxi0ybbRSuoXifxJ0Bxbj86XOoQ8/Ho+Xt4ezqpvdLV8fU0eeuYfa+J4Si7hb76w/bXnttqvv3NefaNe1bev9VvaBOzkOPQ3ntvU0dlK3707Iv8QdXWrlFcvxtOaBGmuLqD2EmueYpPUPEMZ+HsoTnxaDXQBc0KVzJaVTqcLykgX+5mypEahdAhddrqFNtoZIY0acjmGXBL1XdzIG5L4wtWuXr7YImEa5EJTiGYFIVGtHN5EFFBOHGMiiewMUvO1/Zrkq+/3WCwk50JGSndqVa//J39rnfdgiJ7Z55o4PsZL99tf3Ln177688WX/Ole/G15/93x2Z68dyVG01UpBN3db2usU+rO3B/rugxFAD7qylSsQLtSAdruTtMNM71DGs73J43hEbgGwhhCUU4dB7ByGb0Fn8QXMB21BEFkMTXjSQ4X0yyQDvVqquWv0PZTGFJLZJtdRQh4OjyIFrqI8Ntn3iLDl/dOZTghrWs35UUUWlFPI341xMjYwriOWZgfjlea8BogjEBrVLAN1Q3VnuYyvv/FbV7/+xteuffmN317/qhjD9Uw94zNl7SfIWP8ocMrT71/d7X3TX4Wfj5d3tvNMV/qFwLU+d7kt5y2+/2isA0KPDsD80gs93dgr1CqSXrnSYkk214DEZBOeAOYBAC0p1ysjqyxJKcZmxIaEF14xEYRjQvI2hxgM8O12rj7l3abPdX0HwwVEEtTJY5P3eMxnb64H7DcrNHMSoy3acp4EjlIPAumytbPYhDccbl5NWieQ2SlbtQjKQ5StynPdqZPeyLLwzXoVf39NHs2lemb+8zV8Zoz9JBk6X61ulZW+fLJcfYUk4+0b+119FrJIoWrCCFXSn70/1GCy0E1WN/6tX9rQ555HiRCW3Ngv1QLURyyVPhrO9WRFpNIYSbFikDZbSXvdpB6vznE49+FXg9bKYLyo5H1TllEnEEiGUthAdeygYLY7mQqUionFS7NT8hoLkqWtLCoB+QVqpk9Z510u9guZLKxIRuQ0TBZbtOn2TSbeTCQBGhpBXifkX84hkDkEUrMPirkdpK+UefqyVml9vwfX7ll5xmfF0E+SnV99ZeNr1/ut12aqb4/HM/W4CruAFmwSjkhHw6X+9P2R5gD2lUst/du/vKnbn+lqslxph1AloRB+eDDTw9NlAz/nGJaUtYKYQAoGsIFuMsgggZrBi6DYpJFilHMTVg4TiOb++VyPUBRDCCJR1sSx286ath2yPMIW13k+WeoYoppRf0YdV7YKXdrM1cEWt3fC8fPpUg6XyhiaUKtFff08ahuiiVgavDyzCsoqPsFw1TJoMV9qsVzdLpJe/Y9+ax2y6Bl5xGfEzo/YzA+vOZPGRi97/b3x9M45gPVvf17fLEXKQhmAWwGqx6NVA8jPXuro117qanMj6b0HM0caqkHpISseESCabHoAM0MJZIQA7SypTEHnzO4OKwJMQpXipQH0AraYAny3VWTUAJmQ4+SYBIc0KzBlFrTTzbTbKeRzJ4Q/rhvOasIWmlE7D9rtJV3ezlltSfK+ikpr5INDGC/j5pzcoo2CrSRP0k2J+gJ9jDqg328dTPX+4UxnJHjJw2oW461uUaxVh56NR3w2zPxkWGnS6JXZ62fDxZ1+ynV9q6XPX4EYWpl2WNocAdKDs7m81PmF6x198cVuA+i/eHei4flKDw6XOuW1CxCvMuP3OG8JkZgYukUSnNEQ0ISw4Zik5GmjAATQVjG30AAAEABJREFUU0MOU9jBwLZCAePkJVJzM5mBvqQShy5TQhErm8QyiYEvCGpGfSEEciZBS8KbOeTz4GyhuycLLQmp5GM0bhKacP4UgvLuHGUSYBV/nnHQ4coRquXQIQt9PSU/c4ZSCSaZIr/d6RevvvHbN9bkoaf/EZ9+Ez8ZFjakkcfXJ4vqTitBFGXU1X6uEnA52Xk4WOido4mev5jrV1/s6PZLbS3qlSYgfHMjk5XGBisuXp7dRxEsAO8xAHTuolNE6glqoRYM9pJXg9+3irc5tt1J8r4ZgG7uxQCwPz6vhXowkVilGNizH4U8Lcipm0Vd6GVNvQsYwrmNXWyWgh5BcAckZE8gJ04hNInyas1mC5KCNc5YEh5CVLbJ93aUkMMS8nBI45yIUChb7dQolnaJ/Xmm9ePZGYE1cXwE18qk0Y6Qxkp3eigD/7KWv4EaaLtgpj5gafPdxxNd6GeEJj3duJTr4dFcZ7NaO9upWercI59g4D5mlv+LBxNm+7nAoSIgfkyC9C4rL+cQAsTEnpoVkaQZ6sA3ci1RJZ0iKYMIwDQqwVmPWnPijyVk0oZoehCMQ40FLFBAZs51ePl1oxWVYWMMkaRp1HY7U69EqeRJFzYKvbTf0j5hS4u6V5CBFY0VjF9NUq6vQ90oLXWKTCWE5OMd6ri6VWqfOoq8UF3X35otV3/4f/6v33tT68dTPwLxZ7dwfcbPMgK/dq3ztR5KY7qq7nRS0HaZ6fJGqd1uroubhU6R7nePZoAq6LndlnJA+9aDuY4GlTx7b+ZJNQnF77w31T/73kjfem+s948XMkHMCAtOSBAMyWnMIIAxKmTExlttMPNf6hckQqUjwoEsSe0soB5is9qCgNDppGpWVxKhhlXBJmDuFRSEAJwIfUDi9DGrICaAAUnMc9TFQwjKn8tcyiIjwRJvDhmU1B05z8ooTwGCCCwMBT0kn3FIH2uOuWaEB+okQUJBIdXyPSneik4+nM4W72r9eCZGID4TVj6DRvo+Df+GxnMX+q8vV+HOy7tdXewU2iXM6ORADBXg5OC7kMZFQpFfvtHVJV4fn8w1QTlcIfF4eT8ngbjQP/7zgX54fwqZLGQ1sAXASUGgGCqZJAzcLnVmoJKZW3kWVfLZd5Re3S5kUIcg9QgNOmVsyKMLQdiWrVYGpMWML1GkKdvNE+9DQ05WJIgQnZIzuUdS9pjXU8KQh+Ra/ujdsd68O5ZDJiuMmkYc9ljhtGkfLtFwXukIcjPRUSn1x2a52cfPqGuIqqpQM3Bjr7vVvan145kYgTVxfAiXqVEZZXpDdfXGYDS/c+tKT5vtTC9ebiPvczm5+BAQvnc41XVUx7/5hQ3derGtITmBCSriEmC/slPoe29P9c8gjZqYZLOTUCNBC94j6Z+QBnGHv8wW6IMVh8HbMmAjRAAdFMz8L6BiXtxrCUyrR8hgFeJE6Ijl1wyl4JBpp5NLrkQiwRpkUPchmJ1O1iiXAkJCWDS3uc+xj6o1gtwWhEJFTJTJmvO6WdKFXqFunppwaAbjrGwv7EbRhjT6ZeJ4phJlNYVUZkifmsox+XaZZ6/+we++tE6Och2e9ifX62k38dmy78svbHzNKuMHD0ffuLHXu/1vfHYXIAbtbyVtojYGLLU+dgiAhN/t5br1fEfXXyg0AkAGZUS+1yDzz94iLGEDZ3I55xY6KIk5oYhDFOKARhH4Bq4Z6qVmmFpM8R1A6xyE8wgTiGgwWchJy1vXOrq0lTfhRYQlRqyUHJIb8fnOrfgHeloQiX/wh+rUKJJOph0IyyqlV0ZWVSQ4pFEstqWEmExAD+nPGCIyCSRIwDeBJZhqRUUFNhWcVPMe8+V9DnlGkMYUtTGGgPxr6bPFkuXm+mZVhR5d+bQ9n7n+xmfO4qfYYJNGGeLr7z4e3vnSy9v69Ze3NJ7Odelipq1e0lv3JnrIasQYQHeLoC+80NaLrxR67/5ME3Ia1y62dP1CS49PFnrrwbQB6CuX2g14DeCNdlIGuFcVYYSncAkVkQBzYNm2bmZ5VH+TTOWQnNs4JqzwjWStFCgnwRna7roeaYYSOJtWOiFkqCCrEIJMBA49zgE0goZzTBhBGQohZ2tnkXApqFemRmVMIIwRORaXP+Mcb1NI0OGRSaxMSWVOvoPlXpMHzTR5lQF5l2olhSXqaLlSxbmz0ayXL+t1uKKn/xGffhOfDQtNGnvd+Pq8Xt35pef7us5qw/HxRC9dKOScxB+/NdQjEouekTeKpF95safbr7R1F9J4652Zsk7U3l6mH96b6vv3Zrq8WepFSMRA2+kmdVtJc4A+gzBMPN7qutYCkDYqhGNTNocrE15XnFhDBGcA+x6KwHeB3h+A0qBmCdTJU95qSNLzh0dTHZOHsDqw0jC5WIm4PaoA2XWjFFzeZNBGRbQgooyDEaYyqTTfcWF5dkACtUhBL+609BnGoIdSiVSI4JDt6xQR0okNyTVhFuRRkaRdYgf1387D6tX/6LdurMOVp9zt41Nu3zNhnn9H43P7ndeHk/rOL13t68ZmW6cHE93cyuRfxfqHf3Kuekm44vifmfpXX+7p88+1mxzG2VGlLzzf1VYv0z9/c6jv351or5vLCmMI6BEYOhmu9OhsAfwCeQ6xDFvLBHKKmhgi+VtWAYn9xCtwhpx07JS5vvxiX196rqeSSo5YHZlQdkKOot9K8jLqLsu/81Ul/6Sgf6hnBgn1WX7daGeN2ulQr4FeIT2sIhIhh0lqMKsgmhVExgEYgWJyboVPmkBsvu28jcrY7WbkP5IKiKTDZ4gBAlJjj+t12066+k7YE5QYqyqaVfHW8dl8TRx6uh/x6Tbv6bfu3/vc9tdegDQej2d3XrrQ0VaRlJEocE7h0dlS/+h7Ay0BZwl4PPt+nlzDHqsnP3x/qhkAfOFqW1PyDf/4j8/18NFClzcKllAr+Ud09vu5Lm7lDUDnMEKHuksSkGBVfKSclFOvy13ZLHR9q9BlyKBDGNQrpd1+0qVt8hSESQa3bxqzStmFpF64UOoy57Ty2CRcD1Ecf/F4IocuzlFYkcwhgTFkE0LQRplpu5Vpo53kY3vU0SRCS/oLoficHQgno+wCYWNSG9G/Vora4jz/PEA3z8RhIVLUwqAQggaQo8mv+dMKhExlrG9/6Qsbr/3+v3Pp69/8X7/85b//uy+tSeQphEF8Cm16ZkwyaZTt8PqjwfTOfqfUHrP8BZKJ/Szoj98e6O3HU72w19Y1wo4OAH3uQkmYEPX+o5kWAPJCl+VWQpV/8ua5zlEVXWT84XCpAdJ9A0Cejhb6i/sTBUVZgczIBfh7HgbbAvbwsmcdJK/G5LR5c7fQBu3vQTi+2ere0VwPjudaLqRUR5K0SX3aCNRY5FF7JGd992YLNeBkqsnjO5DHe8z+BcA2Kfl2c5PHCtlR0Ea3zNQl/LA9fm2xrwV5mRx8H0gOUSjWzTd1F7BbDqnUhE3e3ee8jM98FKc1SoRqNWMsptNKx+dLDcl9SLrz2Rf6b0RV35yvqt//e7+zDl0Yk6fquSaOn/Ny/Pu/vP01kwaLCHcMsBw0+Fe1/KWw//EHA1XMul8m19EFlJ5hf+mzHV29VDQqIdBmAvEHAPv+wUznrLQMSTC+ezLT0XihTgNu6Qwycbk8iZVdwAjAFqiZGuBTBQnLIKpRzQdvZxDOmFWXS6iUfdTGKeHJn7831gFEMGFmdwhRUveUcOUEgloSmvQgqK12rksoHRPIY1Z73ibn4Y0UikoQDi8A8kjSNeqQ46QjNEYlHUNs/nq+ycBqw0TkJV//OhnNycQxJRHsFSBEl1g2UYX9SwgloTZMNBuQSeS9ix0NFjo8X2g6XWi2qG+vqvSVMqUv99rFWnXo6XqsiePnuB5/m/CkE7PXmS3vmAl+DYK4dbWjBwD0T94fNgD7led7TRLQocEXPtfT1m6uU3IS/nxhIxdYaZSFQQaaNAU555BHDJJzGyNkvgFp806ZhX9wPNMDko9RAZkfGnLx6kgP4Fl5jCCV8Wolqw2rDiuTB+RFDHAnJYfLivaXGtPGAhQPqN+/WWqlYiWwSwL2+b2WLqBWfMPWnz+c6PsQiNvv5FEOOQqM2+tkvJfaWVQXRstgxTEhzRCmyOhUlJpl4hn7FhDEDALtQE7+5TATUcR+xBJLu1FWKRe6OaszECMH5/ThMTa/fzDV0clcg/Fc0+XqdorZ+q/CMa5P0zM+TcY8C7Y8CU+y1yfV6k7C2X/5Wk+XWrnuEpZ87+GIGTrKX4efWXozg5YA+x0Snt/+i5GcmNgmvzEDVBN/nXxWywnLEGALAJUBTB87QSkYvF5KvXs61z0IaQyxdIqkHYBrcF/dzLXfydQHlDskIb3y0s5Cc2PWt1n2fZPNP8TjcMKqwS1gLvkMqcil7Q5kUERF2mxRRyt/Eg790tWuXrnQMR/q2yR4//jBSPdRGSYZE0FOeQgToqsIu5J6rSivjgzo7wxC6lJXDzvHEMkh6ukceTLivcmiV2ZyLsR2rtgR6Xc7S/LvdCwYEzEGQ1TT+YhxYXk2Q0sV7KtDfacs89f/8//NF9a/kK6n47Emjp/hOpg0WHF4fTZb3unEpNuXutopMn3rvZHevD9mJo56bqf09ImUX8nJxSOWQg+P59oyaNpJS2bVIaGJj82Yka0GUopqMXvzZCYOCiEw01ZNWHCOQshj1Dbk5HDgEmpln8SkFERVamWxIZAuYE0haoCqeQTRTABrnzazSDnambOB1UYFbXN+G8D325kwFrILurpTaoe6u+2g5/dz/RJJ3C1I6gGhw9uonXfPZnqf5eRjllungNwqh5OpL2mHci0Ssom2TGT9VlKWIkuuIlyRHD6ZPLz5vIJjM0jmcDjXGGLpQGAi5rJ9ThifQVSRyjewfwtF0mXcFMOdEKvX/u9/94vrsIWx+bifvj4ftw3PRPsmjTyrXx/OFnfAta4Bspd22npM+PDO0Ux77VwvAr6NEiABzEvbOUuTlQ4HSxmkWxtJNWA/OllpSY5hTKjgex4qpu8yBeWAzsAxsPzqC9MDULskO6+Sf3h+p9AL+4W2+OzZukI+OEGa0pPh84oJ3KEyD+qUsVn5MGk4nwBGwZ0ErzjdoMeQAdjXtb1cl7eL5o7WLPPxoK1+pn1yJL/yfEdf++KWXiB8sdI4JlyakD/xDV7Hk4XOiUFswy6kcYWxuECitZ3b6lplFpu24Dttt1Nji20+pY77JEDHhE10F+JDWWCIy/exuXRf6NeUsXF/WpnUySX3qcgy5Sm7WWV1T+vHxz4C8WO34Bkw4N/7wsbXTBp1RDKDhssA+Veud3Q2musupOGVCf8uaI+Z1iAAF+Q7FvIvjn/2Zlv/xpc2tbWZ6e17Uz0+XWiIrB8AvIKZ91K/VAeggRttgPwIuXhmNnl42dM5gB7qwMrkFPk+hQUSRNMrkyz7Dfyblwt99rm2Xrrebm4Ui8zeJXW3stAomJLXFqDmVD1AAR0QQlU0EAY2HAcAABAASURBVEHv9b1CF7GN4tohobrNtsPnK5chwudK3cZ+KxyHEv6JQYdQ75HEfY8QynauIL4VddEFch5RVg/+Vm+P9pKsOOpmOXrKoDgMq6BPExGnNYrEqznFj+xzed7KBDVgaXaG2lK1Eku09KNWosAC8qHa9fNjHoH4Mbf/YTb/gdRt0ugovk5ld4o600Vm1q9+YVMlM+m3SSCOiReubRYyMHPAsgIY906netdfYGP59XM3uyoWQSeHc/kvnB0DiENyGBNUR8UKg1iWMZicpCxBn0GeQwxWB4nXTZKWKZNmIK3CCCIO+UtqM95YyRjkF0i8+nUBM/icPipgk62Hjf5y3GUURM/M5POpJISgBEIN+CfKZ9X8VkeH8i0UzeaVpNZ+VNaXXnm5pa99ZUufvdpu1Mo5YK4xzv34DknMx/SnzBMJziD3JYOBHLp4TLYIhTL6gFAhJ1JrSR8wWw5dTJxjlpf9uY0tvSbUiSij4Gp0hFK7ezhrfpdkisIJFWvKq1Wv09L6lnR9/I/48Zvw9FrwY9KYqr6TAxbP/l/9zU3d+Exbf353rAPUg/+i2u1rHW31EkuIlQ5ZorScf/lKW77JanS21IOHc71/sNBjwHBI/O58QwuSEMrA4YoBhdAQTcirD/6zjq73KoA3EVBMJhbfH+HwZAgSe+QiLm1n2tyIygCdl24fHC+YrVdIe2kbwvHs7zzGdUIo1+kVnRbktkc40kOxOM/yGPVh8luB4FNsXUJm7c2okCRl0uYlkr2/2tK/8zc39MuQYAhBVj05x06nS33n4ViPyFXAF8pQMLVMEDXqIzUKKlHe7cwgtYXDkMWKErX8q2cpRpK1lQaQb0bnu9iWYmzqWaBQ7h4t9PbDqR6eLDSfLwhVJrfHs/mrf/B31t+g1cf8iB9z+09t87/zhe2v7ZXZ6wrhznaRdKGX6cu3+rrUb+m/+8enevOdsXzH5heudpokqO9pOJsudIKa6BKyvHS9pTaAtuR+/2DW3Ny0JJ53h88B3Iik4IIZmBxmE+uXgObGdilvn73cIkFZqsiiRoAqxagLqBrf6RmogMhA2MXSaqXj05XuQUzvPJqJYrqyW+pJMlFaQAK2pVZglq9JVNaiGaR/1ApbzlELvsszcZyVXEKrhQ5Pl5o8rjQ5rDRndaOaSKt5rasvFvq3/2Zf/+4XN+Rb1RcYkTDmlPDpj++N9ResKh0MVzoi8WviXNA351rKjEISSiI2qiRBJAUs43xIOw9KkE0FM7by1IQ5lhu1eLDPN4ZNyHc8OJ7qmITvaBpRdsXN+Xzao8T6+TGOQPwY235qm/6dX97+WrsMr0+rcMfkcHWrRazf0fWrhf7ozYH+jKVVf9Pzxf2WTsdL/fn9kR6R9DuCNMC6nr9QKsf7J+OqmS2PURoOCVKgy8y6noF5AdjSgBl4ymy/3cl1ASWwTxLVqx5WJRV1ZACrS46jAIADQIrYADxRM2bkGR/GrKIMaKdeSTtbhS5dyuWwZUYoRNXqd6O2elEbhCEZzOLvsTwAhD8kzDhCbbQxyisyJry7J3N9nzzMvXsLLVkWrVkyXo0xYo7dhFSbl5J+5VZH/4tXuvK4RGxrF1G29XuEZv6y3IBQxuHMFIVh27dbmXbaGQokqEyQB+e471YmJo8Qgqaw1gmk63ryGIUkEZxHaFPLYzBl2dp9PDpb6fHRoifFm1i0fn4MI/DjJrlKP367fvUI/PYXd25d2S5fY+K80wKsW8T8V8kh3H6uo3ffm+pPvjfUaLpsQO7Z9D5JwgeQxgkEstMr9MWbPV3bKTQYVrp/tNSc2dpAWQEk+EFjZvocsHrW9X5vzjWMQLkTjxngghMATK2cGdlffvOqgu/JmFCXcXWRVQwv+1qBeLkSLKrXjuq3gtqliSIpp40u5/NRjwlBfGOGV4Ja1P+IEOu9xzMtqC8DuL7N28QxnlYaQUT3Dhd6fLzSMStADx6hoh4ttTysNT2uNKGM8xaXIak97DChuS33zTed+Z4T331qoqwYUJfdbidttrJmudqfoSLUj+S+l9gZUDxwIEQhtbKggn0cbZ5OrPSyKC9jzxdLUfR2pyxefeN31uGKPsZH/BjbfjqbXunWw7PFrYB1u91MV7ZKfe7zPT1ETfyz7wx1wix9idyDb9H2qom/3xGYIj9zua0vvdDV1Z1cvvnr4fEcEC7VAbybhC4RxM8hD4EEl3e+oQMgdiCmXpEAUm1sa0gIc0Yy0MrggKVehzVDZv9zAH3GisKE2GYFSqdsJhr/OvoSMnLVU8pNIKwDcgPn2Ou7Tx9DGqfkVUxOBe0VgDKHaZZM5QNIwHkXq6UpIVE3j6Q1gk4o//B4qXPqms+kybDW6LjW6UNCEeo2SV3fz3VtO9dON5MVUZ7EKEinqCL/kae7qBqHGTTZkJiXWzdbUV5tCZIKbNgngbsLqXQgizlsOaMTCSLzeJScSLRDUrVSTlk7ak34MmfnoqpvtvPQo5r182MaAV+Pj6npp6/Zf/8L21/LC722WNW3t5HXF/uFnr/a0hHK4R//6VCeqQ2Uz+y3G5A8BNhTpsoX+ezVFs+ec0B872iuAwC74L2TkE5wGuhD4vU2CNtnZcbhAVwiz8AlwLnQzxr5n6fY5AKqGsXB+wzQFBx/snwqOW/gpc2D84XOTRQAfsJm4A9Gld784UR/8vZY70FcDkf++dtDvc3qxAHhkklmirLplEluf4Z9Jr8xZAVelafArF/rDJJ6hJJ6SOhiAhwSCj0m8XqGDMvzpD0I4yXG5SUSwK9c7si3ql8kB9NtBfIsdUOCJo53WF1qCIuOGvwF/WnnUUUSuQ0hHqQ+H/Y6mUwkNC+XadFGwqDI5jGcWBlROhC/uJ8olt5ksVyHK/r4Hmvi+NHYO0RhGfG1xUJ32lnUC7ttfRZgWM7/0bcGOjiayiHC7ctdtXFsEwSTpDYhGKsPL4GOcPBv353oPoArqcO/Wt5DbRiIK5w+T0E7lN8sk3LIYAX9eJ9XOfZRMb6HosOsPF3U8o1bMUgLGrnP7O2Eo9u6uFE0FsMr8n0e2EyIkgBckImh+ZIYBGVSqJihDTrnXkxy/hsopCBkEroC0F/cKzk3krgM8mOI/QOfy+spidMHkMcYUnIIc0Q4dgz5uGQAxIgDbUB2lwjjvFT7S9c78q+VXSc5u4UKSRjvX0j/LqTlb/M6F2J7t8qMfEeif2oSv3OUUwsy2UZ5ZBDFjP7aKT1+BYQTaWuEDWWe1E5RNYpjMtXtdq6n7o83eQw/LVv8tHT0X9tPQhRI49YFHNiAeuVigaxOzQz+kNk2xajLxPT4rt4/nemMZJ5XAF650tILVwq1wbNvL58CPKsG50ayTDpG9i9BmcGaQxw+VgGGCtIwqfRpb4Ol3O3NqA5LrCaKKSrGgDocLnXvbKEjXikucKU5wCqo98pmrj2WXNus3JTUayJBKQEsNbmETpaaZGQOgMssKuO1Yqr2j/YcQQqPUQ8nKAuf18oidQeaqFEiUSayy9T/0qWWvvhCWzcZC+dbjrHj4eFcDomyXOr3gzawu9UJam5CYyXpuQuFXrzY0k1IqVVEmTT8Zbl753M5POtDjJutRFvSEnvcJ0FwPZRHQT8WjNV0uSLEiyggsQVNII45SqlMUkGoV1VzQWi3VtL69nN9PI/48TT7dLX6H355/2sXWum1PNdty3jH3Y73v/XuSN+9P9GIadrqYbud6QAAjJD2Nc5umf4ZwJKTxzg8X5EbWDYzfwEQTTATCGAIkbi3IQQRm2sIKOY4f6eMqJWEtBcz/pNtRH7gjPCD3CvAqNmqpj6HNvAAbS8gkZVMACFKJhcmbLn9CbmPcwhhRpsGaMYqiL/4ZkVSY4BJ61Kv0AXCApPP4+FMZ+RSAsfoiob0kbfYlJG7APyXSz13sVSRR383T5utrCGit1ha/nOWok9Ytk25tL2XtHMxU2cz6dKFXJ97rq3P32jpFUjn5YstOU/ksOtdyPYB+aElxvtelR0I03a4vyNsn7kjGJD9iOBMIokxE8aHukahVI3iu7GT67mdTLcv5rd//YXOa/+n33lh/cU3xu2jfuJ+H3WTT1d7v/ulS7fm0muxzAhRktpZkOP1h6crfefeROeAeR9J/hwO69lwBDDt3I7Lb7CyUM+D7gKmHx5MNGUKzWEMO7qB6HPd2yGhxzmJyDHngptm5cDJwjagLLOIWonKOA8xISuTDiqiBRnt9zJURS5fJC8ojJl5z2dLRQCVo4B4kWP+4+GKtiWDbAXIbEfG8Y0iKac/WQzabmfNStCFXqEyj8zoSRf7hXZow/V4sxK4uJnpAmHTDn02AQ1JkB6eLDRmHNqcR/Xy31f5M/Io9+4utGSptNVBCXSlznbU7oWkPYD9AoR6cbto6vfvdIQQdA/ieJ+wy2Tk+1U6WSRcWWmMmvjx2OQpiN2QYqXM79kK+nLOsvAYUi0UmrxIC/kRs/rOL1/PX/uvfn+9wsLV/0if9smPtMGnrrG0uoUv3opWAXjstZ1Wk5z81vsjeVXDIYGdfLWShsyMvTIjL5DLy6QVs+R9YvgfPJxqBmn4noUySnPeOydxyhKtQ4MhwAixlsmiXwZmT8pQH6ocFcJ7yh8RkjiXUGCDE4pUQ8gRmuGyUsmTmpwGqRIdjxeacTLiRV72HADqjKIu43N9UgWLTCAqLwf3OWAFlUEg5yiLZtYnXGhBBG6vw+smQDSJge+GjMaUm6CWTglPBigZt+ty25zXy5JOScT6L8v94K2ZlqOguAyqIUj/gJFvXd/sJ8KXUrsbmVp5UK9MKJda/stuJh4rI+c83OYExrTdvGjqOpBAI0iyRae8f0o/RhDmgNBqwvERJNzOxPhIRa1bWqVbWj8+0hGwf36kDT5NjVltlCm9enWrdbtTJHnF5BoqwkRwj1WJXpHJxGEHHgLOCMMUKINemelCLyeEqXSP2fiMVQc7uGP6ig5amntmHpNk9A1RcxCRM3PudnL1qXOTJViwB/gdywdZhTw4WTb3SLgeA9v2tPIk8N/kBkIIymnbWwWwFpDWjO0ccC8gHoctTrvUHLOiQOHreLSQ8zA98goR0jidLHVEeGJV4m0CIL2V2GabYpRMgH5dcuoCkLaL2PwcocHtfvj3NkoAXaKIQgj69t2p/ujbIx2z8jQZSKePVzrh/QgVVFP/XjeT1YvvLynyiDKq5BWXI0g1cf4eY5G7QYmwTIzwjzaOBT616XNgEEyqp+RlTJYjiMOEqFUwGd3WdPXq//vvrlWHPsIHrvIRtva0NWW1oeoW/qmtTtQt5DVY0fuQRo2z3tgpmjAiAroZ4J8B0LpCOXSCnNAcAdpTABCjZOAJ1cJhZtgoqw8rDH9OnN8GNGBBLuu6Q3NO1tQ/9EzKDO/6J5CNwW+bRJmaXEVMgVxDUIsQpotiuUB4sQ3g2lnQNqQA5wH4Sq6/yCKKpmapdikpEJJkDcGNUUsTZnGHH1QnPyr+m9Jhnqi1c8wwAAAQAElEQVSpSkejpVi04KxgQEpU2GNcdlANbRqxfTPGwf3ZJVfywl6hy9hyytLwt9+e6r37c52jRM4B+JBXk5zPvbqD8nACuB0b1eSw5D5hy6Kum3CkwKAuJLnVytQtEopP6mRBJsdWlpTH1Lw/QJUh3MRwNn8ac0UXI3XQj1sowltaPz6yEYgfWUtPWUP/4W9c+trlrfK13c327RyAfO5mW7vE9t+5N9aA7ORVlMc1lhYLnDpy3MC5zr4LrKwYNPdPFxpAHAUOvgOI97rO9z8BXAuS8OqBZ/UpU2ROHSEEzQgvhhCEyeQKYPrMtZau7RfKqMMKQTxmAHNKaOMwwaspvj3ceYxOEXWRtp1vMXAHzLpNOATpWGlslczs7UyJOmTVAeAWsMCIumY06NWNEQogYUcri/LSbhGfgFNBCqH5TyvVMqnFEBqANrbVUgfS6reSTIBWMLvdpCvkfZ4ngXp1uxRMo3ceTfX9B1P5Phb/eUvfjerxacr3c13dacl3u253MkKSSv7Cn78pbCWTY7jr7jAWVl3esEhL+mAFl8WgEwjJY7hN2xTXgvyKIA+49TZD++p/9Xtr1aGP6PGpJI7f/+qNW/ubxWuXLnTuXNvL9NzFXNcvtvW9ezPdZ7nR4Hr5crv5kZt9liXbRdRWJwNI1gp1M4OfE/tPmMUtv7cJW+z4I0hhgQfnKWjCNG5QEJpzKWtwVTU3PTmciYAyGKAccfKyAXGKsiJYEH6AcxTAilzGUmMUCMXkOvNMsh0G8QxCGtCeySNjv0MBA9QJ1Q0SLUvqmUJCI7KqSyoMIajvGZ/VDK9qFDHIx4ccn6OkNlAun2Np+cp2LgO2yEOjcEIIqthm1GdCcRvbhB8F5RNkstGL2iWf4XYL+n2A+ngXxfYIdfD9hxM55POoOT/iPniZ9xIKpuTcc0jNIcvYdjKWEz77/pLrG0UTnnWwwXWaNGyT1d4R9UfsiewYc06nSNqASDq9eLPsrO8mta98FNunkjiOh/Nb48nqVqySRmTqPXvevz/Vn/xwIDvvRcjCKwH+pS5LYwG84+FCA8jgAuGLVYH3tQBKG+dmkpRVgR18j1ULA/X906k8yxuAWwBtH3K5tFnKimUHRx8g5f/i/am+d3emuwDtMWHCMWHPBEKwDc4puJ6cqbVEwZignMfwvR6Xd/OG1LzUaSc5JXm5Ymb2TJxhzAhlYWB1AVWHCrxaYmLw6ybKZKNMjfR3/REQdgh/9q1mNlJDbiZAdqsHyTh/csRKiAmth7LqELr0CNVMFiJGmM3UfB9nxtg47PHYnKHYzlBE3ndKv4aoItt2kRWbHUIWj4HVBSbLfbJyE3RVMJ4529XNUnudXG5bECy7IG0pZxwen63k+uC6JjEMn6mOWj8+4hH41A25E6JBq1cBwe3Hx0P181qbrVzfJ8n3kPBjDknsb5QoBK4E8bO/M8JECKCiLhPTzwxscgUxRWbkqATCJnz2eVYDW8zEXoFgMhQRg3ZQKrvdXF0A284jCcAIydQaQFgOR4YkXQ00qwffkGWFEQFRr0gy2VzZKnUFIvOvjG1DQJFpPyNRYoAl2t4gL2Ag9nnFNHIbFeRXqZZUpkTfMtmGy/1CG9jQKSJ9CbLKqFZSN4vabGfYF9knQoOgDsRC9+Sl4QFkVlehOcffkekUiRxOUkbbTlg6LDk4X+oUcjBx1JCJAW/ScCIYQYNyqlBOlS5sZay0tHgt5H71adcKbMGYu/8xBp0zcCbPjPcz1NuStr0/MCatyMjQsXPGrks/pstKp9hngg+qezHGm1o/PpIRiB9JK09RI7Hyb1bGm0Nm6YAT3rjUkuXvD1lS9Y1IO8TiTaITAPyYEDZRCBe3syYhekSIMgehYAsgJuHbMmjAURNOHAOgc0IIg8Hg8qqGY/QUawC90iOktn96z22lFORj7RS1RXixCemUWVQENDlXZgdgFbw3yGeoCG9nxPlng5UGrFoYyG3KO+diUnJ4sgKEU5jOMzlYI1FaNaHVY+y2onG7Z5CV7XPbrSyo30ry7O9VFN+DQnqEfgXIrZYTkD5eYqu/THd0ttQBK0CP2E4GS80gzYSNW+0og9mE5rHwJS9QYx7LkjYWSASGlHyO5PF84UKhzzP2uygLE9UJY3ZOzgiultWKx9VqwvVslKkZW+eMrLzOUDGdIrIvEm7VQuwQ2oTb9bJ+7b/9P76yviFMH/4D9/zwG/lFWvggz7XaKNvpVs3sdAaQ+sTmIQR95+5Y/iq4QfsZnNlJv3YunTGbZRiwxIt9U9Mp4Yp//i+PUQVgsNQfM0MGynggD4Zz+dbqU4AJltSHDDYApcFkcAkkOwwwsE0ubtMhQDdP6jOTG6AZFXmmD5RtAAy5+Sv775B7eevRXAbrKeRxzOabsgx0g9cz7wErFQ6ZCuxbMhufsfRqknB7c8hO6BDXG+R3AA5kBgy1SqAZLfns1zag7EIECVsyjrt+q4sBpDgl5zKAdP33T7yCMiZBmXFSxjgyTI0C62QR62s53zGF8ExQHq88Cyq6URubSb4P5sp2QbI0l8fJqz1nhDgTyjtUy2j3AkqthLC65EO6jA9dakjw4HQp3+fRpa4JxGUCdb6l6Ic7dahe+y/WSVKu8If7jB9u9U9P7b/7G5du7W5nv19l4fdbZbzdBRxeOTlj5nz3YKYFXr/TyXWR0IBJWw9P5yiJpZZMgW3i+hI1YNB6Zi9AFP7dyGrwoi7k0Ab8duwxs+YCAOZZJJRJ6rIf35dj/1MDmZnVqxxjqwJmYc/8E9ouscczaw+p4V8Nv0p4kgEesA7KA8uTUb77s+S4gXwOiE/H1ROlQD0zAB0xJqOxCDPM2Ddhn/nC/bE9WygYk8IGuQsDuUObbmOMTSNyEv4y3pzpG96Rb27LqG/G5xNm+DNI1ITllRCT3ow+0pS65EfcpttaIVtydlpJ+bhXnn7A2E4Yk4hRVjRLbAp43Zj10xWdu8xK1Ta5k3YWNYBwTbq2fcj4cIqsViJ27KL6YqggjKVCCFoupA2uy4yxO+O8SoExhsHqeHM+WPaeHs/7ZFrCJfxkduxf7lWSbhE2fBlM3Q4kH3aYzfo46/3HM50xe7cA5Aaz7AGJygESfAiQQgzqArJdYvNH7J+wr8PMNwWNnuHx2UZ5lJkUQt3E/QXAyfmc8dmzqEODIbPikNnUpIJryyB2PR2AW9DGBqS028ua5dZd7Oq2MuoLwEoy4EqIagNwXSC52M0NkEpnzPoG9NsokfeOZ7I9U9qJCvKJVkNzDDyn3QksZ6JwHTkDIR6BchFbmzKQkBOOHcYgcMxfo18ATKuM88lS5wDTuRe/Wv1YEW1AlhdZvvbS6opzKrZEX1qMaTtLamWBfgqgr2Ql5N829XdphsNK/mW0HxNUiqJslMffBHeKvVPstl1+FSRh1ZI1dSfGO7IkHOSQybe757RjwjkfLWViu3doa7R+fMgjwGX7kFt4Cqr/u1+9dOvmTvGqFG7PCS0syV+82tZqruZGIs/6OSC6yMpHjWzwj/WYOJzsvMTyZMK7/UPA8IWmzISWyeess84pa2cvs4jcJk8AK8zYh9/L53SLxIwZtdvJdHWzbFZU+mVSopxQMlFq8iS73Uz+Hc8CUlhR4cFgrrvnc52RBJygBgwcA23IrP+ABO5D8iQG8SmAf/Sjcv48RR3kAC0BMs/6fo18nqM+mnCEdg3QxD6zy4y+zDhnhnowQe2wsrLTz2TyGNDWOfVPOdfnY6q6RVQTUhVJPd5nMchKycu8DrPcngkro4PupxWSz7EaWS5pEXZ50o9KVh8jCGnBYJlAf1zfGPIbQXQ8m7BkznhiokKIchLb/XPo41BtNK7Vy5OigqYzsdpSazRd9iDKdZLUF+yv2z6A/fEDqOOprwKCuHU8XNyaTRcqAOZzu4XAsb7/YKxHLDW6A3byfhm9wqgTZvMyD9oDSG1m1vvM6veOF7oPYB+jRjKcOIXUJObwa2bA5Em+WX4d4PEFs+AeZOE7PPdQEj3qdUJwk30lx4osqgP4OpCIVUAWg84IO05YojWJ2Z45gD0ZLzQC3AuA/ZiViz+/N9UPD2caonx8I9kxaoDmCLPqJj+xwBjnWE4AZAY5OExyW5yOrZVmFCZCkIEnjhcog5y2Db5N1NYc0J5hw9H5Sg4znINx+DJhf8Codh7llZ79jazp75AQxPsdqnU53ySxIFyBC+TxNGG2s6gVrHWCrVY1zf0vkKErqFYBIq7Fwom6qK4+6i5PoflDViazEf1xqNijXd8hyiGZ4LxVtGNSbaWoLEYdQKhWSGU73i7L+Df+s//V82vy0If3+MQTx+996dKtmK9eZTa9bQcjglAHDxyerfT+0bxxUg9vFyBngMgBgoFvBdBrpwaQ9whTjkYLYvAloKM0aqEGDJHKKojo3ulM757MAEEFicRmNu5AFt6e1JMpULfP6eRBfQijy2bwTIn5x2wTwL5E0piwLkFYV8hxmFxiiHI9TKusHtQCIwIrKqgvA7VLUOrkoG13mNApIkAK5oUmdKLlJmE5hz3OIRy4g/PpJeojBBFOBFfdKIAhhDnGDpcbQwoj3rvDXep0vQ5LLmFXDzI1wPMoxqfSApKzUuqQxDRhmixMfDOkgm1zP61eHkG8A9pwziPD+P3tpDbjxBCqV2Z6fruUV5JUiaXhiq1ulnEz+hox1m3MGaMZneASyHUl+lDzYQa5TSCk2aT6VqzDH/3v/h9vv6v140MbAS79h1b3U1FxYPm1nqebNcCZswIAbtXPkw5RDl6enDKrtdh5Y6/URjcXvkccHZoZsNMK5D8W8kqKpbYdmFMV8daczZ/nOO1D6nqEIrAy6AKejVYmz57bJPTyLEogx7N8G3K6QjLQuYo2YGxTdsX5Yxo1wPIYkOOZnMQsqN/HpkgE/71Wx/5ebXA9GcdMbmaHCcThb+A6bDGJ+e5KsASBJcKkAEkIIpEcXh2wKvRoMGuWhM/JJQwhBqsGt4MZDUitMAxOh1JtGKqbA2760GaDK3WOcjBg3a8ImE9ZFvYvgxn87YKylHdfrIgIGZRRRw+SNOj9w0RDQsUFRONvz165VoiEdRMCiUdJGzuosjZjIzrhfprwfA7VqAvJtLLUEF0J8Zyi0g7JmSy5tlkMyurIJq34p/XjQx2B+KHW/hRUPoiLmyT6esdDMatKBq5zCsck0yY4MROvdjo5+YcMxbBklq61y4yPQpFnYMt2g3W3k3SD5cNdyuYApgdIDJ4FxJMxir5fYYsyWzi+f1hnBjgGEMJj8hVOYjqmd34ghkjIUGuJ1K4YH7/yAsBDE4IcMCs7ROAwBBcbteAZtkUjJqQWwDFocoBSYEcGwlzHiL6YCA1WE8gSQvGXyFKSNlFOm2VSyTm2XTwcfoyYpU/IZfg3Mt4hwWqbDXCvqLh925enQE5Zcm7C40VqRzQlJyNNeBnHOwCd6lXmUVZEJqIZ7dMcq0FBbrNFOZQAq1VL3T9Za8eUCwAAEABJREFUaGGmwQ4rLNtHV3RK5QWEsMMYWpVtEL64Dpc1wXsc5oz3knNNdOeM7wPUXsbJJfXTPDXqdl7r1f/s79y45Q8/87Y+4acaAVz+pyr3TBb6O1/aubWRF6/mhW7P5kv1iqArG4VGSHYD2kAxMC5tFvKMGlht6ZVZozwSXjhCrhv0ZRa1R9LwQi9Xr4zohxqABMKFKIOmh4OXWdBuP29uBS9pZ4akfowS8YoNJzTg7VJuDqAMLAPUQKhpswEGsh48QB4rnbLKM2dVo9/K5D+D4F/S+uWbHf2bn+vrKy91SbQWzSpEv5Xk8KGFfQI8zgn4Nvcp4DJwLeETV24BibELcooiZSJ/7hZZY7vXIE5RESadB5DW0dBZzKAeZNDLkwqmep68Sr0yQaxSoENEC019Bf0+R7kcDlYQc61+kWm/VzSviCXlIL8E1NtlLo9fkGQCeuveTAesgLiM+1HmgaiohijVKIpIuYKGrT5mKAr3yYRoNTPmuowgDROIv9HLxMB4QKG0tQjSUvXNvI49qlg/P6QR8PX5kKr++KvNUt6bVKubp6Bwgnd1AC5Y0PvkI85ZsbCFjqmf2yuUA5SE44E/rQD9CNDPcVAwol4BQAExh+V7Bk4BypBpNwOV7TwCoKAW519mBeYqiVcvre4Q9lzo59ritcX5nsEPqbNxeIBsBeK7Mud+z9a0W6kJFx4DwjcfTvSnd8f6iwdz/fDxUt/3X2s7mMk/UTgi5DJh7RIKbUBkmxDIBm20km2RqmBFIxKidSPaQwgy4Gb0y2SyQfld1NEOrxdZ0emXmTI6ZyLzb6aOUSJtOldksQG5CXaKjQbwclXLYVuX/nr8vMQaoRKP04BVGAPZ5amu+aLeKfvgSsGP8lhdhrj3GBPQre+/O0G9VISFCYKhLdjIKoImSKhKJrmauk2oc3Z6eZYhYn8t8WzRyAq7TlFNcJOczO5wPco89qpQrZOjvkAf0hY/pHqfimr9zcu2cgm9XuG5/k7HCkc8YFad4c089fKllrzi4Yz/GMc1eM5xRH/2bFjjoHZ4hzcRAPJRlb3Wb+glTspsHGUg5RwHa/IXuUwiMQYUxLK5pf3+6VyHgwWfK40B/pSEqHMGDgtOSRi+eX+iP3l/pO8eTHQX+e0VlceUf3g61TuPxnrz7kj//XcH+v9+51x/dn+ke6wGnUNsXnXoQBoXWL3x3ynZaeUyEZQYQvOiu429kStt0BXsL4wy+uB7IKx8TKbdIskEtAOR+PBD2vat8SZKj5MJY+L2ACrY/JHykEx8U0jUauCMvMmj0VwPCM/OINeCihB6OoE8jkkue5nZydc92vA3cTcgvcPjpbwPnmpySwgvuU8Os4aLpSZsCwxoiIO2GWIlOjZnnxVQh/64/bKUtlGFGZ9DFW+jPF79g99ehyv6kB6404dU81NS7ZkWyoMacrh5tdC0XsnxvWP2PRTBy1faqlgPPAe8XiXZ28yAlMhDVBogh92NbhGaWS5PUd0yUV+UZTL+K999+tLFUv51b6/CRHYaLK7Pd1kaQHBWM6Pj6009Dk3mzKAnhAjf8W9Y+O+uAqwCRH7hale/9YUt/Vuf2dKvP9fXL1/v8trTr93s6nOX2rrRKJpcEQTZvmPs9pJtQ2B0NAHWMgZ1eZ/zakAvYSiHR4HOuO0lbGgSGUOUPi/iBa7Dd7TGEJ/UDQmcs50A+gGvJtQFNvs892MIMQzZf87rg7Ol7p8t5HzJFLXiATSvhhC0dNtV1dSZYY8J+CIrM90yaqOVaQbp+E86YJKsRi4D/h7HcmyaEl/ZRpO880ztjHOKhAKMjCfXgvcJZmxCO8omlNaCPg2waXRe3axitQ5X9OE8uDwfTsVPRa3L+ub5ED8LSS/faGt7P5dXIDzDpSA9DwhLxSbRtwAUmyQ+O2XWOKUdeYoTGniWzDOOG3xjZl0TQU0HV6DISdYFb5w3cPkpwJlznnMjrqOkIZpqVEkB8Zi0rDx8K/YPH8/k/MSNrVIv77X1pef7+pUXN7S1Weqcds4ApoHuFY4hJMaEq+f2Wvr1mz39TcrdutyWl23Bp+4zy/vHgMeEI/1W1C4JRgNQHJwyjT/Jf1Q6Rk2NsBETORRUAOYSuzJe5/TjzKyHwUUWFfhXsj+E0NxefwJJeWXEauRdEpw/ZDnbPwcwB7RgVluonf1uoaZd2MMJ2zYMcKlfqF/Epq+JujxeHsOC/Ehm1hJqoZvJS72XnYBuQrAk28Wwa4pdSwazpk7bCA81SsfhFzzHSk+lR6dMCOSuvG9G//IyaP348EYgfnhVf7w1/8ZLvVuvXGy/GkJ9O+FdF3dzTQDfMfkDx+AhMhuCxMPzuU5YpsxS0O5OLs+6c4BWZqkBlYFtOT8FaV6KHAEsf+Z04vBarsvEYuLwUujMIQio8HlFZD7kvff5L6m9fTjVDw6mun+6aJZrf+OVTf3NF/t6ETLwqsz5ZKE//uFA/92fHMs/lvyYnMgZs6dXb56HWC5v5jKJ2I4lYNpoZbqx05L/dINBNgPAp/TRN6GBHQlQ1iDa5DPhmL/67xDA701gC1A5pOAAkhpjtwlliALwvgaoQSiGWlPGyWA1gB8N53rnZCq/LrChC8H4jlvnTeAEwUGspKQG9G4rstOrJjkkMXLd2HfA0vUUe2KsxfVR1ZCC1ILwWpTbbueN+rA6ybkuFEWpSSbeGIOsjsbU5f0NweHF7x3OdMK13enm6neSml8H0/rxYY0AQ/5hVf3x1htC7P3g0fQm6Fa7Je3gTCcHS81Y+89wxhKHHwEaf92ciV3+kZjOZtAyVApJSlkNaCQ7vJ2XUzSBULxlPs6OqsbZ8yivqnRJNPpzwrFXyPMZYDthdrfUPxiu9APCES95uswrF1r6pavtZlXjgFzCw8FMR5CXf/j4HQDg9zNQ4USm7TfQvN+/KHbErH/OzFoxvF2AltPehV6uzxPi3NhtNbewV4ReJ3TqcDxnZpZiCBIE5vAqRAHCGvBVEELF+6pZyUj0ycXyGGXADxtg1jJZDGHGMSRjwlnRrhS0WebabmXULdTRqiFQ8M8RodjUEEcrEdKxk64oxUhdtMuY25bFHDtYwBGNekxPyDvBINqhL1dRHb471SsqViwmYdu+YFwpTn4l0EZokq++Nt0iynkiq59emdRnXLrt2Nso402tHx/KCMQPpdanpNLz2UwpVfJt3WUdNThbybdV27w2OYA9Eop7OKpntoI8RoQMSljBQDNwI3jj6UmexF1sQFKw07N7ASi2Opla1DODUCKI7EEe2/2knH1H4wUSeqkJADzm/QDlYKD9KjkL5yrOILB3IZMDFM8jlMUBm1dcgmoZCCW2OHGaBbHiIFlhTMg3zKjPIHIo5PshmvpHy2Y15tpWIf8uaq+IkEGQ7RqhkJZVBT5rLXjlKUVpREjjG8scwiTaamdRnTyy8hEgtNCsEhm4LfYZrFYuyX2n3BYkvNmKcFqtMawwoS6TnG1c8LlIUb6JbaNIMhl4LDPOTVRktTCcLZtzu9Tjcvv9oiEC39BV0X+rHZNUzuk+x6HQBPJq1Bd19DiQM96nEPM5Y5KnIHHeAUrOfc05LyTd5pK/+vd/Z50gZXA+8Ccu9IHX+VRUGOvqJhNvL+FoOdvgfKUBYJ0zc+LD8izmeHwTsFcUnKMQ5hNphmyf46THzIAOT1zeW+AkqwVLbMtjx+MOLxyGjFEABrTj63PUxemgEqu/YKaWcyDnOHgrk17YL7VRJt1lOfgMMpnRzoj2DLiqqlQh/W1rwexsEupksQG/yWGMxB+wHY9W8g8Yv0e48D4rLu+ezfTW0VR/dm/Iasxcmx2UQDeTAdlvJ4FjjZjlF/Q7ow9z2jgDbAahE5tHKBirrjHgXwE+b5Hx8vhYbfUZH6u1bhYhHzV9mlPXCeAfU3ktoS6SJoRyY9rJIY0GuCiNFu8poofnCx2S/KWofO4Eop1TfsVBl60Y2CntnzImPn5OP+9CArOF4LigiuuzYjtnnG3EDv1jiOjXylXKBNWhose043ClTJnIgbPVN+NyfT9HM0gf8H/xA67vqajO+Y2k+GqQbuf8VwKEgUkDZ13i9DxV4djnyHln5McAuFVGibITypwCJoMrxqAssZPnGIC7QAhBcxx+gaPb4VfUM19VOHGlQ2L3dw5mesDSqwnhEY58DGmUKICXL3aYzZPePZ7pvZO5TAKchpKoVQOKQCiRAbQ2dnjFYZMZ3cvEvvfE5292Ml13PmOvIK9R6EKvxLYI2dSaAlhV0jHhzncfjpvPXRRUB7VgAupCViasbpbUhgA2qHsHQsjpn1eSnGug98rpawdbu9hgcLbz2CgDk0OgQJEFtakro1yJra4zpw7nfOiC/FjSqQpbTDx92tmkHY/PMWM6hBBc15jxtloaTBi3aa0zVpeGjO8EQnE/bJ+/88Kw87ESTVF1LY+3r9kQ1eVjtrfiYvp9hh1T8jR3SdhySVTV0moee2F9Pwdj98E/cYcPvtKPu8YixN4KxWE7tpmBL3VzzXFc3w1lWR5CrY1WRkiQmrDCDtluJxWAwolIfF8VSMjx2E6e4JPQLDV61q4BxTlhBxiQv3zWAqBWIFYbR8yqByiV8azWAaQx4NV3ou4REs0hm/dQGj5+zow/ZPb0DOrVmiKTfLPYhV6hi2wv7Lf0Mkuvn7nS0i+/0NNtVlFeudrR7ec7+rXP9PRFXj/HisqlXq7ntlt6fqeU7a4gnwrAnEKIBo9VxwXKXOnnam7jBsQ73Vxe5XiJNj5PGz53j30mBOcH/CcY2pCHl2mv7xRNH50wriHMmABjVTEeUkMwlOsWSWUWtY8KcJ2uu83nDdoqGb+c87wtGNQJpPxkq3VEeHX/eKFHhGoLwO9xakXcEft9zdw//ykI9yuHqBBDcp9GkIvV0oKOup0Z4zqAdCLtuL171LmgzAsQ7AtXWrdfutZ57T/92zfXPyeoD/bBlfpgK/wra/uId6JwlXDaDEd8cm+FkPx2eimPoYn/C5zRjhiBgW/0iq2g2KqYxWvZUScoijH5Ac/II2a402ZWXGoJc5hoDJx+JzYAmuOoju03ykz9PNMR5HGE0vCXPLZMSDj1o7MFM+uqURgFtpXM3uBOG2XURWL85/dKvXiB7VKp6/uFtiEbk9wCwGV5ra0t7MsqzQEfpjETS/12ZBWoalTBJrN7AF2e/cGe7qM+wGMD6A3bkAe1i6ANzslpO0ECXu24sl1qD2LxzXFu00niPBe5i1XzzeF+Kyf5m+DcWl6VSZxbRWnKOETGMEF6YwaQSE8lbViZRMbYKmMJuOEZtehvv0yMLRZinMfd+RcTsMlzglIwaVlVuY0BCmqMKvHYbXBeSRu+Xq57RYUr6qUawRnkbWqt2EeTkGfQFEZ3rkMkODJ2rur6zsX9/LW/v/7uij7IBy7wQVb3dNTl/EaqQw8sCazIDjfCOb3CYWfGn9TCyU0KB8x4yyC128LxsR+vnoMC/JYPQYlt/ZYAABAASURBVClGxRBkwrEjPpHgCRAydHhvjEFtwF/ksUkunhGnN3WC2gvMwr6pyU5/EXBuAgIB7hLwdSlvYFzaKORl1t1+pgssB7eYqT2bmriGEJblfcU54uGZ1F+8G0Fi55N5Q4A3d1sQSGpm44QtM2zPebUCOKfcFJC5/5E+WElstJMubGba28xVwFzs1qXtXH/j5Y5egLSc5BRk2s4jfZfEKtMG/dvvZI1C89iMsescgJ7x6qXflaQTlpLfIgzz9v7pTA+a1aJF8xslbgOeaVZDrFA8HhNQf4Yyoil6V6vMpE4Z9Jhw7zt3J/ruw6lMLB7zDFvEcKsOskLjRRmfTaoT+msiZUgpUguiQMUs9PBsriF5GF+PwXh1czWvepi5fn5AI8Dwf0A1PSXVfPWl3q39TqvJb7SYVjt5kn8+34nIxkTAbnCU7O8DhgbIuZThwQvi7RWO6PyHy/r1DOWwYtYv8MycGdarDH7vhKgTceBSXRy+iBFnXeoeysL7/LuhDgNSlDyjewUGLlGF15eQ1g6Kwkpj369buTL2OWn6GCIbA6iR5XcMzSyaeJ2SD3h8stQRqy+erW2H93MI4im0A0kZSLVqHaJ4bPcMYL8PmAO27Zu4WhndCirz2NzroFg3wB7OVjoCsAU2XNnPtdNLEGuUiaYN85ZFVA+l4r/z2uHcjPoWdOaYsTH4vVIyYtwO+WxCMZn4Rrsh7GsgV4y5mW2+rBjuJ6tG2xBkjvEJVvG4+hvBjwjvTqhjDhN0abNTRuwQKi7yGsUlUqT8BIU3QpW42iV2mExcR5Zic/z8x6EgryeElefVqne+ije1fnxgI8DV+MDqeioqykPsjafzm1msG2frs+Rn50pY55nOzmfQbRBm5OzMU5D3Vw4BcOxWntQvkirk74x954B4jnPmgAUxQohQy7kPRLfOyJtMAPhgWuuE975hawGANgGFv9VqcO10c5KaJbPnUp6VLYN6ZVRGu3kuLQD6uyRLD5ihi0xyQrTXzlRmkSRsbXPlH/h1EhdcqAuQnch17L/AxoPhvAkrTEbXNgvtca6lu3+tbAVJgUE9HsxlEoRH5ccE9XUMAdG0NttJgXLHZ0vCoFp7u7kuECp12W+AhhDob5DPcRjRxfZ2xpgxHolj3iqYwSsqC14rKn1CFlBYkGIM9CU0gJ4zNhPGNE9BXdSX8y5tyMrjO/A4sjkszPMo/w2ZSywvO4TaYjx7EImvqfu2gMgjbWchojDU3M9hpUUnedIuF4roSf7S3RySidLtzaRX3/hEfXdFH+uDMf1Y2//AG6/qcDOE0OuVOTNmpn6rAHxBUxy2Qi+3cPoeoNhkpm/hoHY45kHVSyHNo9o4dIf9+J7wc9nx/d7nzyAW0h46IbFnovDKyHC6kmf2o+Gi+RMLBscmju5zmBQ1Yjb/0/fHep+VlgYwAKCVp4Y4XPcYVXBOHUWWGjAZFIfUdZ/yp7Qzw4hTZmGDwIC6eqEl3/9gEDvH4Nl2Cjg2aNMg67QybI5NLmWGvZcIgWA7eRY2iM4IX+4dzzUiObtPuHIRtROiZPCCR1mdLThvAfIqdyJIIQb5Po5IuQzQJz6bhFqMUw+S3SwzdSG6nP3i4dce4+hjKz6PIKrpqpbDxDHX4RSSXdKGk7e+h8ancWkoqYZghhCI1cycMm3GaoM+bbP5vdsOlPQ4+byr/UKf2Wtri/ZaeZDrDFzxKe0Eynn5/GRS63RZ32KGWP9GB2PyQTxxhQ+imqejjt/6fO9Wu4yvhqDbBn8HZ0r00ACwE65w3jlbhsdFXqcgOwEEWz8HSDUO7qXJDAeMMWoGIA2UFmRjp+wCEucmrGDOAfOU43b4+UJy8vMcUDblaNfOP6F+L83ePZsBGsmrBc4xeInVoYpDA5DS3Gw1hEDeZSnxe8T2D5twp27IxYphjKKJ2NyGdHxbO7gghJE6fHYIhGBoZt5T+nBOXO9yttWgoZvaB1xjCMzkQ1fMI02bBX0fQ1ojjjV9IsQ5Pl6qoj/tIsPeTJ7tS9o2SbQBcStLMknttXOSnkEeQ/DdKJetViYft61uxLaeo9gejOY6xS6Th8fkkNWnQ8iD4VEeoy50c/WKJCuXnOvVQ1UFSSMIhKYZB6nE1ifkFMXkoCmE6tWx51j5ucXq0DZ1FAnyZUx8jonRP1sQAhWyP8/L2/V8vlYdjOsH8WRUP4hqno46kmKPmYkwJTS3Um+jKjqlCCmWzYzrGW+BvI941oil0nvM6pbOnmEn5BA824Y8KOCkUs0sXDW/YxEC+xSUcZ7rsNOOIBmDZsqrV1FOiad9bKNMgChjcgvNPRZDQFnVUreI2utyjNDJ5OGypxBNt0SWkz+oPd2D8kuEGy9faunFiy3tb+Ta7kXtorN7lClL6kQFeOWgwMYuKgPT5BUL34zmNlrsD7SXRSnH3rskKt86nND/CvKqm4RqO5Mek0+4ezhHzlcQUJLHxOHGBHtH9GWF0SagFnZ3sNFk0YJ1WpxLtRBE1BVsvblbKqPNo9GKkEe6yJj3Oadm/BbUMQPgDj8GEKMJ3O2EEEhcrvSDg4l8G77HomTcC4zOqSvRQJ4ixC1WSWp5aCLncJg+qQl9Smyx6vIdsCvcbwZ7OU/iHyNywtTXL6eMzxPXzitBsdW+paS16tAv/oi/eBVPVw3Hjufjk1lpoxVw8IADruQE3hLQhRAEd8g5hTPIgl2qCFPs1BkO3+1xThFwUJOFkPxSE7MDhDkebMDmSUyoQKOSJsyKlv8c1iaourJd4KZyLlCu0wO8BfAuACgTmYHoAs5v3GQV44XLLfU5VmOXw4xLrKxc3M+1tZO0v5vJZAEPiMPKAG0CYOBRTODkHTCA4beSwhptd5Oe3Idh24NNUlUFjZjaxyQqZ4C4YGw2ygy1EDVCyczZ1y+j2nmUyaIs6RyNzejXKWTw6HRJPbVMTL1WVIhBKQSWQauGnMGm3LfLrNRkKVCHtEn9JtAFRGhSyEKESDk3SLbK5/QYxAVtv3M0bcjD5LINOb58od2UnVcVY1iRvF3yWqOQklKMkNyTrQWL+Hx/nf/7ENAjckQzro9DoaqqVdW0xMVlhU1+lHmmzY3O7d29jVff+DsvrcnDg/ILbPEXOPfpPBWHAtXNKkmKUQusHBFSVKAv4vT4fOO8lsUZn7fJd4CZJjEYcDTnOk7IMRhEDkMMfgNggVOCIIBRQ0ZRO+1crusBRHXGDG3gvbRXyisPLpuDjpKK/epwwr+j4USk773Y28i0T25hi9ULk4HrsfLw/hbnmAhEYyu2AeRWAuzdnUzOaXifAUp35HZnxPI5hFLQXqcdtNPP5RvOUOcykJi4VdLPqCDnYe6xTPngdCHfcdm0QUVPkryrhhC838vUeQ7wohqCAIPaQPnsbWWy+vAxj+UMYpiz9cqoayQybxI2FNhxjJJCAKik8Zy2va+EVBLv51wIhyyYQz4JwiqiDHYTh/vl5PA+eZmcAoltxrUbs9WMhTcTRps2ErLKq2POhdxnJeqE0HGC+qMYykoaECL5krXziB21Ou1MeZEU83Rzo9Xp4Rbr5y8wAvEXOPepOzVX3tgUWFFZ8i7PIuGGkMWVMtCZsxXJjhQb8LvzBrNDh0PyCoNBpbCMkAMnQyILZr0Fjm5n5K04nbpW1Al54PB2Sv+MHqW1Cwlc2y2UqH8BmJgmmdVDc29Hq0guoiVM5BWRNjN3F3WQo2x8IPBfxBjfTBUoOkEJnGPLYLBSl1l4dz9Tm1WgVAjyEMojNMuj7Tw0IRB5nQb0QUHb/aRNlmYb0sIW8YghqoMN7rsBdgqwHZY4BzFFjTicMlEGypq0fCPWDiqoYEeHfpbU47HMGM8eRLsBCDsAcrcDAUKCnTIp0oGYokySHYjECs/j1S2StilfcszKzUMzA9EmkCIFtamTFzlfNIEgjljtCSGoRf1j2MeKxbaNyMX4vWCxTpYY16QW59rec9TRnOtVq0Yh1lpwni+br0NiTEr8ITCbmGh8HfN8SU/Xz19kBOIvcvLTem6KOBXObAf2MuscmZ7jnQYTPomTBxysYkZe6QyHDMyE7ssY5VDhdCEEGQTidc6MngGgjDJ2UqpqiMXJxCEOG5j5NltJ+/2SFZxMBoed08eGgNIuCmZUFgAaMOaZJEa9jTooAH4LEulACiVA6XSSNslndPk8ZfYMlNvyLE/IFTmpWgQFQo+CCueALISgiF1LJH/F+85GVBfi2ICUDNiCPlsxBeoBa+pBAoly5/T5Psrj4HzV/JL7gM+R/VYGClKBXRmddt39dqYCImhAyD6TVA8y62K3SXB/G4UDefTpT57VkGolj3W3yOS6DPZ5M6aSx7DE9lYWGyUz8WCKB6oH3OsM1XDKSpITzT4PHpAgCnFc2OfVlR5jnaXAxydbilG2zeQSqWpJRSZ7f/a45JzXps1IpnQ1nylVK2EZJdfPX2QEPNa/yPlP3bkxVmJyUcK52jHIs6qTZ15ONNjngGyOI1su22+PcFRvVg7jcSWTg2P+HmBJChqQRM1wTs+wNZ89A2+2ozx7janAIOnkSf66vvMdY8hkQv1DkoFjSGfB7Drj8+l4QaKvYil3JZepsc2/UhVSLQOhAzmY5MbkFThETB8VcXomS50erfTm98f68++N9Z23p3LyEuzJ4HC44nZgFOJ6aUXnt1E/FwFzQaGI7TXI8xLoELLJs9AA+xySdOLUxOkxYrjUa2WK9NH9SFFNKOE2TD4lxFCUUsReiqiARKgaWyoSrEtNIUmHLU5y5lSWJ6GCPGJ1c6u6iaDPzm0Ixys1XWyzKhgxRlyShsgZqmbF5jLLxPuEXF2IrqQet2N7SupNEHUMUvJ/gf6apemfHZGPcl9YSWaMa4iokkPAfci0nUvZk3N6LKnfdPn19vOPQPz5T306zwwqVODkNWFBBYiEU0VMDXi7nbf+0fscJ7KknTKzT1hJsFwfAXo73QJPLlIEYLFJQPpWdScjPXtlgDnHkzPO94yWUS7LIjMtAOG8J35cy2RhwLXyJBPDjGMH50udQ07wTZNjSMQCETA4Z2DlIR7nhCdv35/p0ckcMAGMpXTvYCF/Xd820x2SmitZFSRA5TbgpSeEBBmY+Nqsvvg28lYeAJgghMTybdDZZCEmZMKD1Mh8v58C+JpZ/RjC8nJtngXBHnJIUWCbTwg0Gpv+SoFXk0MJsUYG1j/qfDRcaQTBjlkOXnCiz3OfO3kGEWTiFOqr1c6j9jq5tgl3fP9Gv0gcCyRDRQuhIe0QQmOr+9CFZNqUqarQ9CNSEdwnhzoz1qndV1/TFWfnHCuz1IQwvpXfhHfMsq9Dso1O1qzE1KgN+nO7qlav/r11glS/yCP+Iic/redmP3I+XjTCmT2TlYDAM6KdLtDrAsD3y9R0IfI+xdjkDizLGyDnEUcPgF7NnYkmojZAX1CZ8wSe6fFVmRjKTOpRF/j7yxyIaLySHzW+qmZlwzd1HTr7D1hHEMgMsKVc5C+I7zrOAAAQAElEQVSCWgDRpGYwjCGyCWVMDlYyJiirpSnkk9FoH2XQoT2HDW1m5UhbTrRubST5+ycDEqoGTp5FzWAV19HkI7qFmLDlY57tE+eJRw3YzbH3/e1dcj0r0Ok/DUFXm1vTUww6PUUpYXPJe9vpcTXB1nywfWfkTfyt3CxBDqgdJ2jLLKA6Am0G390uqwurse12rp1ujhpI6mN/Rp3wA4SBvTTqkGWKEknszxMXCztNHi3qswoJIUAVQl2peUQGvsaQnONFFiEjjtHBk/FKbz2aycvOpyS8h/jCFNYuQnWz3Sp6zcnr/36uEeCq/FznPbUntdpSr11qo8wUQO45s/AMJ8TXZG8zcNrMxP4wBVRDpMSUsCICgCCpJGS4drFUn1kxw3E7eLSd3fkKiiiyD5+kpJRHJ1IrTai/nUt9ZkhowhiEdKL2e7kubRTy7NoBII6/iywqw4iTk6XOTpgrV4HZNMhk1aHNHZY1L7Li4rtAe9RXYGuP0KiEtDy7Ojey5b+52o30MwKS0BDBdC6dnlZ6hDqZzWuOZbrG0vBmK2kKGA2iOa/u8wjwLHnvz+6Xk4veP4bIHp8tdUzuIwJGA9WA9edHx3OdcOzobIUaWjT3gUxoxzaJR5EC4xGwpTJnarubaaOdKTDoKdZNHxk6saO5Rd6E5nH0dfG4ejNZuE4rhFYZG5XQpd+bvN9DNXTzpD6bl3qtXmjySb1RtCsImrCP9wuIsJKafv/gcKZ3jmaEXVyfNvu41udT9ZB863CFMfp5nwzzz3vq03feEXmEgLQXiTAH/DNCjxGzrx00B+StLDYz4BLHCnhwzr45s/gUACS88HhQaziRDN5tZu82s3oNgAyoASrAZbtFagBSgALXOySxOKKdCbP0OW0JJLRSamZUg/8Cs+/N/bIhkA5O38ojgAAAJELnrJ48vD/XgwcL+Y7NyaRGIUnbG7muXCwUE4AAUR0IZIc4/fp+rquXCxKgsSGaPEsNcUxRJ4ckOx+xzHpK2IBpKI8AcBOrKc7HACoALB4z+g5fEuokmyonSr18OqIfOScS4enh8ULvH85lEnGI5PyPILgZxPL2o6nuE0YNGQ+TMvyjgpm+y1j12k/aKxhLTNMOfexBXFZjJqEW6qFgzIky1BAOY2V75tgEl2lEP96n7nunc71H+/6zCwNUgrcjwo4hoJ8xzu4Kb5vwkCogjfpJgpR6cvpgRWXy8KsJqk+y+cVLpa5tJa4dYxrTbc4jXPn8+n4OfOLnecaf56Sn/ZwB2fk8VwOeCiQEBUKOIPAs3hpFynCwhPe0c2ZF3jsTf0YOYDRdkuisVVU4GP9NF3wGHU8cURCPOFbLzjxDaUTqCJIcS59xrgFV0PaVrUKe7eEKuZyd2EBqZ4QtgNQ5AhNUCEHOqzg/cEIYcz5cNjO7k7kBQHr/DEC1y6gNkp55HiQYq6ZfKxjA9bptb77/YsNgRaEE0GXCubFbyoqnlUVlMTTd5/QGuA4xHBp5+/GxCYTgVZZDlkW/fzDVDx5PdAApHZwv9BbvfXemx6LMYhNqwAWEa1Gtgs9sogW42C+sJEXtd3PttDOVCYsgwYQNRZI6WZSLR8oLcuawCv7jqXPyLU4AP2Y8/B0ff5HvIe/PUI9jGOaEcXZ/M+oyGeWQUZEi/Yu0E5t62hk2NfuC5hCeJ4sW6qWHLW0azsrWTWUoD60fP88IxJ/npKf5nPcOJziP5C9w7bFUWORR4E/oWABa203ZArmIpawiegAyAd45IASLeufBTAcHcy1xtlYKDSg4rDloeEScfACgnIM4I6YfAbIF5y0hmAkOXdc15ISjgsxWLm0C4jmJvWOAsOD8Pk7r2N7xv8E/YD+nKKOdZuNq5ICK0+U8w3RU6QwiGTHrjlE1Sw7MeT9iv3/TFD5TojdeZt3t5dro0KikY1THilcTx80Lha7tFBLhkc8XDyDcnLeJPS0AZtum2FdTfw4IcwDpJewRfXS7tv+Avp/TtsXchNczVqNGEKBJZzSvUAsreeXmiP2+F8Nf0x9wfhuwNvkV7Osy1jkXo8yjPKYOQ3YZIxOsicjE4bL+RTJ/76UE+A5ffJ0a2xksRAXXUs09Mt0sot6iXLZNvbWejH/ODJHTh8QWICWPn8k747OJoyxzLevQ2+zm63AFf/h5nvHnOelpPWewWNwMUb08x6EKIIV3mgzafAbfjZwtAOkEnWtnn6KZ/VV3fzYAlhDAIxKEP3g4ZTmvImeRNTK886PzTwDFMZLZ51pi+yf1nPBjeQ8gRO1sFroKSO2kj5ihJygSE9aC1zko75RBPYCSoRpMGkeUMWjxeWVciQ5KwcqiyKQzVmCOCD0KgEwaRmck+uaEVMNBpSkhzmohCDGo304kdSP2rnTMrOy2Ixdotay1cKeD1KJyJyRNks6xYIrE/i4zb0njDIMMUO8EW00yeApCVwYdhGWF4XNWtTSlzgl1n0EeVgP3SKaeoPDeO541P5b88HyuH5JX+P7hVHdRKgNsdvTIqc29G4eEk82YQVI85RWQa+R0SsbE98BkGDCgww/oi1WCz/PYYa5asGrBcRO68x5WDra/TGL8grpcJ4rI99ZUkExFAzPstaJbzSBUQqAzrp/HCI65TflX//7vfXEdruhnf8Sf/pSnu+QXb/Rufflm71WsvE10oZGBhmqw05s48COd4uyTRc0sleTZqFYQHNLEyOfMmg5XXNYxPZzTkEb0GypNUfJbz+TeRpzobQIpeKbrFkmXbuR6/kYhO/T3Hk10l4SindY2GPgmsRbk0WG5eLufabOTY0tUgcP3IZQE67mMVw2nOHpdR8FlzK5q8hVwHv6uZsYdIdsdNjwazOCmWhkGmuDKLMqJRfhGvknsHFUDzrXVzSgTZHDWVJEnNW2XVGoFYhvdHxODFFBkFcRDzxg4q6mZmUNSQf0dTi4awqkI0VZaVrV+dLjJucxhmAGEM2Zs3j+d6T22Ie9DYLx5PQS8J5CNy5V5Rh+DTJBt6jVZDH2dON91BmzJ6IzvNLXCs+3tLDXlXdYEYZIzQXisctrol0llHoSpqhjQCcpwPIZIIbGsXpI4F2MUNInZraJIa+LQz/6IP/spT+cZdbXqfev9yc2RkRpqnFlsQUQQskNZDndwJoPjgFnPTtfOI25Zy8phDHEMAKOdtUU5f84BxxaJtTblMgCWYhC+rSxxHu/txM4xiFrE7FwBss29pP2tTFNIy0k+50K8UmCCafIVVguEL2BNVCtRyQnqYjTC5gU14fhUowUERzewvW5WSLqAwYRmQHQhGapQlLSPynn+cktOnObYPeM8q6cFbOH3VhMLOlVyrEcdDqcMKAOSyViJvmTsyAGn63N/TARzzjHJZOxPEFq3yABckn98Z4NkbcF5mM5ybw3JYPsKYxgHzH/SLz6aPBzinExXqA0p5xyP3RgAn7HvhFDmnkkFYNseJ3nvoVJMKq47Z8z3IDxvmCOvSjX2QQaJayPam9BfuEgTyOqUeiZ0yqqkQ1t+db0mogeQOIs7urkVdXUziC5wtm5vt+Kr/8Xf/dKaPPSzPeLPVvzpLb0EdCNmkzzPhJ+zJIozwxg1yCxwMst1z5QGoxOYIxzMktYzqJ3Ux+2oc7wwxaDtTqZ2GckPlM1sb3nc5bPB186kViZ1y6ScuodI6yVtBZw3ENNv4OzOZRg4J5BUBUvMISY78Bn5hzOWNFfLgFKQfIv1FCA5h7KijhV2jZltQ1BzR+YROZWKPmyRGO2gVsosqsgDZBJ1nRWWa5dzbWxHbXrFIOcY9thu8+cJct+hlftYAsIOx1OUXEePvnSLqJK+Fmy2H65RQQGKSjCT7TgH4I0Kgc3gENkWk4rLI7pkVTEmVvPX2x+jJFzeiKQpUZVKbDWh+hx/VvOoIZEAKUr+UWf/3dtDxsmqYcb4W134r9Y9GsxRTZVsX8nJAaqcM8YjxstEwlCIodHKHySt+OC/EWM7ZnSmhszpbrNc/piQqrm2Qc1t520MZKg0WIabdVb1OH39/BlGwOP6MxR/uov6B3UCJnq2LnEMMNiEIjkeloEGk0jktWBr4zXgtIntDfwTMvUG+hHS/j3PTpQx4HNAZYBtdXzHY45rCrKI2mnnartMXTe3VA9nCw1OKi2Ppc0i6fp2oRbO3nwTtZI6eZITikNCKP+xoBUAOSbHMQSYIQRWgGIDshEy3Yxi8Iv9PaZGuEhMsszu0iPyHsdsdFOR+sGS8rYUAehGD7s2YTSWTq1uTgkHDMSdXoZKChpDXlJoAB2jtIVysRLLeA8em/yFZb9V2pIGpwDSIC7oZ2zGIWmXfrsvWYzUpKZOJ02n1G1gmjjcTov+9oqkjPNMRlY9YyouqMufW1ls7nWhGq5R3YB7tqwgJjVkEGjfqvDHIVIepSUEzFMOBV1PZHyohhMk3sohnlXSsFEeK8UYVEEe/tGlU5LMB8dLmbjnEF3zdXv6t1itehDbx5Uk1bP64HI8q6b/1XYvSHBMFiscthZ+gxPWmtshAXgbsvDsJQWOBZkQSvZlMTbAtBN2iidD4lWTc0KXJedttpPsqDlOb9AYEHvdXJ65M8VmhcIS+eHRXMOzJSQRm6Slb1SaIaWPSao6RHAZfzO1hrGsQNTYIZ2M5jogKdvcN0GbnskN5IvbmfZJHC74YId/eLLQ4flKE8Kg1VJa+XUmzYjfT1AxXu1w0vWdxzM9wg6GQRMAPQFIS9qkOZWQTQRlLTq73U0smQaIJMjH3M4CMHm8eFGiv1ZUWVLTf583wDiHey5joM+wbWDSxW7eQm5185fb7kOKjyGuVVU356ZIG4BYPNo5412LlZiqIQOPY4d9gTImK9uwQvEMaesMNWd16LGbEKu1IciMOuhCc/3cj4zzzOhUKXfziR2S/WDBjinq45wxOGc16uHhQjNsXeInvtJFjLerZXz1P1uHK4zqT//02P30pZ/ykkWeoSAEaUTBBUqhYuVB7Ks0IdgPOFiRcQwftuPlKRJyRF1mqXCLmR0f1S7v9wHUGTPUjHP2+kmesSkqhzb+TcucesY49QIP9f7oygCF7xd4dLQE2LSbpH4rNOQywXFHABgcNr9A/sODGQSwBPm1cs4FDzqCEEwcCBc1+QnqLyA1z+QnhDcng6XoDqQU5ORqlqu5P8Q3jZ0f0z9AcYASeetgqgPKOpEYFGS1NaN9uiJmVllFGWwXNnNt0U+KNFfVtoFx8Be00UoNKN037xeF/FoBwgEK6QTgeWaP7A+Cm3mdMxZzSDLRHycnW3lUHoO2WrQD8VrZmIB71G0C9thNGkKXbFdzPp8DdVVsnEpfU5N0HRK6jal7Tj9MwCaIIGmfkNBtlVzTMgWut7BfzX8VnbFicTm/9yQwYUyPBysNUH0L1rPnkMeSclWsb2oxW4crDN1P+4w/bcGnvVxepuFLu8W7DlHaRYbTJrYIcJLwQ3n2tSMtV5XsfIGddsB2HoWvKwMlcxz3yHH6pJIduYxJHWT+ZgMWTAAAEABJREFUxf1CPZzUs+uC8z079srEeUHexy7qlH7soGcAaymp08rleyXwa5m0mPRkEB9CSr6h6iGq4BTAT4jZJ4QuT85fNrdzO2QZjCuNJzUEUWsJML0ysknuJYSgFmHJ5nZCFUjO2yQ6Y+BOAJk/B0kG6Q4hlvc9It8x8DEQWUBIG4DZYDSh+LPJpMX+GiC5LSk0oKVa0ZykwJJvzTjWMim0stQQTJvOMXTyIwe8/nnEqxuFLjFe24RCGxCylVc7T6Lpph80oRClxI4W57vfQ0Dt8XF7RSKMamdNMrakzjwEJUk+74RQzsu5DAfXNnLdGIs8QDKR6x2aLVBv+FH9Pp+Pjd0LTvJNb1PGoYatlyTGZo5vF8sexq3DFf30D4b3py/8NJf80/eGb/7gcP6Hn73Q+dZ2meQvgRU4bU0qPSUpw3tGzPp2uhxn5Ck7LLsbgHjmWTJf+SYvz4RtCGXFDLcg1r5wOdPVi7nwXz0gyeZ7DCoGo8yiPPPOCa6taDwbXyS0uArRXGBlpduOurCR45OEI8j2Echw0jIq0DZSGgc+IYw5hqx8HwV+jQVqiGIMeVULwAJaaEa22bK/jYpxjE8mUBX2zSGdMUT1GLssxcf00fV5hjUBGCjOd7jiAmLI2La6uVKKeu9opgFhhmyPEUsHTQr9ViaHYt08YWeN5K80wPY5iiNK8jYE6E5CDlAgC2z0eb6xzQqgRVKmZLO9Z5w3xc6Mgc4Y9MD5I2w0gZrgTFSifUIGcVj+BbIVrFutatnmGrtKbG5spwDVyI8FbL3EnpxjkfMTtrsNije5pcA+v8+Rnp4AavI+U1SL1dwZeawySsVqoWo+h1R0u87Sa//X//CXv+a619u/fgQYvn99oWelxEu75bv1shpOkaB2moY48E6D1WAwaOzkPmbAW510AEeW8FE8tGA0rEa8GXQmkAePFjol6dnJolxuzBR9CAkMZktmORG/R8AlWSH4d0wfsZy4BEj+vdCrlzKVAN1f+OpARGXKaCjojGVIE8aPVUYXELdSaL5BauDYPswRhbWL4tnp5rwPOkGpnBG2zCCcybBWJA+whfIAPxpCNE5MBkp2QcVGK2kbVTFFyXR5vb5byv317G9V8Najqe6RMwkAzGPhcWnRRwM0QbZ9VnBMAuK4CMNMpB36QNd0CNkdDhdNYhTT1S+etGWF0W9njRIIwTVDjrTvvIXbCCGwIhQFL8nnzanMRO6+lvTfBPHjzWPoMh0GPYMtEltGGb9Sjaz0jgk5TFxTlGIIgTqfbH363+NiJvbxlPvk9p2bWTJYCA0VHOhlK23kjDZ2oO7uRNWvvfF31t9f0U/xiD9FmWemiOFlY0fMLDNikxbO7x8IZtIjz7EyDhvnsgPmKQL6IPxH/i/hmN4XFVSz2dFOAPhdEp73HsyUs+8vv38SqaqSemWm3U4Sp2oMQIbMpF4+fXA41ymx9BZLqHsskxZI6SxJp5O5TqYLxEIt3xDl5KFBeIRi8J2Y58hwE1YQD/6zenDI5Fm5SEHtLMq/xH52XjVfivuLd6d6/4DpuZa8fLwPyVzsF9pp5cqimr/zYkJwEviQZOUAwusBfodJQ5SGezoDSB4Dk8IOYZBVQ7eVKdLfbhYE/sQpbBiEWRPGdc5sT5OKdNznXSAv9PxuS/4msO3EVLU5aZ/9JjCXdRvux5Jztzu5bm63mlDH+Y0n6qGGgOumHYd3VjC+JiU2tOgML7J6Knm/283ULxOJ3tDkYtzHASslS9QhFw/L1dxF2smDihQbJeO+Ol9UQ7YLiOYc0vGq0rWdoI0OF9OqcbG61Sri+p4O/esf8V9f5NkrMUVGj3DwFV6E32jMZ89KdlKriTYOdamfg35pDOA9CCUFE949BUhDzm3h+J08k/MGY+R4px304uVSN/dK3dhpsXyalKUAcWQQSIKQhOStdYQMfkTY8P7Dmc5IePpvwl7czrUDiPqoAINoyQzuz3sAwHUMYLYDwhVLf8v4gnp7RUZOodJ9loZNKHRFBtEYcjk8X+oHKIY/eXek/993z/Sn98eqqNNLpb0iakh/rT54UZ/Pd49nepewBHjIasnHI214xj+n7ZoDN1g+3iZZarvc9yHj4tCpU6QmHDsYzOWVEv95R4ZJGaTBkCn6P1zEiWOqbEAb+FzwwYTp12VVK3KS+78LOfVQBBuEcS/tt/TiXkt9QsoUQ1OG/xQlVElUzjmBGhcYYnJw3zbpz36X8WTs2lyjbUhOPEza8AHLuRAQg5w4N3FumQLk4S02easRgzKnPod2Ncf7KMIyrrRChsyW1e26Xrz69353rToY0p/4jD/x6DN2EDw1Fif+nwAw5yjsXPhQ4zT4CSAgrEDqGzyOHDxL7uCIGSclRiNR2GHE3dN544SBnZOFmlWP2bLWFuAqc2kLx/fMuNsttA0YDCQT0xzSGVH/Q1Y43ns0F3jWyzda+sLzHflPJ+xwvmP/I6T+Egf2LL/dSWpnsQFjCOHJe0IsOExD1wURGfiHhCkl5TbbSb7z0qAfAfDZ0vAKhAiSwTBFcdkGhwDHnDOgDv/m6Yz9tdQkbE2mpyidLEa9eKGlbYjNbd09mbMqM3dFjcS3WtlsZYRlEAgEgFkNqL1Kst3O5HBoFxBzCMKqFCGAlIJse8V4OY9kwuuVqSGEJUZNsXlA2yZxh077jGGLfhn4E1TbOWrIxxgKLV0R50Q+jDhmcnUCewiZn1DHY8Imhy21JI+nSWZMRVPGNsQg2xNC8KXXin0TlrCDJE8uh1yjIUTfjhV5ETXkX6i+yYXvUWT9/AkjEH/CsWfu0DlLbDa6sBPinDPi/qxxHsgCpzNICj57Bj/F8YQ7nTMD2TlDCHwSDhTl2c2zcZCaZN0QBz3FwXJmyv3dXL1OZMUiU5ZFdQHE5X7JzJ4aQOGzGlD3BJB6efRdwpyKddQbNwrdeqErf83dy5JLpvmz2bK5lyHDph3IxyAlvdCs0CxBYs7VaWUBK5DweVBKghjYQMmVjULXtwq9sF3qORRNoI1zyPIRysD2hxCaUOVgPFcGkM8IUwbY5T/fYICdWKqjgD5/qa1LmzmzPvYXqBVsmkA0/oq+65kA/jnhxRR7YozyDH+Dtvexd5O+b1HHJRLAexBPos2IhT32VwLInJPTt36etE8Ytck55gGD2oS64AOnNMuqrsd9NYFUXAm3ayVGNY39G0Vqwpgh19HhnccHc3TG9XMb3iradn1WlxNyUYnx6+WxIeKIHSsqm9CXCQllJ2DPmGlOTlfkO0TYFBQZw1kqeimP6xUW/eQHQ/uTCzxrR30H6JwM+hwvmZg48NACpzFYPNMX9iaA5xnreLzQCKB4JvZAePbrQw455Z2kdNnEAJyS6/BNVOcsaTrHUACEY2bFM9TFOQ66hWK4ulVqC2DYQT2benO9Di2GzPoLiKSHSvG3Z68C+EsbZRPiTKjDdrgNkw6Tok6pe0p5K5wRZIAJDaEZPC0IJAAQE81nLrR1A+IwsP2dEH/P4xFgcJ0GTp6pITeHGQsA8/krHe2irsa06fDgMoTh+ga05y/M+fcvTChnhC8HzOQn9Puc7QjS8Tgt6OsCMgDXDZgN9F3URplHVl6Q+5Chj00YfNe5ZOxNWm1sLtim2MBlcRG1OCePUcfUfQiJ8bYJKfKk5jXjGoTgntIH3ju04rJBAkGbkEiZAiqyapTDBtdsp5WR84hN3fCRaEqcrjwLDSm2syhOkfMbQwjU5DiFQCYokDmTzMonYG8I9e0sxlf/3u+twxX73V+3xb/uwLO6H5/QCGBMmJnGzJz4C07+ZJYuII1Ax+yAq7rWmDJDyhhkBpAJYI+Zcb+XI5F9fNU4n1dBfng40+mw0jHA7JJ09S9Kue4pTke+TQbhJc7L7Z14rInqkLzFA1ZZHh+v9PDhgnPn8m+Mfva5tl6+VsrfYhVXoOa/CUTxELVwbzDTW0dTvU1eYgBpzGAT2+vQxDmGYwA9h11qyMPhiPvoHwt+h1zIBFsKgELXIKWMnEgm2xexabefqw14zyEFmpT7eAWy88x9MFjKX4s3ebkt96GVR5RArgsQTS9PgDIwK8NEkibY1Aa8DtH4qDGEUhSRJfBIu6kBqgljRFtjbKoZDxOQAZpDArbR52W832xngBwCoM4cO8ssqkvdJnn3x2FIpBxXUEs61smTdrlGgQo8Fr7O3teFPFy38e9zI5309S6ps8XmY0FBC8bO131JTtmkfkzfR5NaK9ovMqFqIsnSdFNLrcMVxvive8a/7sAzuX/RWC2vFFTMfp7xM8iiAEwDlMUYQrFDOX7mbROHB5zRJGKyGeLoOeX9W51tgPAAIOc43QVi8AGz4tmoUjdP6hVJl7Zy7WykZkYzuD0Re3bzyoEdN+DsBdspQLejWsFEGm+xNFpCPL7P49b1jl682NaFzUxdkq8+P4SgCc79/vlc3z6Y6AEq54DNs/8RCskxvVXBMfYY9Bn2Od+wz8yf0V6Lvl5HhZSQxJKpt19SN5uJwKMT+G+jleml/VJtyh6QP/HfWDlDdRTUtdOif3lsbr7ql0nbqKl+GVEBSZhG3kNi5UEpitUhKcuDrLR6raic8xM2+H234ByOeRxX9Ge+rNWm3p1Opi3aX/D5hBDwhPGZ8b5MUbudvCGrknoUJKpq8hYmOxOE95s8fK/NEMJXHVRhlBXRBILyaQX/Bam5F8Yk6HN8PXyNmxiQnSYPE0xJ7Jdx/gDVQ0za9GMDGzhdGclSv663v3oE4l+9+9nde5nZaIwjVnShAjhO5oWAg+EwiX1lRpfxLD7KYGeiUZt9e90cEoiaMnue49DCc8eoAIcABc7oWffeCWrg8Uye4V3mOVZZup2oTpEa2WynNigTHm8guv4iS7pHEu4xM5sd1zmAgAltyOLK1UK/9Hxbv/JcV5+73NHLJCkv9HP1ywRQMRK73ReThZO1d6nnLklb22QwOWxwWzXlTCQDFFSvndEv905y4pKu6QahkcMa993kaELxl+9+cDDVGX1dMV6hDkj5oF6ZQQBRkf4v6YATkrwVEl5YhBrItN3KRJPgtm5+BX1/K1MHm018HVYpTBbNRuOJgu5vloKk0Ki8AbLwnM2vFcTdolykXIpSF1KFX1XEIJMPu+WxNjHk1MFuSKEiEbtSpdpD2iSKJ1zIivrhJpRWkM9zX01OHo2cE8s8oT6D5pSdsVkVsgor30kaVivlWirRZ9Whl+flTa0ff+0IcKn+2mPP3IG6qoan0+rdJeD3mn+P2X1rI5NDAoNg5mmmliJetYRUnABlMmw+d3GqvU4ujmpOuT1mcN+fcIaDnxDn25ntZCfOV3CS4+MqSVcIOUb1qrkhycrC5OHzLPGbWVG1aEr3WK3wl9RG5F1WyGROFXzTOL/bazE7W8V85mJLn4FALm8W8gpMl9m+w1YWkRm+1oD8gWdcq4R3IDIvxd47X6hNmSJzQnRJ3gBQ1ZLJxW3s9WKTg/Cdor5/wXdOvl/++A0AABAASURBVAUB/pjMSoBrsurkUe6niXATpeHwwMlIb1QHwQZCFqE2gjYY25t7ha5eKFAdLimZZFyuwNac/njcTSYmgALQj5F5JgoT2h7Ko8W+fpFY5TGdSiYT8IyqCWpjS4qBa6MG7DXEVlO51cI5amPA1uea3WScLkG2JqYlKnMCCc65PvrRY+b3nJfTVk59XPrmiK+VCWSOTQsI18QZURnL+USj0eL2cjF99Q9+d/3HqZvB+iv+i3/Fvmd21z96b/jmcL74w14Zv3U0XGqOExWZ1AYYgZ5OcaLFqmpmqaggS1hedIBUvUdocE6o4vI9Zs8eQLy+XTSztcs5PjfZTHC0I5ZSOyQ6F5Tf7yUVzJLHrNkO+EztyjLp5k6pVyAAO7uX/uaol8fkR/xltZOzpQa8H0FCA8KfAWTiXMQEUrCdl1AILxBKXCEc2uvlgDQDXEn7/aJ5HwGAAREj+zYKlFJoQLuCpGo2h2oOvfxHmT5POFRT6QmrQlNsMIBqQCgeC49HpQaYJg3frJVH8VkaI/3PAeec8aIYyUyrkSgriVYBsAF8H/LIQeKKZHTkdRdbf0xwO4C510qQjBr7SirepPwmCs1kstVN2kMdpiidEnYdkw9ym75mM66b28QEmWh8wWKsURKR+gI9rOUx8GZS2uBaFTH4UtIryecmPvOU7as54n5jgjLsdFmP9RjCoHvN2DqcGnENq/lCi8WUesKtpLS+GYyR8PNf3uK/vONZ/xzq+K5qDb268ufvjnVwQpYLJ7db2SmFE9VSA4w5HhZ4XyFPR4B+QB5kCHjneNOMqW/B5pnPZSgqS2qfewwIz4nNfayVS5+9XqoDKCYAs0tbeYw6Ih8x4XyTzsL7s4QkrtWsegDIs9Nad0mYvnswk1WAQYwZwq8hnqBNZvzLEMdLF0u9uF80INtFBXk59zlI5SIrIkVRQ1q1ru1kukLo00pRWZQuorJ+6UZHz1NuQV/OTKKsIBRZaOp3jscK4wqztZXNBQDfKTiXWbnIg1ZIpAnjYDBFQRj0aaPMVeRJiTK2syENyjo5e0wO5tj5oCgx9uQleDXQOb6PLZuQhAml10lyrsXE0aa9LnkRSwqGSQWG9yHsNuiOAfWyWPpQs99jHhmYgrbdx16RZI0y50QTS8n+jON0Vbw05NDKgnzOUpIJ0edRLfukEP1OhDhLjelnFoJy9i3mYpIhF5Nq6om3iyx77f/yH3xu/f0V/auP+K/uevb39IpMBv8jHPqUWb0FkDM7BjMZLzh3zfFaSxBgx+sCiAznCyGw7JlkkrAjl3n0ZKeCkzxQvGgDp81raUpuoNUL6l3O1O1nsuTOKbDg5CxKc9pyUtMy33+3xL9ylTh+hE0OE045X4rqUF+ZJdoJjT1TptkxJJaow6HW7mbSld1CL5FPefFSoecID57fK/Wrz/f0yze76hZRDssMhit7uf6NL/T0qy91m+St7Rkwmx/SZgWia+yeYVeOgQ41DOoe4F1xzPc+uM2SYxWKxGNjksgyg0rNvS2LClDlUSGpyTEcnC51j9WmYxSUpX4fYuhDEnRTRIsQoLSzkWsTwmu+wotrub4qqEkADyBQt+MQw+2baCf0H9QqxciYMAOwskSz6tFPk0EHtdNjzHbaGQokEILVrOoIZaKmiRQCqzqxSWIXiYbo2+PRXFZgGZ/dJxdchVpuf8BybHNfCOPinEcTtkCciU4ss3Qnlflrf/C76x801r/0iP/S52f+Y51Vw6oO7y5wBP9Un2//dm6ih+NVAOeJUwZNCTlmzFhTynnWMWDtuAZOt0jMWgwNABKO5xkNP9IIRzd4BrwenK8aMImlvJOjpU6Z1UfMXg6RjlAkHdrbKJPazLqeRX3vwAPCoRGO+j5LrW/eG+mtx2MSp3OdEiodc/7d44V+QO7he4+m+s79qR6cLBqV4hn7lZst3bxeqLMdVWxEgLdqvn5vnG2RnPyVz3X1a1/sqwBQjwcrHbPdZYn2h4/nusvKydss8R4SYllReYWhom8zlJBn6YpxsQKouPpesTlnhcUEWNP3NkTSYzzaANZj4HDC4+rVmIfUe0pfp6iZDmHJyudD1B77LEkZQJ1DpPCjnPNQEIQQVLJ/SN7oMX12fSky05exyfe4bSuiHAIw+Tjsci4qRQpRgW21HTl1FHlo6jNxTrmW7pdJIVKu4PhGmTXkYhMC+zpFgoAwjL6LzZOGr7n74zuNK+QJfMLkEVRgVIUCgb1utdNiHbLof/6I//OPz/6nf/SD4ZuPx9M/xAu/VeMsA2bvOTPIc9stecVgDtLsHHakuZ0Nr4I76HhglqxJ0C3VwSELZlpL9gXxewZ4DP4ZKLOKGBMbO9n5zjsLHbyz1AQS8cyJk2lOmXNCngmVdgHTZiuTCaRFHdgkv1iddCEWYd8Ce5wDsfMXIKJNAc98DwDln90d64/eGes7d6d678FC9UK6tJs3vzV6kxDmCzc7+hsvd+UfK14C3j/+1lD/8I/O9CfvjPTPOO9/5PUdSMoJ1TEk4V/SMoitPqSaVRQ1IMmTAFgEhCYk6AKvMBH0yqSdXqYtFIOJxX07AOwPIUDfMHaKmhkxFg5DIn35LnZ+78FUByRrjxkTq6AOOQ2vyBQolVqSyVr0s4IYJgtTTS2HYH3aSuw3uDt5UojkKrBxzvWBAxQC5/Ler67HN6k1ihKScz0MO12iEAdN7vRCVMMWISpICbnlRLePlVxbX4+M9hwm+lb+82llzpHv76C0siYVvdJqGW6HsHr1D37C91fo1qfuyeX55PU5kOeoo4YrZ9lxzqBazrxvMKsZ4BVdtmPZKT3rdLLYhBq7LUAC2DMcaoBDPiJuP5nMNWBlRQrKmfUsped4qQno0eFcZ/7JPlQEfqnAea7P4BhBHnbOHeR7CFILZ02M9hxCEQ+TVwdE+L4GDmtBnRn1O8zyr4xdIvy5SO5hBba+i/r4H74z0D/4Z6f6B//9if7b/+FE/+TNAYQy0b1HM73z/kRvvj3RXdRFYEousWPFic7dmCSWGLdiDALtlxhBUxBczawa1IIkk8tTxgTbylnGZcXDYzbF1k4em1vSS2z15wlkO0BxDdms0haA2QR7RDh0inJacHzCsQmEvbItZVTJNuZzMw68B9syqE0WbeoPgbFNkj/bFo/fAiM9lj7eLROcW4vhYQsygZsAgiL1BPapee1z7fIURXea0AXTNMeeBRMHTUAslTwmRUaZKHFJm3GfM1a+rjNIcEQIaQVVwyDdVKlXVJpW+U2q7Wn9+MsR8PD95YdP0ps9Ym07HbyhEbOxicLOusCZG8fFuwId9vEFHmantMpgdxM6GCDghnBExNCVHpPsHKMOVgBsCAjmnGNnc11TlECF9IWnEB2BmTso4pVOyG21czW/iNUvtIljd5H8BuUcYBh4Pq9TZvIMn2fSHCc2cMSjBNRZkkw6JrcF7ZwQghySUzg4XTR/4/WQPIPDBd/IttNOukw7XYARKipgK+hYFiIfpILOYT6qaqUBxOb+VEHag6SsLFyoA0j940N7kFav5Dye7nMOcgrII1EoQkIGpO335tDIYdiSMaEJVQwK3Wt+os9fIpujdpIPcJ5fIiiOjE9OfSaXGAN5iUQSM2qjTe3YZJKaNfWFpv/tPBD2xabuZtzpiMfH5OzzTTJLCAJ2YPzVEInttS0hBLWKqO1O3tTBRUL5BbkviWNOAnufbfE1TEGolErdstZivlRdzXoKcX1fh/7FI/6Lt5+sdwaOySLDKU+R1O8dzWXlYEcrY2wcRzjvHOdceIMlHIKcMOOcojDOefXM6mMOKwwcO/IST5yxTZnJhiyjOvk4JbcxZRVgZa8DHCkEzajviOU9A8x22KE3AfbNnZaeY9vp5moD0iwJsqhkMnK7I0gpcv6cNpwDGKB8VoAEk7XTfTL7e6n35k6hyyQecw4YmAvam0Fshyxr2m4vPZdZVL+IyrnKKUiul65ChjWrCVVzT4jB7lwCWJdXSnYbwg0kNJOusCycceIxK0gmiB51eStTbMYvSE0/z8hXGLMb9MdtGtgenzwGzRijMWO5QjO4bScnI6sWC/eJvjsBvEGbgXZEv62OBoyBqLwH0Zocctors/SX41TQr5zN1+sRSqegHa8MtfOkLltGPT625BqJdnwNPEFQrLFbkHyb8zfamVIWmrEY/ejv3WSQ7JSwxbZ38hq1UWmyTLerlK1XWLjeP37iUj9++8l57XSAKT2bMO3hc/hgjdvWjdPgRwBIT2J6nNP+6m0yrwBvpTkA5DScpZJnooQT2ok2WX2wWoh8ztiGlDeg7pGANLDZ1dRZ0OATolEzs49BZbtI6rcyORdQojg6zOQG5XYnaxy9mwcZdBtlxoyYmtWVCbO0wQoXAHRp6s8k62a8HkOE5wDSJLMAsRsALKddlxlhl/eVKQhOoe9BIQS5TybBBW+CxLHAygh9pvwMgE1BVgs7HBZk1NXKI+d5zMTKT1SWJPdjG7B1fExq7uCccr7J1OrFxJrTrmf/AWRxcL6UicnnbdB/k/T3H071ALVkWz2WBQD2NWleid+OICHX53r6jBOHyTlF7fUKpRgZnyiHdzGIcamwMUCgpfa7BeMflEJUjv0mKdfbyZIyzptA7iYkus85Yl/QfifXnvvD9ZlyYMpgz9j8s41HqLoV6s/kkaWkalXdWSl7/T//u19YL89KimyfuGdQNowxvstkrTEqINHLTcBlp3eM22LHTpkhgZnFIApn8QscPo8Bx5OWeJ3L1ThyiDUOWgP8BIBS43RlFuSyRwD4vbMZcXKtbZywWyScV8xgK7ntCYA0kA2oopAubOa0GRvZ3IVA8kzN92oy6nNo0M2DRJsLzuOQ+mVSklSjPjBNVlElb7p5VIa9vIV4ovpFxLao7W6mbcjIM2oPW3x35kY7NWBrc44BvWyIhrIAJqeCCUA5JOHpV5PmPVZyvncw1dsss1p10bQSbVkZWO4LE4ssKUJGU8bJysj9GwJMA88EXDOjr0gqW5HNGN8xOQ//HuqMkHEM0TgkKDI1RDrl+ACFR7VNGLLgc4pBka2W6FfS6WypB2dTQi12UPCc8pH2N8qsIZUzBntEGYaOCaJiq8lNRBV5bP7mjURNURrSV0xWDhtxOtcqyD6xCakxLHLie0jdq6XkX3B7/+FMNf3qZBBoYsz63TtZXr72B7+3Xp5lOLkYn7Dnf/Pt4zcns+oPVdffsmNmedKImbrAYbIYdEpSghdtAcyAt/n7II71vS/xXwQdWYhqJ5wvJhwtMNtGOfvvfIVvJzcRLQC4b9/2LLWBImllUa38SflV9USx5NRh+X08XrK0WmmDVYYuZW1XxHt3OgnnTQ0AYnxyIVx+gYdXbAFbqKpRQrwFxNEw0JwZ0sdyQL3itA4gMVlQpVwuxAC5RZloLkAoz20XutjPtd8r5C+lYRZANSmqIUaHSv7NDpOFVxqGKIaMuk0YGYVtw4o2c+8rg9r01YaHqrKgAAAQAElEQVSYjFawi4l2hb1TEsVTwJYgXE7To9O5js+XmkMY7l4LOyNG7hNmbTIWE5SOldsT0FbyGJZZaBRYv4zagvg6eXKXGkIfAOxzSMJl2nnQgonh8Xje5KFcaIEtmEHfpCxSTyspx+aCNl2Lz63hkSDJIdaca2h7/dn7TfYUFWbqnKXmEddttZhAzisV2VLLZXZzPl30OP1T/Yyf1N7XqX63yDUcO1TAAc+ZlcY4qZ1oAomYLLZwKgPAx84Aip3OM6RAhGfoPsTSztU48xxv3AGA/tGaPsDfZWbvU6/3W6E4wbjbTyrxuP1+ySpOwQwZmllswkwXQ5SB5HtKPAOLh50V31bCUys+5xSwPa2UGhXjWXwCCEeADsw24Hg0nMu5EIGSEgC3sCUDaFmmpn7bfXOnlL8tWwKsPRKf+15Sxd6LvLfMdxm609Q3ZUzalHP95yiDBQxRUpdDFu8bA1SrlCWANBBbeVLEaF5U0m7EdqoQOUSZHG3fmP7aZo/rOed7bI8BoRVJB3XUY9yCICxm9gH5BJ834PqA56buPuNuYnZ7Pd6bPEx2Jee6n1kUiq5GrdXy+I+5njm2tDkeQiAs4xiEMMawREMdTijZfDxnhycLj82UMg45xTlccvk6zqjLrz3qsn9MyLeckUcZj6caTVCXi2HvfDz/1CdKuQRcwU/oExzI+YcVXmFFsUA+l3ieZzXUiKwgrvRLeh80BKCW3QbwApDYqfwZ5SzPShPAIOrp4vQpBp/OrJuEv2oGwkr27xOK5IBuk5WBG4D3Qr+g3krHJBc9ozvZ+TZJWv/2xcFgqfdP5nqXzw/OF/K9EafE9+c4qtuOXBkD3FLaSdA+9WdJhDlBW5CFV422IYMO5LEC7A+p4x5bCMyylN3CBrCCwkm6vldopx/VZ4ZvF6FRTw5hHFp1AGYLsrNc3+tm2oVkdllRaVNvQedGkNaP1Uek39PFCpzVjULqcF5CsUXGJRCeTAGdx44BZXwA70KaztXcODegX67LSiqnXvfR/T+HWEwYzZgy7j7X7RrYtqtLX7Z7qbmrYgbbtfLEzJ+ocyWHFVY67BJXhDyEa6ohH4lhaPJUVm9uL4cwCuzvF6kJs1Y4hPuT2N/BHnbLZTLK7HZztfPUED8OpMGk1vtHC3nJeV7ltz97fevV3/+dlz7VN4VFfUIfGf3C55p492y+aGZjAz8LT5zLjnyMyri2XeoKstlhB/iTB8SqIYQgz2Z29jEzk5XIEQQwARyefX0sx+ko1vyosD9f2i20v5WzelMBJbG0mMRkTrM1n2udTys9mX2X8t2jD87mejRcyMRhUnlM/W7PZNcD0De2W7p1uaNfu9HTzd1Sm+3UqJNtwL2DenCYUGPABp9NAAafFYpn0Sael0i0SucwKBO62mUm/wLZhY1MPQZnA8W1xdalrQuMgdXAaiW5r508kZPJ5Lb8HROaoS7Gjje1gjL6bhD6K/Y7rZxcRBC7ReTQJJVDeFLGffF4eWw5pSGcBWw8QIH45jcRH0RhJ+pjyv4xBDOFpBlmrl3AlgrFF6g/En4wjpSnahWQVhfbO/TDS962t08/yiwK7KtIkTGXhhCdieMCfd6FGEMIqjHV+0ycJgz3231xHZ4kRgxWm/OjEspPst1LbBtBcoPpTJPJ9Ga1XPYw+1P79DX7RHZ+RYK0m6d3mTB1wgqEl1BnhC0p4QgxNiB4H+A+ZvnyxlZLvvHqwWCuUxw34nktEO/ZDD+1b1OeZTlXxqzYwTntaA5bOjjwEXHwyXAlc9L17VzXIZDD8QKnq+RlQpqVmOG2Af4WauFSr9BuO6PNpF6ZmN2iVtQ7ou1TyMzk8gh5/L3Dqf7s4UTfYjsEaAXOvN3OG1B4KbcsonJsLWJkX9BGK8gkYOANqCtxzMlKk9QEMFptdFEdPs+5ix1m8gsQxgZ5FoPHAJlCkmBLeR6Z1Wtm9UpTo7hWs6+FErGtCDQhAJS5bWbsnJNoDlDWAFzNmPE/oAvNFjnucXCCV9R1yjXxMvImZGawu90ZbVtVuDl4S0Umxh3lAmitVNyuw4g27W2UkVApQqaZLkCiO6gk98Nk2MqSMsrUMBlVQj6uRw35dPLAdaqbcVthyJCO5CmqUyaZ7n2JBxCtr6U3E+kGfS5TxSrSkrwHZH886NVV9akOV6I+oQ8nSI9mqz9sxfCt4XyJbJVaedaoCDtXj6lmhVc9gizOSLbtMGuXEIJncQ+Kcw27nVy3LnZ0EaDbifB9NY5d1ThmLTt3htPNAeXbB7PmWJbHJiToEyo8Avx2yv1uoTwGdQD6TjeX2/Ivnn/2clufZ/OX1q4Q5lwExP4xn1cutuUVktmq0iPs+86jsd4+mukI8jgkx/H9g4n+5L2x7hLqHKFYHkGAJgrnTwwsqx/P8Av+W8B82/RtbyM1cv+MlaAF9W52o5o/27CVlGCMR9j64GzRALUHKNsAb8AMewYpnhNCjeijgT0HxDnj5LonjN8C9nCbDIl5QtN5LedgziGuOQzg0GaI0hpQB+YA1QAAgSh2tXIAy+YvDpaMo12x4NVEUNK+x6tdpib08DXbbCWuYZTHtMf+LT63Ob+g7BKp49BygSG+hlPsncBU5xDD8WShMZ8rqSHqgv42zFZL7EaVVPiFj9bsriC+uiFF29DOxcpV0A6kvFFIgbEbzdLtXOnV3//tG5/acCXqKX18EGZF1e92y3w4wYHn9QqASHZ8z8oX+0Uz0xsMDwGNbxKLMAP+LHxDu51ML+y1xKSlEdNQmRJOl/3l7Nnis4EQpGbWPQdg7zyaCv9tQhcThL8V6j/AtAmJbLUTM2hoZPRoVuGwOCcVMGFrp5vJv/3xPHmRL97s6G/92qb+/V/f0b/9+U199bOb+ndub+kzV1ucUzWg9E1q/mHh91gy/TMI5Fv3xrrP6sV7bP4OyZwOnGPzA/p173zWhEL3Tpd6jCp6omgqPfDnwVLn46pRFQ/O53qI+rLKYhjo84p+hSa02WM2n4OwASrBtj+GzEwY2+2MGT+hROhXqpv+hRg0g1zOUE6nSH4DdgBxm3jGhA0ngNgAd6IyA8BLBtxbkQd5jK4Q6jmh6zAkYx/DLIcWifdlEdVlyyEKK6Y9CLHFe5OUyaFSrTlENoQsFtRbSw0JOFRaMNZjiMR1tYvUkGjgeIfzVxybcV6i42UWmyXcIbb2rDS4QBOI7yLq7MZmppJ+VvjSMsSbjEWPKj6Vz/hJ7nVJuFJXq3djLo0A0wxn8mx0wKy9AZgvMsNHnEXsT3gRPqTmfeQD+z1LOqtux2Iukme4i8jimzuFrAhCCDhSUEF5E9KD47kOTxfaRPpvM8Nfo5xB9Ij2MipPzKZ2yPFiqTNm8wcA138vxWB3uUh9M5zUt2nXzJwtZtSdnVzP32jp17/Y09/69U195ZW+XkaR2HaHPvsssV7aLBrQjgDMAxTIeyiQc1TUFAAPIKlTSO0RauKtx1N9F3L7ASGQ1cXd40XzLdz3T2eqaLtgEAwghIQwVaBOXmJlNFBLSUtY0YTRw65dQNsGWAa2Ad/kGYqkXhGbMfGMP4JsnOOYU+EEIDoRejBciu43Zdp5AOrSHDtnlM1pn8skqyeP9xjy87gUgDkGNbfl+9Z8v8/4r2Kf7bHiSTGq4PwOdfaLpIhjT1A/XFqZaKiqmRC6rSjbG0OEiOvmnB8TzG4n1wZKJuNc+0GkjVYePQy0HbXdDepkYvKILvGp3j7RI/Bff/v4zdG0/i/zZfgHQ4BqR9vgyhuURyQiX9ht6yVURbfwzJnJM1EWo4bI7AeA7x6zsGfiiGeZNLo4ZB/lsEeiza8URTYHdXI7V01OoGo2z4xbLM1e3891gRn0ETO9Z/85ALK0zkDlOTPyEcTxkDacgzjk/TlhxEOI53vvTXX3YK4Z3n7O/pPTFWCSSgjp4m6mPqRn57+yVTZ/p+XadqHrvL9GordRUtg5/xEYq1XQgm3M5zFAGjVEsmIVZyGvarxHCOSvx5skp9hnRdJ8u3VYNb91ccI4LZmRNzoR8ogNQXWov9t6Ml5WZGNAH4jlCsixB/A2GaMGcCsJRqJI0AzV59BnzquBTpXyEus2qiWLot6oknHMkhrFginNOae0v4JEc/ZvM6a+iS7nBNtK7YxFapSRk5ctCm0D/j1ILQF6E53ryVJsypS2D9tNuluMIVwpE0ib+mqkyGSxUov3+yisXplxTPI1piq1Cd82CO+EVhlNF5qPZlr4y0P6dD64ZJ/sjv8/v3Py/5rV+i/JiH1rxnS22c7kHMMQUPqPDN0gkdnOnyzHLji+Yg6c4tUDZu8JZZxYPSC3cI4SyHHeDg7U7yZtIl39vY5rzPZ73Vx9ADPHSx+zJOpzs3ZQD9VxlWTpZ1AIVI0XqiESqxXPqMu6bkB9TP0Olw6tDCAK37X5F/cncujjX+86Rcncf2ei++9MdXi41BwCmEAAvkGs4n2GZ19i1eU628uXSt263NLtq1396gsbunWto6uQVxdQir79GLRziGSGvVPkuwnr8flSB2dLPcL+7z6a6E/eH+k75FL8Zxe+92imbz+Y6hhiM/mMIQrXZaJoUa9VRgY4E3aUWWzG4sZmqZuQWQ4655S3cvEYrLDB2QQnq01SHJZDR05rCHvEmDP8rr5RPRl1jukrC2OaEir5rk6YqMlZ5CnoAomHVhEbYghSQ24Twg4TSwHqOxyjGMfFUnaU7wa2DV1UU8YB29LNk7b5vGJmyTinTLFRWrbD788I5/707an+jPE/ZhKIEKJ/b5bmnq3nB2jtJ544mrGq9GZVhzdPia9DJqUsNrPbABVS44X+ceAiqXHcCU5ucPk8O9WyquU8xSPCjVNi9QJ57mXEmZ0Z8NlBTRobRaYiJllJ+A8wzVn7D1SyRf6iV0Z1aPMIgshpaJtwp8OrlY/qBiMQSCXH55b2nSxoB0cuqKADslaQwxjQTse1TgH4GbPwCZ+dHL1HCHL/ZKEHR1MktOR8ySVCpFvPtfUZQpyXrpf6tc909AXem8BeutDSta1CO6iXPjZsQHj7zNA7EGoOkDCH/Ealh+Qx3jqYyuGNwymrorcJdd47mZKUneku4c0pRDeHfMBRE8bkjGGB7T9OZJpQLzB7u6996m9TYIDd7x7PdN92o+oOCK085jPAPmLG98qSb4F/SD9N3BHiCFwjJ125FHKZZn9Q0+aIa2JFwlBrDNk7NLOq6uRRF+nXRdpv56FRhhl1ZVz/ikH3OCfG1tdvQh98jawoF9hhm47pm3+cKVExZus+NvtnHn1Py7xaKi7qd7OiHHL4U/n8VBCHQxac5A8X+epb/utrCzxwxXSyWlV6/3COM9Z6fq+tNkBa4TiOz88JVxzn7iC72wTyYyT2D1k5+SGz7xkz35zPBrpwvjYIL3BOJiocNOqUWck/SFxTV5/zTT52vnOSj9++O1KOA7+wV+LYBVuuK/2ikchTgGOH9++A2tlnkNj7JDzfhhR8o9i3fvkilAAAEABJREFUrEJIiD5GFZwBwMeDld4HwA8B4H3K/RCgn44qtfKcLarXrbXVD9pg5eS551r6wisd3brZ1uevtfWFq2396vWu/s3PbOhXeHVy9iahzlVmcN+85ntIdru5cjrl8TiB9JzwNDjPUF+PUUYGaFSA+WpyG0kdOulxnTOu/o7PkjGe8d5kYnJ13XsA2URxABE/gjTu2XbCtTPGe4jacH5jCAG4zQmfwXiTY2hB2DSkYxK+PlZmEaIVIVzVhDZjwO/tiGVwn9/OI0qrlPNRF8gDbXAdWqgPLr3ENQshaA7xmyjm2OkfOarJ4ZQpNOHmQ8b4nH66f5tlpkyBHEnd2FLV4VvLpD/8v/03772pT+kjflr6varCu+1QDB+N5jpjlhoB/BnADnjmY5zX+YTnNkukblIIAQVQQyhVk1i7iOPhc80doN99OJXJY0DysYeS2MIhTRpZEjN+wBkrPWQ29e9mnJCbOCcZ6DbmOHYPYjoGcG9CHstVJYcxV8lPvHCh1GcvtRslcJnM/SWWZi9hixOOduwRAPJMfMyS5ikqyaB5wUlTwqwtnNrqZzLFXhz9LmHNdwgz/ulfDPWnfzHRe3cXOj5aaTUPquizAeXfJn3hWimrkR3UTx/14fCtQC108qA9+nSZ/b5P5RrqxPZskxPoMwhZiER9asDqpO5dxu4B/a1WksOGq9utJvRYVjWKoNaMfnKKdgnvvGLy3E4JUebKyCk05At43b8Ztol9VhhWZ1PI46hRVkuugdRirCeU9Y1fJgGXs7rzxgWTSWFCHQMIqFKtIeOdIAH3y/eqOO/i/mWQdsb1NcFV5GUU1NxqPmJcbWuZBW21UnP9z1gV8kTiHIjrrzmv4gSu93C5Wr77acHOX9XP+Fft/CTuS3k9bGX1u2NkZsWSWhcgnOCYXmXJcbBHSHMTwXPMujnOZCk7h1jsiCtAsFFmTcbdDm4V4F9RtyPakfvIcH9pax+wdQCXHd45gncfz+X8mfdtdjJWEqK2ylznhBz+fZAsRvleCt9tur+R6SogbXM+gkEb5FAuQiIvoIS227kKbMxw3IJzcpw/gMaNIkOxFNqife+bo1DOUTVnzMpjpPbdxzP96Tsj/f+/NdD/55+f6h/+6UB/9INxE6t/5/2pfO/JY0IC50w6eZRVx3X6b6XRKZK2Wpn8BbmLvULb3QJwpkaV9cuEwogNUaoOygjRDhhL/42XHxLOOKxI2GiQtvLYlIt87qAaeqxq9BnL7WY8AgCt2GqZaGpyPlNI0mRZZFEXWfVyTsmfnfzMk5qVkBA4D2KYMAGc0E+fF0JoJoQp5JLHiPqJ1FnJ4dQQQkVUNIrB49vn2ts+EZf52tYKWkB8LjOFfEh1qMyCfP2PUHa+nkvaW0GCGf3Z6OS9oHDzk4iTn7ZP8act+KyX+6//9PjN+Sr8l0WK/2CqSuesxbdaQUucxvJ5G/CdMqNfAvyXUBjLpXAcPfkyFQ4TcPztbq6LHAfDrEgs9C2WNj3jWh7byT9/paOX9tu6hmIYEc786ftjOQ8xIkcxg4QqBjGHtDyT4/N6m7h5iHJp50Fl45CJVYIM66RWJ2gPVdHDRg414MIE7RG3OxafA5Al0trTf4cC9IuZUyQwl7qHAjih/QntOqmYaHiBIlkBigmrOSaUP3t3rH/y/aH+6Vsj/cndib5/MGsSo0cA0WFaFwK7QWLXORO/t81OBJdRqkBYUCR5GRo1UIHAKcD6n9g78x/Jruu+f+9ba+11enp6Vg6Hi7hJtmHDie0gAfJzfslfEASI4d/SsBHEUBDBQAExFBAhJIDjwAJiyzQszQAyIjgziAwDgm3RrhEXi2KPKJLDWZu97117vcWf82h5lWVa5HDImVfTd7rqvfvuct4933PO99xX7SFLMFa2G3ed0GaHvoi+ZK9lyxYRSo0YQxVQigNPRlTXQAMD7wGgl1MxRLhD2jIgma4HmgC8zKuwrJgHOCTIsU+jCWPwPE+e4x5x7QH3LkUmoS+ZPG3MPY5vM449PIfuKFVEZTs+QC7DsRTQngCrhPub8Nu8MQMLxzxqjJFD2ipCHwM3BscAJ+uRZqfrT//EY0f+/X/9dw/u8yoe4nhgfn7v5c3LwyQ/z5q4ZBuEGrjPc1h2i42PABYYT60RWiwQ55uSJCxE8zi6LGSHpCos9oVmBDDEarJChyxMi9Pt+yteud0tgIC1pSON9wDGLKVlKSaxcOfIdjx8ItK5MxU9frai47OhDljQL93o6rso7iqWPwukCL5ELOid/VQ3UWZTysePV2Rp4wkGboSqQzsdymr1AhTNFNDGexwLPREHctzRfRTJQqY1+INtvIGEa6qBU41i14fUqvu+JkCC0OWEYWPd3hnrDqHOGuHHLgBiYDCNjBYIpybwFI4Cmo8CjCemKpqq+ZrhnPVtXkSNcVs4cwKvaYJQB3HhHWQy/mAAWNimsVW8Oktxb/DbFN3GeQy5H0OmBh7WJ/cHXc4L5Y+YmymzjzyEG9ABDC3DUg18OBwfMJU6eCh7hBl27YD7ZXUD6oeAil2fI6c+abUhY4gCT128D0s3H5JSTTlXj3w8JgeomKHIi9CqylwMyM3biQOnOJCmSUfPMta5aeberCgKwzOplzT0gL68B23eX//O7uVxot9hcSzd6g11pzdSBwAw62jmawhIBL7Tw6Q251CMEZ/N3XUIivWoFRZ9jwYasa/ZaqDJv1p4e4DA25t9vbMz0O39IW3mLDhf5sXcQhnN61ggw3HumapOno31xMNVPTZfQUF82V6K1+E9rlzr6o13h9qC9Oyg+LZwPcZygOVuoOBnyZaYIln8voUlXIEYtX0OphRG+HawqmY9bZw23pBrfQCix/F1yMhbuyPI1PfmG9g5Kk1XQ52dreoUCn8MYLAshIU+ZpVvQcS+QRp2GxIz9KVq4AEYgSwzY9vkYz43Ik+nGddp5NUAXHq4Utb2NMAyj6JNI6MgkBoVXzWAimYKYDCADRmDx2ADz8kUmEvJjGQKfA9g8GTH49DxW4UcVwA0S6daewPu2YB7Y/PuMr8OAOLRVh2lBzOABNEPE8wkblERLlna+c72EJBMin6GtBEyhhhwsN8jPA97PzKvhvYsjLE5RjQYhR7eoCvCtTCMFMWBHn1oVg/q64EDDrvRue9uPbJQ6cxioXdh9fbScWH9+yzALgvGXNwjnLOww77XgvWoOyxas5iHrG5bpFEoxSwmj7VZZeFNASQRi7BLGwMs34hF2CUM6WAN31rv60/eONC3X+vo9ltDbW8mqmLBzp6IZX+p7Ug9KDyBPnXfoa6V1d1EHgp0ChIzou4WQHKYpKrTT4V+I87VY09HUPbpBouakGauHuL++4WieL4gej2ZAjdiv/gzCE5SH2XrMcZdPIot+BDbs/HGald7xPLmmgcoSez7XOsKPsNn8quEGd9bHeot+IsVwMo8BmvLwMI4GgOKFGXzaH+aucxSzOuoASrmpZgnNIMXMk2JGXeV4+bJ2LgMHGuhR0jiqwkHgrrLwhkLsXqEFFuQyasHY93YHcoyLyHXVwLPMJ6SA4si8+PUQBbmPVVCn+NOBu4HxCPghiLqm0ezBvezQcZrHyDukE4f4IXgbCEvh6eRK+A+Gv9hY7Ay5D4aaNsfb6oi30m4noj+PZcy0wf7x3sQp9/0w06XLMvRiUjTTV8dNGYLFtPc6orvtI9LbJmCMzOxfvrUhBaascyyWujBkrU1JXP/I+oeqYc6yoJamCT2RWGs3gIcx784U9cvnGvqGFbXNi3to/jfvtbR/2vv6ttLHb31zkAdlHUeHuOxExV9aqGO1ccDifzCIl7fGujFtwAbsiMJlrESuoJvcX6u41MxxGGEBfQVcDx1knNOpqwztUCzFipR7L2N79yRip6m/bPMpxkFhfW10GWEso8AI7BEnhwciZMpSgfvqYt7vws/sEuYUwFIpmNfQ0D1Dl6LZZbesid28UQQXaHoZuKJhlRB+Y5PhXqSkOyZszWdIu38qeNVPQX/Y9kNA40qYzblb1b8QmkrkVMN8KiZ0oPEFjoa12Ib4a5B8G4Acsa7GCAfAK7LpJ73CTk85hyhyBH3wZMAi6zgeCy8NGAwAzA0AEd+dr82AA7jo3rMY8TxiLEasOwDIgGA2YwDGW1UYRyN2CfMyomQnGaQ5TxzigG2hApj+JXxaHTLeV65jwO5PzA/X3px7erKZv/3XRAt1aqxGhCOY1/axJuwHYHHJqNi5+DbKO+RqUBPn6jJFDDwnOmHbGHVIl8HLLhDrPeARci6k7nbto36Idz2M/Ox6lWnZiVQHRferjXX1xbw0nJPb6/2NRiosJZx4AkdoC6ZBDwIewo0pMEulvF7EKwv3ehpDQ6kyoL2PU9BkGsKL8O2X9dZ4KYIa1hm83YilGGq6sus/BHmZRYdvZKNHB0rvKRa5GmS6ywkCQOvUN6Idj0JwlMamKKhrJuUVZTNNmxtwv30sNAjwMYs8TJeiPEz33rrUOa13AZQLCR7e2Ok768MtHSrr+trQ8KuRF3kFNBPPfZkFt28hhBZxozV9zz6y5FlIqpoArna+CqAC9PF63F6Tx4OMlMyz8Ee8tsDiA3wqrQR0RZDl3NOnpwMzBgmAOmpi9dif13P7tPYkE0quBff85RR156eNfmZ3E7C5YShxz1R4ZkZ+Fh/vp9zjVPmQshgX5Hzlpzzf/8Xn3up3MehB+w1V/WvyvOuViuxZiZiLWCVK3Vft+ACNuAPZlG6SRTewowav3/6bF3nsJ4hi3SH87a78XCYqo+S5cCJhQCsW5TQK47ZgqtGKGiVgmWdoExSmigsBly2G/P1d3t6d3ski7WbdU916k4xhtOzkU7hiZyCd5iKA5FBlm34egcO5SYx+hCNOQK5evRopBr1Q5RnkKYy5YjpcxYLWaMvhlq0PUJhrJjimHJOMoajeEKzeEgnJumLfibo2xQVvVWF9iqB8AIcYOjJjlt4Y2lbI4yHZDVi0KjOiT6Kubw7hlgdahUi9va2/fnKvl4ja2OZm+/e6eqlGx29fOOwAJh1AO4QIDHFv8FcbsMHbRAyWXr7EE8glxSh1ENAqs9nRKtq6Mm8J5NdwKT6eEn7yN6Asg9oE1FwK10BPPbMjN2HgP9GnDBP74C6CUjic8zJ0YPDe8s0Qo44D8zX0xTyOiS0HHJgH2PQ41wldmrW/MLzOBg7DXNfzguEoejkLin3cSDJB+7n899Yu7q63f2dmPRss1rRZCPW6WNVnT1e0buDob6z2VUc+wpZqEsQlwMW8c8+3tC//Ymmfvrhuo7Bgdj+gQ6L7BBF2Mc7MDd6zELu87nPwq+zGCsocp1iX/93nNDoKEpti7QSelrBSv/5tUO9eqtbhCfHAIvZyQCr72RK/RBA9QzezuOQqAYis/VQ+7jqd7D2xgHUADTfk+lWEcez1nWIkphC2LZ4U8IE89tnjFZvFjCcx6MxN9zOxYHTGVzwWcCnEXs6Aq7XXdYAABAASURBVJDMVAMsfKCJONCRWig71kCBqpyfxJOx/RfT1Kkz/grXNzlu86mFvpqRL5uXcyr2TBhxu05qeAVgMcAzj8S+OvEOfMUW3swOZYtw55DQyMI5LpPp9T4KbBxMF5kPkaeFf1Ys6zVgksZL2KR7zKsAGIDM7gX4SKYlxysxmeSycMy8PG5hcczAPA482fhMHtbmTDXUPPdkBGCYN5jRiO882T4e89YsRIkqgcbOp0tHyZe8PLnqvPiBDVPEy6Pc8597NYAv/v/ly8sbh+dZdJcC32m6UdXJ+brOkDrt5qm+vXyIi5rLvIU3ielfI+XqqPcI4PIzD9f0sw83ZMrYY4EniXSI+7xG/G3eiKVSV1EYqstCBlM4CyFOYOlPTcU6AQ+ygCLj/+od0q4vvn2oP8PtP4T3sHAHfZd5Fg0s3tmjsR47VpF96c9TgFuGJX0RsvVbrx9qFwtujL9vHXE3DRDQtUKkY6wsK71Q5ioKE1InRNl9X4p4bwpooYdVmwAMqgBETIhQARTMyhtQVLiuEQVaaEQycLE4wBQQ/SosNo5OER7EtOfRP/onU1brV3/18kCESuDL8c+8lUP4iV3m2QEE3/MEPMX0k3PRIaCR0oiRuymfR3Q0Yr7OrgWQxwByBoKAH3KOo05yjCBj4in/WfiRcL3N3UCAQxpT2adusxLI0shG4NZjXzbXOqRnqkwdQIiG+HEF4BhAWdjSp4E8CBUEgfC2lobD0XNK9dyDHKaIF7ea/x/gn/8FeKxsdM5vbHcuSBmcR6ATczU9frqhkGzGu4ORumhWxMK+vTnSny4d6js3u+pz7DQewU+erush0pHmIpvCWtnDkt42N5xiSuKxaE0ZrQwIbQKW51EU8eR0RfaA3ZPzVdkfBrK/aWIbsq5tDIjPney676/29B0Ay8jAOTyScwDIo9Q/zbV78A4v3ejqJmlTAy9T6BpezuxEIMu2eChVj/7MI9oF1My690Z5YX19n/a5+5sQoNuM154d2TDrjwJFkYNb8ApwMQUzsBmjjOiQPNAh9j3GJ15O4AEeii/zTmZQzCbeVQVZBbQfA0CNyAd4A03jrRyrhzrRjPUIcjPS2M47WqFpmaInmX1yAJ0va2OCuRjfgfiQGHeHujgXyhAyQ5cDQOy6EZ8HgEsXAO/gcZm3V8ybz3ZMXF0BEOPAFWM5yjhi5uBMQBLwJLJIPt4lH1yuLqGQySAIpDHXWnsedcPAu9rrD6784vOvPbDcBhIqfkz+xZsH+T8DDye13l3vtZLh6FI1jnRyrqlzpyd0HGufhrn2WUy1OJBjcW/sJXprbaDvrw6wRJ4ewwv49KmajFyrRT6eQq4NPAErlpU4wLKa9bOQZQYvo4pimpKzdjWPB/LYXEXmSTyOQlVY3Ld3hnqTbEJ3JDXjkAXtdBui9tXrPa3Rd5Xw4Bgey0PTsWawnHv0Zc/A7HezYhv5+n5ChiGX73kyTyL0Pdk+lfXDVLuABFiCsrgC/EzReigYOIgz4eBJLDORasgBq4dOwpPkeBEqgKSKAtaZYx2AqAEM5hklIIp9PlILNFUNKYFM6Y2XKLgUjtu5M7MVPXOyqicAv8eOVvSpo1WdZg5zyMBAxACAIcs8IwuRHp5hftVAtuntEEDogBoWepnCV+g7AJzG9N1loHvI2DgSC+WMP7HQcZRkyECAm+O3JwOPCcK7iDnE3IM68wgBhDj0lLMAchDK9vTYXpF5eJ+YvhOOOU/2ujQejn/nV7987YEHDRPGeyKxdw94eQ7O47lvvHvxxtrwPMb5EoigSjVW3Ig1D3g0Jp16SlRBYZoAiMXk5lW8CvFnMbst5HPUOzcXFRkNs7S2eO0ZDmP1TWGtjLCM5lJbGaOVG2QtVg7GssVv4czDKJftAu0Mxnp1uaPrkI3GlTxFSnOOsGV1dyDbxHTAINEZzcJLnCYbsGDKh9Z1epneWOnrz6939V28lW2IxyYhiHEsEaDUAST24BTWD0eAyFhG6tqtt/FYXB8BMuYVmRI7rK8V23NhoGiP31dpw+O4KS1VCwK1ihKa8oE1aqCYc/Ao1l8DgOsDuAPimYDrTCFHuBcOZZ1kLkcavo4DgPOA6QweSRUFDjlXw2OxHanOOVkoA2YUfwPGFiunCxCz8MPIYPMsRnRsZUg/Ymw+lTxKQDFwOAM4WWg4VQ0UAho1xtWIfcLQrAAMn35qoXEYImiRpuqBMq4lmpIcvebZpf5ofP5XfvuNy/qkvO7yOJHKXe7hE9a8eR9h5J13Tpf8wCt2CDYbVZ0+PqFTWMusmmvM4oxZgIEvYuNM17dGxbMePUDhIazpz32qqX/z+IQex6JWfEe6MdMyhODNnZFuQ4jeggfZxUJ2UWKMZWHdTcFtP4FHxw0W8XQl0CQL/ACtWSJ1+yppWQOik1jCRuhpmWyMhTTv0tYBQDCk7zqgdowwxbI3vFXsOXX6ma4RytzEi0F3iwxFhqKhv4qZ31GUvI7lFS+q4yl4sqd2TfGPNsPi/VHqeF6uPkBnY+4T7ggXPvQ9mYLPQK6aBW+QmTE+xzgaC4UMCE+RtSmUFqCoAyoGMB6rrori1is+rahQYAOtXMIzcLIwYYi3sAmoGg/SB3zMY/M476xQ0TwNAzgrQ/NEGJuTpxBF9xlXhftTQwizeDsGWtaRhW82VkSsHiHZAXzKOm6d9Z0iEPOczNPwkAs0DOGYLwiPS3Bg5z/7wlslaOhvXnYv/uZT+a6QwC89//rlYZKer4bepTiMpYBSqWlmbkrnzk6oPuVrD+sWYGlnJ0LNNiNL0ekG4YSVcZ4R4oT610809HOPNHQCZfdZ0IeARZFJgFewjVRrcArb/XHxBUJR4As8QHGEFcwVBCKz4WuSxc86lgHNG3Afb6wPdABJaEpnVtLaZf3LwMMeLtujD/RGlr0xz2UepZ/F0tqTrubtdACZASAzJuQaZ0KBsmLsvucKIGHohZWnitBPwoT36mx30mLT2yFK2mXuGWfN7bfQKwborE375rRhlioMnCImk1Jnkv5PHqlqmswF8mRykMiMf3V/VLRnHo/hkD0P1KXtA4ByG/m8y/lD3vcZiIVS5l0FvifnnAxU0PNCVh53zDnHeydHfwYCvqSI+RhwIHbx9j3ApJFbgPfbAOkBoF1B5uaFdACpLhOfIqPlfC7mgmrkK3L5JS4+/9nfu16Chv7uy+T+d4+UnwoJ/FIBHjrvp4NLYT0mbKlorFjdvKLGVFVzc5HyWOpjiasoxZGJGMXztbKdqP1mV3989QBPZKgZzv3UQ3X95JmabGOYLWYTurnWRliuEabc2Rtqld/mUQzQ5mroq8aitvBnuhrIrGYz9hT6QtnGen0FwpQUsT2Za5Y3MmRxKl7GOaDXGuJVWFhSQQGOTUSycOAYIHcGUtW8gDoW2YDENpbZk7FvrPd1C69k9WAkG5O9/z7HXl/ry84VD6d1E1ka1ca91Rtrg88rpFuvQwIvM4cuZtrJw8PKZSDZwarbA2XXN/vFN4nZI/ffo01r7zYKfBsvzOZgYdMe6ewxY+6j0CuAxi1SzjfxzrbpB5FoDIBYSnyEkpvHYh5NACr4nqcIQIkBK5OXAUEz9mXejoVvZwjjbEOfeUtLaz24pzH1VZyfqIckSCTzliYJl2iOYNRTRVpy4/SCU3b+1y6WoKEf8rI1/EMOl4dMAr/0/Hcuu7hxPuuPLqRp1iZ+bkNqtlHOpQoKPTFVkcM93xgNtYU77QgvZiH0KnGorU6uV2/01b7WKRRxHpf9Z8819K8endC/PNvUz5C1efJYXadQZB+LuQUXsQbvsNEZaRNPxMPqVUAKc7sD3xXPmkyhEA2AoBl5xcYss9DXdgZ6G09nnWtMoS1Dsg3/YaGP8QMVlKqG9Z+ohJprRDLCcoaw4eR0oKeO1fT0QlWPHKmo6gcovLSDtV8m/NkmY7MNmWpPym7wfpeA34op+B4AsY4HchuwuAnYGOCZwpuXYGHRCuBjYYZtDLu5MwaQRloGYOwhuxUAwZ4/sTp36GedtjuDXBkeUJ47GWdhhK21t4/3tEe/exC65omM8BjsvlhIwX0oAKAJoJrn00AmE4Q+DcrCZKiFZqQaoRE4JANm22zmQIbjpMKr1O2MEnXGiSbxMqo1TxkeB8C1lI2SC5nLWyhG67MXb5Wehgn8hxTk80OOlof+WgL/6YsvXw5q1VY6Gi9aGezvLg5yvzV00SUXVdSsRZrAoudkXrbGQ60Nh/IqTrOEJ/V6INa9bIfolZsdfQ+uoseCnah7OnMk0k+cqurnztX18+ea+vTxGkRhrFmU24BimwvXUMBDQgvJyfNY3E5FhsDc6ImKr2OEAZatQA9kr5TQY8x/I4q5+GtwBG9i7ZcgSS3EuY6Lbu5/4HtFGNSENLUw6uxsqHOM59xsRUbOLqB0TRqtR06NyNcEZb4RybI4JydjmRcU0UZOp+Yh7aLY25QOgLJFnyuAhHk7FkIZEBxy3MDAgIwp4DnRbujpSC3UROyrEjpNVT2dQI6nUey5eqgG561EgSsAwn4Hvor517lmpurLuJxpANw8i9lawFg9zXC8zngtpDKPxeZvBPQU52cgY3tZqhEhTYW5x5FkRK8PaDovvARWtxBh679cvH3xV792u8yecH//sR/vHztRHv8bCfyHz7949T9+4ZUrVhZfuHnlP39p6WIyHp8fDgYXqkG+FONp1BsVhVi4oZPWegMtH/a1OxqrmyXyAyd0WTdJsb58s6vXl/syfqOH2y2UYX4q0GcIZT7zUE32tOyjpCpPToXF7lTbhOVzl2oosYdnYi57Dvcfo9iz9UDGYRj5aAq3MBnJFMTquTwXuidMqXoo7h4eycr+sNj2/fbmQKv7qTZJ424SIo1Tp2NcuwB3Y+ShfaXAkwDZZ0gx//zDTf0CRO9PPVzXExyzXayPzMaAli9LmU5grWcYxxkU/rG5auHBPDlfAQRCzTU8TQFwUzVfkwDDBPIxovU4IZNlaKZR8jkU+iQewjna/NR8rCcglB8nPW2fz06/9/mZhbrse0COEfbNWlu06XkOMHWEhw5Y5b3zFPt+ASx7INYmIY6PvGqRX+xJCQAnAwwDNKIe+Qg19gMkqaVkmJpHeb4EDL3vl/e+a5YV/44EfuW337oceGr1xl7LueBCEOZtlJWidiP222meLiVEzGOs20GWaYCkAzwNaBIdErTbblHb7HXlna6+e6cv+2tsh7jmdVOwuq9zC7EeJwX79OmafubRuj59pq6nT9b0GMo7h2U2K21u+QzWeQaFMuWcQYkNRBZwv5soF7pREJ/27IURgB6K5PsOIjWVhRWW4blJduY6gHaLkMPCE/MiQhCnjiVv1CNVUe4aympkbYxXdYIQ54kTVRmwPIaSf+Z4Qz95sq7PMM4nH6royXNVffqRmn4KUtjqGAja932cO1KTPW1sqeP3fldk3MsRxn4CfugofdmcUlQ5A/Qy5BYCuBXcDOM1rETJDItsAAANL0lEQVS8b8SBDLCmq4GmAJ2IsTrPyfMEB5VpD0I15dpp5KJAUpArwAP0IuAWPoomhPeyVPG9dj8dXcjGrsXv1me/VoYlSOt9/3jvu2ZZ8R9I4Je/fO3qL3/5zYt7hwet5Y3e4s7+aHF/r7+4SWHttwIAZToI2r5zS7YvIMU2Jr7TyMs0AEzGLtMQ13kPC2nko4U0r97uycjG9YNEFocfDsYajlOFoXQEz+TcsVhPoriPYtUXpkMdIyRamIk0Rxq2RrxvwBChHVXe13DpTblmG2Z16df6gv/YIwyyfSCWnchRMqFQtjtyu5dpi3Ob8A7vACbLu4l2+9JBTxqNHdmfHP4l5ViqHD5CzCdAaW1sNUCrDuAlea6bW2NdWx/BLYzwrEZaPxxoBT5kGzJ1HS/HQOo6vMwKHMe2cTv0Zw+7vUMoZbtgV/GC9kkj70KYWqZoiIswEQdqMJ9q5PAyPBlwVAKPIbgCHHtwTBbCnIRjmobozP1MHqBRAYirlUBBGMmnBKTZwc/WYJwvjkdq/bf/e/ti6w/WyrBE/7wXkv/nXVDW/ocS+NxXbl999uvLV77wh+tXfvNb20X50oubF4lEWsTUix6eyTBNLiRp2s6StJ1m6VJioOGkDhZ2RLjiKEPimXVIx7dRoO+SOfkLPJHX3x3q5Rs9vXy9q6XbfV1fH+oQhTLuYJ+05gBSLwYk5pqRTs1UdBL3/ux8VU+dasq+42MB72Qay2zn55sx1jrSDApum7Qm8EpClM8Ucw1i9s7+QKbQlk2xJ3HfXuvq5RuH+tZb+/rjNw/0CmHW0vJAr95iPLc6+g6ZnfbNQ11hbH9EFunr397V5Vf29Or1jt6Ez7HMyXY3xcPKZenWLUBpHZDY4tgOAGZPxd6GD7m2TegGWOSZJ+cc3oOTgYCNLUDTISK03R9r3Yhjri0e9++SzsVDs68SrACUxyGqzVPaAmh3KGMALCCcCwhVKtVIlThY8rLsgheE51t/8O7F1uXlK5//xloJGPrxXt6Pd1l51fuRgH3vx/PfWr/y/J+sXXRjtfIsX/TkASR+y3nehRwgCXy/HchbcsQVY5R4D8vZIZ96AOqsQjiudIcyRVnDMt85GOoalvq1d3ukZPtY9iHWPNNbayMtrQz0vbWBLHOxDJexTEozlSfbY3IcK/w4Ic5Tp+p6pNjdWtE5eISH4BUslDBO49EjVX16vqFnyPQ8PV/Xk3M1nQOEzkGcHoeEncZy100RATvoAmVZRor0vdIn7brPWPcoRr4mAGDkSxXmY2HHkNSGZUgsMzJkXjkeThUPIgoDVUNPE7Rr9YX3QxgBGYp3hAwGSSIjehPA0UjMCnWNGO7R/hokbIXrTsGLmFex1cezQVb9NAF8clKskWLAwuVee9AfXRj2Ry1E2/q1r9+6rPL1gSVQAscHFuH7a+D5F9euFiDyAyBJ1fJCb1GZt5jmaWuINQRc2l6etWuVAK4kXyKyUH+YEyIk2kMxdgcjbfRGxfeeGpCsYoHf2eoSPgwLi2wAs97NtAbxWTzvsk7Ys5NoZT+R7TK1J3wtBWqPuF9dgVch2/IXdzr6i+WOrq51dW2nr1uEFO/gAdh3p94EgLbxEtLMESYEOjYd6WF4jUcgQZ+CsHxmoVZkgywj9DiE7hN4Ok8AQJ/i/dOkeR8/Sn2uOQ3R+xDg9TT1jRex65/gvaWD7VvJzCsyrqZWcWSWQp0g/DpF+HWWLI9lThLSsI6QaMjv1cOhdiE+m3hRGd7aOl7SBoBKFCTfRVAabkm5a+fj9MKIUOSw01/spaPW54qQpMyUvL/V+k/X8v7pKmWNv5bAh/imAJJvrl/5wjeXrzz3zbWLZF5bB0m6SGS+uHuQLg7TvOX5+QW4inaSuXYIV6JcS0EQyP5C3BCLf5jk2sCF38Q134MH6XPMeJMQLiDCOg9QtG3ObeHSb6Fs9hBYSigwASG5gLcxxe8AN9+4l36SAT6JDIw2qLvLdXsWThDCmGLeIK37JkDzxnpX79jzMijrMsC1Sf8JSt2oxWpWrISQjz54KCy+r2nLoExGqsNN2LbuMWiYM5Ee3sQgHYvpqEnoVAU0bMwJ53I/15BQw2iUEPfGwo5lPIxbAJkRvTHZmUrsFHAutPE7b6keuLb8wQVuUWuU5IsDpa3/8Qe3Lz5L+Pj5ksNALB/uTwkcH648f+zWvvzi2tXfaq9fsfLCK+tXvvwSHMk4bQ2G2WIkLQ6ybJHMbitJ0guZ59o+VlUUl+VtyS2lEClD3PveeKz1vZ5W9/raHQ60l1gZ6gAlPaCBzdFYK/1ENwGH7TRTBsC4orhC2Q2QRgBQABhYGFFFOSuct7CgCpcSQO5aSJHjhWRoNhGUVgCRlb0B3MtYXiDZtm/7sxAbKPsoES9XPLY+UfN1Ag9kuh6QKvZUB+CaFV89Qp0dwhwDqoNRLkuZWsizA+BtUxLlCgIppNQBmGY1hCB1S8k4aw+T5EItylt5li6OU7/17B+tXfwCgPxcyV8g97v34929psuWP6gEvvLaztWvfnf7yguUr76yfeV3X9u5iGK3FGjRivOyxSzwFnPBn6TJBfSrjUFvo8/tPBSAIgDFkRFJ1Rsn6qSJRk4aUXHscg0AjgOAJkEhPTiMPELpQ2no59ql7vpgpB6WvwHHMT8baQrPYRbeo9kM5aPAgri0x85HgIh5BgHXh6Rsp5qe5idDGb8i+hvgzXTwiFZwq76/MdD1nZHsW9u3AAvjYnYHWfH1fKMs1wFIY+fGXNhlfEb+QtXIZ0yBn4nXUgfO4vrmqLXZSxfhSguweBaweP6bayXZiYA+ip8SOD4KKX+IfXzNwAQQMSCx8jXe/y7eyWE/beW+t5jjmViRr0XPV8uNyCR4XttIWIbRHiVJe5xm7YzwB8BpJy5fOjoTyEKXk3AUJ+An5uEXZkj9TpHuTQkxVgaQsIOxdlHqXd53AJse3ksapKo2pMaE0yjI1FGqFcDgOgCxOhxrE7DYISTpepmGAb3TFoBWbIrbAcgOcwADonTgMnUBKPvC6LDqC6pC+8kIoEs1Biuc8yz9u+SkC1zW6g3Sls35N40vKsECwX70Px8ecHz0Yy97/FsSMEB5gVDnBYDEylfb21e+8tLORQMPOMRFASRJMl60MsqSReHaJ8oXlXstLP2lZiOShRJH8C5OQX4+dKymY3OxjgEk1Si8icknQiE8GKZLyTCVH3gKI18VuIaYcKNS9+TxOwMkMsAg47cAhCCSzFNwHPMBjrASKKJeyPGE8wYaYzyglPopHsU4T5RZXd8X4dFSHGbtPE8vgB2tEM/q/7Q3L375pZ3Ss9C9fXn3tvuy97stAcDjqnkmBiRfe+XgihV7/1tY6xcocCsXt3aS84Ph4FIU5arAY9i+kABCoRqHllK91Bmlv+HS5PMocMuL/FYW6YLL8zYOQzsfqY1St4fDrK1R0naR1/ZDv+2ktueydjry2jnvwZg2zkQ7o05O5qhCGno8cktyvnwvkgeSZC7gs9qhC9o137uQK2+Nht5ikqat//0nmxeff7EEjLu9Xt5v+977rVjWu38l8Nsvrl0OPf/8eJRfcEHa9oKkHSprEx9c2Nrsn/+tP137n8nA/cYXv7l20YqT31KWLyb91LIXi+NBvhhamGQl0SJZn8X8Pe5l0QWJcTCLhBhF8UhBe9TrjfNFL0hbypMLWT5se9nwgpelrdEoX0yy8eIBodcXv7F20cKRL5WAoY/bqwSOj9sduUfj+e8XbwEeauUjf7EoZHJy57cAimLD1PN/tnrrB0MzEtIyF7YvxXbL/vrl5Sutr/+98rXlK5/9W+VznLdi9X6d989yzbOX1y4O0qjlFC4GgJEBhbX37OX1K9bHD/p7cH9/fGdeAsfH99585CP71a/cvvrZr9688oPyua/c/S/mff4bt69+4Q+XrzxXpk8/8vv9QTosgeODSK+8tpTAAyqBEjge0BtfTruUwAeRQAkcH0R65bX3UAJl1/dSAiVw3Evpl32XEviESqAEjk/ojSuHXUrgXkqgBI57Kf2y71ICn1AJlMDxCb1xP3rY5dlSAndXAiVw3F35lq2XErgvJVACx315W8tJlRK4uxIogePuyrdsvZTAfSmBBxA47sv7WE6qlMBHKoESOD5ScZedlRK4PyRQAsf9cR/LWZQS+EglUALHRyrusrNSAveHBP4ecNwfkypnUUqglMDdlUAJHHdXvmXrpQTuSwmUwHFf3tZyUqUE7q4ESuC4u/ItWy8lcF9KoASO+/K2lpMqJXB3JVACx92Vb9l6KYH7UgIlcNyXt7WcVCmBuyuBEjjurnzL1n+0BMqzn1AJlMDxCb1x5bBLCdxLCZTAcS+lX/ZdSuATKoESOD6hN64cdimBeymBEjjupfR/dN/l2VICH1sJlMDxsb015cBKCXx8JVACx8f33pQjKyXwsZVACRwf21tTDqyUwMdXAp9U4Pj4SrQcWSmBB0ACJXA8ADe5nGIpgQ9bAiVwfNgSLdsrJfAASOAvAQAA///Fn7jCAAAABklEQVQDAO1h1BQk7If6AAAAAElFTkSuQmCC"/>
          <p:cNvSpPr>
            <a:spLocks noChangeAspect="1" noChangeArrowheads="1"/>
          </p:cNvSpPr>
          <p:nvPr/>
        </p:nvSpPr>
        <p:spPr bwMode="auto">
          <a:xfrm>
            <a:off x="155575" y="-373063"/>
            <a:ext cx="923925" cy="790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30" name="Image 29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122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39401" y="297280"/>
            <a:ext cx="781050" cy="704850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1269292" y="1626279"/>
            <a:ext cx="4313362" cy="230803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ZoneTexte 31"/>
          <p:cNvSpPr txBox="1"/>
          <p:nvPr/>
        </p:nvSpPr>
        <p:spPr>
          <a:xfrm>
            <a:off x="1260319" y="1238834"/>
            <a:ext cx="4318613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2025</a:t>
            </a:r>
          </a:p>
        </p:txBody>
      </p:sp>
      <p:sp>
        <p:nvSpPr>
          <p:cNvPr id="34" name="ZoneTexte 33"/>
          <p:cNvSpPr txBox="1"/>
          <p:nvPr/>
        </p:nvSpPr>
        <p:spPr>
          <a:xfrm>
            <a:off x="0" y="3514110"/>
            <a:ext cx="14085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/>
              <a:t>Lot de femelles  (n=9)</a:t>
            </a:r>
          </a:p>
        </p:txBody>
      </p:sp>
      <p:sp>
        <p:nvSpPr>
          <p:cNvPr id="35" name="ZoneTexte 34"/>
          <p:cNvSpPr txBox="1"/>
          <p:nvPr/>
        </p:nvSpPr>
        <p:spPr>
          <a:xfrm>
            <a:off x="2349958" y="3558216"/>
            <a:ext cx="11552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/>
              <a:t>Avant traitement</a:t>
            </a:r>
          </a:p>
        </p:txBody>
      </p:sp>
      <p:sp>
        <p:nvSpPr>
          <p:cNvPr id="36" name="ZoneTexte 35"/>
          <p:cNvSpPr txBox="1"/>
          <p:nvPr/>
        </p:nvSpPr>
        <p:spPr>
          <a:xfrm>
            <a:off x="4030373" y="3554205"/>
            <a:ext cx="12274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/>
              <a:t>14 jours </a:t>
            </a:r>
          </a:p>
          <a:p>
            <a:pPr algn="ctr"/>
            <a:r>
              <a:rPr lang="fr-FR" sz="1200" dirty="0"/>
              <a:t>Post-traitement</a:t>
            </a:r>
          </a:p>
        </p:txBody>
      </p:sp>
      <p:sp>
        <p:nvSpPr>
          <p:cNvPr id="37" name="ZoneTexte 36"/>
          <p:cNvSpPr txBox="1"/>
          <p:nvPr/>
        </p:nvSpPr>
        <p:spPr>
          <a:xfrm>
            <a:off x="2189747" y="1597078"/>
            <a:ext cx="339290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b="1" dirty="0">
                <a:latin typeface="Marianne" panose="02000000000000000000" pitchFamily="50" charset="0"/>
              </a:rPr>
              <a:t>Evolution du  nombre d’animaux excréteurs</a:t>
            </a:r>
          </a:p>
        </p:txBody>
      </p:sp>
      <p:sp>
        <p:nvSpPr>
          <p:cNvPr id="39" name="ZoneTexte 38"/>
          <p:cNvSpPr txBox="1"/>
          <p:nvPr/>
        </p:nvSpPr>
        <p:spPr>
          <a:xfrm>
            <a:off x="2643744" y="2216611"/>
            <a:ext cx="69950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b="1" dirty="0">
                <a:latin typeface="Marianne" panose="02000000000000000000" pitchFamily="50" charset="0"/>
              </a:rPr>
              <a:t>67%</a:t>
            </a:r>
          </a:p>
        </p:txBody>
      </p:sp>
      <p:sp>
        <p:nvSpPr>
          <p:cNvPr id="43" name="Ellipse 42"/>
          <p:cNvSpPr/>
          <p:nvPr/>
        </p:nvSpPr>
        <p:spPr>
          <a:xfrm>
            <a:off x="180290" y="1694178"/>
            <a:ext cx="755322" cy="760164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0" name="Image 49"/>
          <p:cNvPicPr>
            <a:picLocks noChangeAspect="1"/>
          </p:cNvPicPr>
          <p:nvPr/>
        </p:nvPicPr>
        <p:blipFill>
          <a:blip r:embed="rId5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318" y="1851168"/>
            <a:ext cx="651171" cy="416650"/>
          </a:xfrm>
          <a:prstGeom prst="rect">
            <a:avLst/>
          </a:prstGeom>
        </p:spPr>
      </p:pic>
      <p:sp>
        <p:nvSpPr>
          <p:cNvPr id="51" name="Rectangle 50"/>
          <p:cNvSpPr/>
          <p:nvPr/>
        </p:nvSpPr>
        <p:spPr>
          <a:xfrm>
            <a:off x="-52860" y="2423636"/>
            <a:ext cx="123604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b="1" dirty="0">
                <a:solidFill>
                  <a:srgbClr val="A4B447"/>
                </a:solidFill>
              </a:rPr>
              <a:t>PYR </a:t>
            </a:r>
          </a:p>
          <a:p>
            <a:pPr algn="ctr"/>
            <a:r>
              <a:rPr lang="fr-FR" sz="1200" b="1" dirty="0">
                <a:solidFill>
                  <a:srgbClr val="A4B447"/>
                </a:solidFill>
              </a:rPr>
              <a:t>(double dose</a:t>
            </a:r>
            <a:r>
              <a:rPr lang="fr-FR" sz="1100" b="1" dirty="0">
                <a:solidFill>
                  <a:srgbClr val="A4B447"/>
                </a:solidFill>
              </a:rPr>
              <a:t>)</a:t>
            </a:r>
          </a:p>
        </p:txBody>
      </p:sp>
      <p:sp>
        <p:nvSpPr>
          <p:cNvPr id="53" name="ZoneTexte 52"/>
          <p:cNvSpPr txBox="1"/>
          <p:nvPr/>
        </p:nvSpPr>
        <p:spPr>
          <a:xfrm>
            <a:off x="-124326" y="5988604"/>
            <a:ext cx="14085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/>
              <a:t>Lot de de males (n=8)</a:t>
            </a:r>
          </a:p>
        </p:txBody>
      </p:sp>
      <p:graphicFrame>
        <p:nvGraphicFramePr>
          <p:cNvPr id="54" name="Graphique 5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89529103"/>
              </p:ext>
            </p:extLst>
          </p:nvPr>
        </p:nvGraphicFramePr>
        <p:xfrm>
          <a:off x="1127377" y="1684421"/>
          <a:ext cx="4379494" cy="20333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56" name="Graphique 5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49939786"/>
              </p:ext>
            </p:extLst>
          </p:nvPr>
        </p:nvGraphicFramePr>
        <p:xfrm>
          <a:off x="1058779" y="4247147"/>
          <a:ext cx="4451683" cy="20934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57" name="ZoneTexte 56"/>
          <p:cNvSpPr txBox="1"/>
          <p:nvPr/>
        </p:nvSpPr>
        <p:spPr>
          <a:xfrm>
            <a:off x="2113547" y="4179852"/>
            <a:ext cx="339290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b="1" dirty="0">
                <a:latin typeface="Marianne" panose="02000000000000000000" pitchFamily="50" charset="0"/>
              </a:rPr>
              <a:t>Evolution du  nombre d’animaux excréteurs</a:t>
            </a:r>
          </a:p>
        </p:txBody>
      </p:sp>
      <p:sp>
        <p:nvSpPr>
          <p:cNvPr id="59" name="ZoneTexte 58"/>
          <p:cNvSpPr txBox="1"/>
          <p:nvPr/>
        </p:nvSpPr>
        <p:spPr>
          <a:xfrm>
            <a:off x="2225631" y="6140995"/>
            <a:ext cx="11552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/>
              <a:t>Avant traitement</a:t>
            </a:r>
          </a:p>
        </p:txBody>
      </p:sp>
      <p:sp>
        <p:nvSpPr>
          <p:cNvPr id="60" name="ZoneTexte 59"/>
          <p:cNvSpPr txBox="1"/>
          <p:nvPr/>
        </p:nvSpPr>
        <p:spPr>
          <a:xfrm>
            <a:off x="3906042" y="6136984"/>
            <a:ext cx="12274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/>
              <a:t>14 jours </a:t>
            </a:r>
          </a:p>
          <a:p>
            <a:pPr algn="ctr"/>
            <a:r>
              <a:rPr lang="fr-FR" sz="1200" dirty="0"/>
              <a:t>Post-traitement</a:t>
            </a:r>
          </a:p>
        </p:txBody>
      </p:sp>
      <p:sp>
        <p:nvSpPr>
          <p:cNvPr id="38" name="ZoneTexte 37"/>
          <p:cNvSpPr txBox="1"/>
          <p:nvPr/>
        </p:nvSpPr>
        <p:spPr>
          <a:xfrm>
            <a:off x="4344207" y="3182779"/>
            <a:ext cx="69950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b="1" dirty="0">
                <a:latin typeface="Marianne" panose="02000000000000000000" pitchFamily="50" charset="0"/>
              </a:rPr>
              <a:t>11 %</a:t>
            </a:r>
          </a:p>
        </p:txBody>
      </p:sp>
      <p:sp>
        <p:nvSpPr>
          <p:cNvPr id="61" name="ZoneTexte 60"/>
          <p:cNvSpPr txBox="1"/>
          <p:nvPr/>
        </p:nvSpPr>
        <p:spPr>
          <a:xfrm>
            <a:off x="4316134" y="5753526"/>
            <a:ext cx="69950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b="1" dirty="0">
                <a:latin typeface="Marianne" panose="02000000000000000000" pitchFamily="50" charset="0"/>
              </a:rPr>
              <a:t>13 %</a:t>
            </a:r>
          </a:p>
        </p:txBody>
      </p:sp>
      <p:sp>
        <p:nvSpPr>
          <p:cNvPr id="62" name="ZoneTexte 61"/>
          <p:cNvSpPr txBox="1"/>
          <p:nvPr/>
        </p:nvSpPr>
        <p:spPr>
          <a:xfrm>
            <a:off x="2603639" y="4630578"/>
            <a:ext cx="69950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b="1" dirty="0">
                <a:latin typeface="Marianne" panose="02000000000000000000" pitchFamily="50" charset="0"/>
              </a:rPr>
              <a:t>75 %</a:t>
            </a:r>
          </a:p>
        </p:txBody>
      </p:sp>
      <p:sp>
        <p:nvSpPr>
          <p:cNvPr id="63" name="Rectangle à coins arrondis 62"/>
          <p:cNvSpPr/>
          <p:nvPr/>
        </p:nvSpPr>
        <p:spPr>
          <a:xfrm>
            <a:off x="7258286" y="2886351"/>
            <a:ext cx="440675" cy="396607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4" name="Rectangle à coins arrondis 63"/>
          <p:cNvSpPr/>
          <p:nvPr/>
        </p:nvSpPr>
        <p:spPr>
          <a:xfrm>
            <a:off x="8986100" y="2883499"/>
            <a:ext cx="440675" cy="396607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5" name="Image 6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859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98706" y="2775281"/>
            <a:ext cx="676275" cy="533400"/>
          </a:xfrm>
          <a:prstGeom prst="rect">
            <a:avLst/>
          </a:prstGeom>
        </p:spPr>
      </p:pic>
      <p:sp>
        <p:nvSpPr>
          <p:cNvPr id="68" name="Ellipse 67"/>
          <p:cNvSpPr/>
          <p:nvPr/>
        </p:nvSpPr>
        <p:spPr>
          <a:xfrm>
            <a:off x="6132513" y="2668836"/>
            <a:ext cx="755322" cy="760164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9" name="Image 68"/>
          <p:cNvPicPr>
            <a:picLocks noChangeAspect="1"/>
          </p:cNvPicPr>
          <p:nvPr/>
        </p:nvPicPr>
        <p:blipFill>
          <a:blip r:embed="rId5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2513" y="2773589"/>
            <a:ext cx="651171" cy="416650"/>
          </a:xfrm>
          <a:prstGeom prst="rect">
            <a:avLst/>
          </a:prstGeom>
        </p:spPr>
      </p:pic>
      <p:sp>
        <p:nvSpPr>
          <p:cNvPr id="70" name="Rectangle 69"/>
          <p:cNvSpPr/>
          <p:nvPr/>
        </p:nvSpPr>
        <p:spPr>
          <a:xfrm>
            <a:off x="5898761" y="3057299"/>
            <a:ext cx="123604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b="1" dirty="0">
                <a:solidFill>
                  <a:srgbClr val="A4B447"/>
                </a:solidFill>
              </a:rPr>
              <a:t>PYR </a:t>
            </a:r>
          </a:p>
          <a:p>
            <a:pPr algn="ctr"/>
            <a:endParaRPr lang="fr-FR" sz="1100" b="1" dirty="0">
              <a:solidFill>
                <a:srgbClr val="A4B447"/>
              </a:solidFill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68ABC-7720-41FE-90C9-E3B404090A6D}" type="slidenum">
              <a:rPr lang="fr-FR" smtClean="0"/>
              <a:t>11</a:t>
            </a:fld>
            <a:endParaRPr lang="fr-FR"/>
          </a:p>
        </p:txBody>
      </p:sp>
      <p:sp>
        <p:nvSpPr>
          <p:cNvPr id="42" name="ZoneTexte 41"/>
          <p:cNvSpPr txBox="1"/>
          <p:nvPr/>
        </p:nvSpPr>
        <p:spPr>
          <a:xfrm>
            <a:off x="2155765" y="2933820"/>
            <a:ext cx="131984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latin typeface="Marianne" panose="02000000000000000000" pitchFamily="50" charset="0"/>
              </a:rPr>
              <a:t>Moyenne = 25 </a:t>
            </a:r>
            <a:r>
              <a:rPr lang="fr-FR" sz="1000" dirty="0" err="1">
                <a:latin typeface="Marianne" panose="02000000000000000000" pitchFamily="50" charset="0"/>
              </a:rPr>
              <a:t>opg</a:t>
            </a:r>
            <a:endParaRPr lang="fr-FR" sz="1000" dirty="0">
              <a:latin typeface="Marianne" panose="02000000000000000000" pitchFamily="50" charset="0"/>
            </a:endParaRPr>
          </a:p>
        </p:txBody>
      </p:sp>
      <p:sp>
        <p:nvSpPr>
          <p:cNvPr id="44" name="ZoneTexte 43"/>
          <p:cNvSpPr txBox="1"/>
          <p:nvPr/>
        </p:nvSpPr>
        <p:spPr>
          <a:xfrm>
            <a:off x="2130365" y="5308720"/>
            <a:ext cx="131984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latin typeface="Marianne" panose="02000000000000000000" pitchFamily="50" charset="0"/>
              </a:rPr>
              <a:t>Moyenne = 17 </a:t>
            </a:r>
            <a:r>
              <a:rPr lang="fr-FR" sz="1000" dirty="0" err="1">
                <a:latin typeface="Marianne" panose="02000000000000000000" pitchFamily="50" charset="0"/>
              </a:rPr>
              <a:t>opg</a:t>
            </a:r>
            <a:endParaRPr lang="fr-FR" sz="1000" dirty="0">
              <a:latin typeface="Marianne" panose="02000000000000000000" pitchFamily="50" charset="0"/>
            </a:endParaRPr>
          </a:p>
        </p:txBody>
      </p:sp>
      <p:sp>
        <p:nvSpPr>
          <p:cNvPr id="45" name="ZoneTexte 44"/>
          <p:cNvSpPr txBox="1"/>
          <p:nvPr/>
        </p:nvSpPr>
        <p:spPr>
          <a:xfrm>
            <a:off x="3876615" y="2749670"/>
            <a:ext cx="131984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latin typeface="Marianne" panose="02000000000000000000" pitchFamily="50" charset="0"/>
              </a:rPr>
              <a:t>Moyenne = 1 </a:t>
            </a:r>
            <a:r>
              <a:rPr lang="fr-FR" sz="1000" dirty="0" err="1">
                <a:latin typeface="Marianne" panose="02000000000000000000" pitchFamily="50" charset="0"/>
              </a:rPr>
              <a:t>opg</a:t>
            </a:r>
            <a:endParaRPr lang="fr-FR" sz="1000" dirty="0">
              <a:latin typeface="Marianne" panose="02000000000000000000" pitchFamily="50" charset="0"/>
            </a:endParaRPr>
          </a:p>
        </p:txBody>
      </p:sp>
      <p:sp>
        <p:nvSpPr>
          <p:cNvPr id="46" name="ZoneTexte 45"/>
          <p:cNvSpPr txBox="1"/>
          <p:nvPr/>
        </p:nvSpPr>
        <p:spPr>
          <a:xfrm>
            <a:off x="3857565" y="5296020"/>
            <a:ext cx="131984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latin typeface="Marianne" panose="02000000000000000000" pitchFamily="50" charset="0"/>
              </a:rPr>
              <a:t>Moyenne = 2 </a:t>
            </a:r>
            <a:r>
              <a:rPr lang="fr-FR" sz="1000" dirty="0" err="1">
                <a:latin typeface="Marianne" panose="02000000000000000000" pitchFamily="50" charset="0"/>
              </a:rPr>
              <a:t>opg</a:t>
            </a:r>
            <a:endParaRPr lang="fr-FR" sz="1000" dirty="0">
              <a:latin typeface="Marianne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3817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4" grpId="0" animBg="1"/>
      <p:bldP spid="15" grpId="0" animBg="1"/>
      <p:bldP spid="19" grpId="0" animBg="1"/>
      <p:bldP spid="20" grpId="0" animBg="1"/>
      <p:bldP spid="22" grpId="0"/>
      <p:bldP spid="63" grpId="0" animBg="1"/>
      <p:bldP spid="64" grpId="0" animBg="1"/>
      <p:bldP spid="68" grpId="0" animBg="1"/>
      <p:bldP spid="7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1446167" y="1963169"/>
            <a:ext cx="4313362" cy="264492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à coins arrondis 3"/>
          <p:cNvSpPr/>
          <p:nvPr/>
        </p:nvSpPr>
        <p:spPr>
          <a:xfrm>
            <a:off x="143219" y="596752"/>
            <a:ext cx="5508434" cy="556784"/>
          </a:xfrm>
          <a:prstGeom prst="roundRect">
            <a:avLst/>
          </a:prstGeom>
          <a:solidFill>
            <a:srgbClr val="A4B4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800" b="1" dirty="0">
                <a:solidFill>
                  <a:schemeClr val="bg1"/>
                </a:solidFill>
                <a:latin typeface="Marianne" panose="02000000000000000000" pitchFamily="50" charset="0"/>
              </a:rPr>
              <a:t>Synthèse de l’efficacité des AH testés</a:t>
            </a:r>
          </a:p>
        </p:txBody>
      </p:sp>
      <p:pic>
        <p:nvPicPr>
          <p:cNvPr id="5" name="Imag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64" t="7500" r="9162" b="10330"/>
          <a:stretch/>
        </p:blipFill>
        <p:spPr bwMode="auto">
          <a:xfrm>
            <a:off x="11107093" y="0"/>
            <a:ext cx="997108" cy="741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à coins arrondis 5"/>
          <p:cNvSpPr/>
          <p:nvPr/>
        </p:nvSpPr>
        <p:spPr>
          <a:xfrm>
            <a:off x="6738447" y="629560"/>
            <a:ext cx="3656837" cy="556784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  <a:latin typeface="Marianne" panose="02000000000000000000" pitchFamily="50" charset="0"/>
              </a:rPr>
              <a:t>Population de</a:t>
            </a:r>
            <a:r>
              <a:rPr lang="fr-FR" b="1" i="1" dirty="0">
                <a:solidFill>
                  <a:schemeClr val="tx1"/>
                </a:solidFill>
                <a:latin typeface="Marianne" panose="02000000000000000000" pitchFamily="50" charset="0"/>
              </a:rPr>
              <a:t> </a:t>
            </a:r>
            <a:r>
              <a:rPr lang="fr-FR" b="1" i="1" dirty="0" err="1">
                <a:solidFill>
                  <a:schemeClr val="tx1"/>
                </a:solidFill>
                <a:latin typeface="Marianne" panose="02000000000000000000" pitchFamily="50" charset="0"/>
              </a:rPr>
              <a:t>Parascaris</a:t>
            </a:r>
            <a:r>
              <a:rPr lang="fr-FR" b="1" i="1" dirty="0">
                <a:solidFill>
                  <a:schemeClr val="tx1"/>
                </a:solidFill>
                <a:latin typeface="Marianne" panose="02000000000000000000" pitchFamily="50" charset="0"/>
              </a:rPr>
              <a:t> </a:t>
            </a:r>
            <a:r>
              <a:rPr lang="fr-FR" b="1" dirty="0" err="1">
                <a:solidFill>
                  <a:schemeClr val="tx1"/>
                </a:solidFill>
                <a:latin typeface="Marianne" panose="02000000000000000000" pitchFamily="50" charset="0"/>
              </a:rPr>
              <a:t>spp</a:t>
            </a:r>
            <a:r>
              <a:rPr lang="fr-FR" b="1" dirty="0">
                <a:solidFill>
                  <a:schemeClr val="tx1"/>
                </a:solidFill>
                <a:latin typeface="Marianne" panose="02000000000000000000" pitchFamily="50" charset="0"/>
              </a:rPr>
              <a:t>.</a:t>
            </a:r>
            <a:endParaRPr lang="fr-FR" sz="1800" b="1" dirty="0">
              <a:solidFill>
                <a:schemeClr val="tx1"/>
              </a:solidFill>
              <a:latin typeface="Marianne" panose="02000000000000000000" pitchFamily="50" charset="0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C6F24E07-529A-6ECF-DAA9-E153AEC342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2683" b="62873" l="38345" r="53678">
                        <a14:backgroundMark x1="47917" y1="42857" x2="50446" y2="42989"/>
                        <a14:backgroundMark x1="50446" y1="42989" x2="52480" y2="46296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36" t="41693" r="44405" b="34603"/>
          <a:stretch/>
        </p:blipFill>
        <p:spPr bwMode="auto">
          <a:xfrm>
            <a:off x="6421477" y="308511"/>
            <a:ext cx="633486" cy="718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ZoneTexte 8"/>
          <p:cNvSpPr txBox="1"/>
          <p:nvPr/>
        </p:nvSpPr>
        <p:spPr>
          <a:xfrm>
            <a:off x="539824" y="1938962"/>
            <a:ext cx="1288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accent1"/>
                </a:solidFill>
              </a:rPr>
              <a:t>FBZ</a:t>
            </a:r>
          </a:p>
        </p:txBody>
      </p:sp>
      <p:sp>
        <p:nvSpPr>
          <p:cNvPr id="10" name="Ellipse 9"/>
          <p:cNvSpPr/>
          <p:nvPr/>
        </p:nvSpPr>
        <p:spPr>
          <a:xfrm>
            <a:off x="192128" y="1696590"/>
            <a:ext cx="755322" cy="76016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56" y="1864598"/>
            <a:ext cx="651171" cy="416650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1440916" y="1583740"/>
            <a:ext cx="4318613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2025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2470398" y="4122369"/>
            <a:ext cx="11552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/>
              <a:t>Avant traitement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3850015" y="4118358"/>
            <a:ext cx="12274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/>
              <a:t>14 jours </a:t>
            </a:r>
          </a:p>
          <a:p>
            <a:pPr algn="ctr"/>
            <a:r>
              <a:rPr lang="fr-FR" sz="1200" dirty="0"/>
              <a:t>Post-traitement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2286123" y="1990110"/>
            <a:ext cx="339290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b="1" dirty="0">
                <a:latin typeface="Marianne" panose="02000000000000000000" pitchFamily="50" charset="0"/>
              </a:rPr>
              <a:t>Evolution du  nombre d’animaux excréteurs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172576" y="4123712"/>
            <a:ext cx="14085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/>
              <a:t>Lot de femelles (n=6)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4268132" y="3549737"/>
            <a:ext cx="69950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b="1" dirty="0">
                <a:latin typeface="Marianne" panose="02000000000000000000" pitchFamily="50" charset="0"/>
              </a:rPr>
              <a:t>17 %</a:t>
            </a:r>
          </a:p>
        </p:txBody>
      </p:sp>
      <p:graphicFrame>
        <p:nvGraphicFramePr>
          <p:cNvPr id="20" name="Graphique 1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28377362"/>
              </p:ext>
            </p:extLst>
          </p:nvPr>
        </p:nvGraphicFramePr>
        <p:xfrm>
          <a:off x="1380034" y="2069432"/>
          <a:ext cx="3986045" cy="22146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2" name="ZoneTexte 21"/>
          <p:cNvSpPr txBox="1"/>
          <p:nvPr/>
        </p:nvSpPr>
        <p:spPr>
          <a:xfrm>
            <a:off x="2959897" y="4625029"/>
            <a:ext cx="14085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/>
              <a:t>16-30 juillet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2840384" y="2348959"/>
            <a:ext cx="69950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b="1" dirty="0">
                <a:latin typeface="Marianne" panose="02000000000000000000" pitchFamily="50" charset="0"/>
              </a:rPr>
              <a:t>83 %</a:t>
            </a:r>
          </a:p>
        </p:txBody>
      </p:sp>
      <p:sp>
        <p:nvSpPr>
          <p:cNvPr id="23" name="Ellipse 22"/>
          <p:cNvSpPr/>
          <p:nvPr/>
        </p:nvSpPr>
        <p:spPr>
          <a:xfrm>
            <a:off x="6172462" y="1760855"/>
            <a:ext cx="755322" cy="76016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4" name="Image 23"/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490" y="1928863"/>
            <a:ext cx="651171" cy="416650"/>
          </a:xfrm>
          <a:prstGeom prst="rect">
            <a:avLst/>
          </a:prstGeom>
        </p:spPr>
      </p:pic>
      <p:sp>
        <p:nvSpPr>
          <p:cNvPr id="25" name="ZoneTexte 24"/>
          <p:cNvSpPr txBox="1"/>
          <p:nvPr/>
        </p:nvSpPr>
        <p:spPr>
          <a:xfrm>
            <a:off x="5892197" y="2223565"/>
            <a:ext cx="12889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solidFill>
                  <a:schemeClr val="accent1"/>
                </a:solidFill>
                <a:latin typeface="Marianne" panose="02000000000000000000" pitchFamily="50" charset="0"/>
              </a:rPr>
              <a:t>FBZ</a:t>
            </a:r>
          </a:p>
        </p:txBody>
      </p:sp>
      <p:sp>
        <p:nvSpPr>
          <p:cNvPr id="26" name="Rectangle à coins arrondis 25"/>
          <p:cNvSpPr/>
          <p:nvPr/>
        </p:nvSpPr>
        <p:spPr>
          <a:xfrm>
            <a:off x="7260123" y="2050153"/>
            <a:ext cx="440675" cy="396607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Rectangle à coins arrondis 26"/>
          <p:cNvSpPr/>
          <p:nvPr/>
        </p:nvSpPr>
        <p:spPr>
          <a:xfrm>
            <a:off x="8987937" y="2047301"/>
            <a:ext cx="440675" cy="396607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8" name="Image 2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859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55517" y="1939082"/>
            <a:ext cx="676275" cy="533400"/>
          </a:xfrm>
          <a:prstGeom prst="rect">
            <a:avLst/>
          </a:prstGeom>
        </p:spPr>
      </p:pic>
      <p:sp>
        <p:nvSpPr>
          <p:cNvPr id="29" name="Rectangle à coins arrondis 28"/>
          <p:cNvSpPr/>
          <p:nvPr/>
        </p:nvSpPr>
        <p:spPr>
          <a:xfrm>
            <a:off x="6738449" y="1313762"/>
            <a:ext cx="1524210" cy="556784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  <a:latin typeface="Marianne" panose="02000000000000000000" pitchFamily="50" charset="0"/>
              </a:rPr>
              <a:t>Résistante</a:t>
            </a:r>
            <a:endParaRPr lang="fr-FR" sz="1800" b="1" dirty="0">
              <a:solidFill>
                <a:schemeClr val="tx1"/>
              </a:solidFill>
              <a:latin typeface="Marianne" panose="02000000000000000000" pitchFamily="50" charset="0"/>
            </a:endParaRPr>
          </a:p>
        </p:txBody>
      </p:sp>
      <p:sp>
        <p:nvSpPr>
          <p:cNvPr id="30" name="Rectangle à coins arrondis 29"/>
          <p:cNvSpPr/>
          <p:nvPr/>
        </p:nvSpPr>
        <p:spPr>
          <a:xfrm>
            <a:off x="8323041" y="1313762"/>
            <a:ext cx="1669266" cy="55678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  <a:latin typeface="Marianne" panose="02000000000000000000" pitchFamily="50" charset="0"/>
              </a:rPr>
              <a:t>Sensible</a:t>
            </a:r>
            <a:endParaRPr lang="fr-FR" sz="1800" b="1" dirty="0">
              <a:solidFill>
                <a:schemeClr val="tx1"/>
              </a:solidFill>
              <a:latin typeface="Marianne" panose="02000000000000000000" pitchFamily="50" charset="0"/>
            </a:endParaRPr>
          </a:p>
        </p:txBody>
      </p:sp>
      <p:sp>
        <p:nvSpPr>
          <p:cNvPr id="31" name="Espace réservé du numéro de diapositive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68ABC-7720-41FE-90C9-E3B404090A6D}" type="slidenum">
              <a:rPr lang="fr-FR" smtClean="0"/>
              <a:t>12</a:t>
            </a:fld>
            <a:endParaRPr lang="fr-FR"/>
          </a:p>
        </p:txBody>
      </p:sp>
      <p:sp>
        <p:nvSpPr>
          <p:cNvPr id="32" name="ZoneTexte 31"/>
          <p:cNvSpPr txBox="1"/>
          <p:nvPr/>
        </p:nvSpPr>
        <p:spPr>
          <a:xfrm>
            <a:off x="2324101" y="3168770"/>
            <a:ext cx="14245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latin typeface="Marianne" panose="02000000000000000000" pitchFamily="50" charset="0"/>
              </a:rPr>
              <a:t>Moyenne = 348 </a:t>
            </a:r>
            <a:r>
              <a:rPr lang="fr-FR" sz="1000" dirty="0" err="1">
                <a:latin typeface="Marianne" panose="02000000000000000000" pitchFamily="50" charset="0"/>
              </a:rPr>
              <a:t>opg</a:t>
            </a:r>
            <a:endParaRPr lang="fr-FR" sz="1000" dirty="0">
              <a:latin typeface="Marianne" panose="02000000000000000000" pitchFamily="50" charset="0"/>
            </a:endParaRPr>
          </a:p>
        </p:txBody>
      </p:sp>
      <p:sp>
        <p:nvSpPr>
          <p:cNvPr id="33" name="ZoneTexte 32"/>
          <p:cNvSpPr txBox="1"/>
          <p:nvPr/>
        </p:nvSpPr>
        <p:spPr>
          <a:xfrm>
            <a:off x="3784601" y="3181470"/>
            <a:ext cx="14245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latin typeface="Marianne" panose="02000000000000000000" pitchFamily="50" charset="0"/>
              </a:rPr>
              <a:t>Moyenne = 10 </a:t>
            </a:r>
            <a:r>
              <a:rPr lang="fr-FR" sz="1000" dirty="0" err="1">
                <a:latin typeface="Marianne" panose="02000000000000000000" pitchFamily="50" charset="0"/>
              </a:rPr>
              <a:t>opg</a:t>
            </a:r>
            <a:endParaRPr lang="fr-FR" sz="1000" dirty="0">
              <a:latin typeface="Marianne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6732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5" grpId="0"/>
      <p:bldP spid="26" grpId="0" animBg="1"/>
      <p:bldP spid="27" grpId="0" animBg="1"/>
      <p:bldP spid="29" grpId="0" animBg="1"/>
      <p:bldP spid="3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à coins arrondis 3"/>
          <p:cNvSpPr/>
          <p:nvPr/>
        </p:nvSpPr>
        <p:spPr>
          <a:xfrm>
            <a:off x="120768" y="596752"/>
            <a:ext cx="5201729" cy="556784"/>
          </a:xfrm>
          <a:prstGeom prst="roundRect">
            <a:avLst/>
          </a:prstGeom>
          <a:solidFill>
            <a:srgbClr val="A4B4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800" b="1" dirty="0">
                <a:solidFill>
                  <a:schemeClr val="bg1"/>
                </a:solidFill>
                <a:latin typeface="Marianne" panose="02000000000000000000" pitchFamily="50" charset="0"/>
              </a:rPr>
              <a:t>Conclusion</a:t>
            </a:r>
          </a:p>
        </p:txBody>
      </p:sp>
      <p:sp>
        <p:nvSpPr>
          <p:cNvPr id="5" name="Rectangle à coins arrondis 4"/>
          <p:cNvSpPr/>
          <p:nvPr/>
        </p:nvSpPr>
        <p:spPr>
          <a:xfrm>
            <a:off x="494048" y="1315353"/>
            <a:ext cx="3220530" cy="556784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  <a:latin typeface="Marianne" panose="02000000000000000000" pitchFamily="50" charset="0"/>
              </a:rPr>
              <a:t>Population de strongles</a:t>
            </a:r>
            <a:endParaRPr lang="fr-FR" sz="1800" b="1" dirty="0">
              <a:solidFill>
                <a:schemeClr val="tx1"/>
              </a:solidFill>
              <a:latin typeface="Marianne" panose="02000000000000000000" pitchFamily="50" charset="0"/>
            </a:endParaRPr>
          </a:p>
        </p:txBody>
      </p:sp>
      <p:sp>
        <p:nvSpPr>
          <p:cNvPr id="6" name="Ellipse 5"/>
          <p:cNvSpPr/>
          <p:nvPr/>
        </p:nvSpPr>
        <p:spPr>
          <a:xfrm>
            <a:off x="770271" y="2422584"/>
            <a:ext cx="755322" cy="76016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299" y="2590592"/>
            <a:ext cx="651171" cy="416650"/>
          </a:xfrm>
          <a:prstGeom prst="rect">
            <a:avLst/>
          </a:prstGeom>
        </p:spPr>
      </p:pic>
      <p:sp>
        <p:nvSpPr>
          <p:cNvPr id="8" name="Rectangle à coins arrondis 7"/>
          <p:cNvSpPr/>
          <p:nvPr/>
        </p:nvSpPr>
        <p:spPr>
          <a:xfrm>
            <a:off x="1336258" y="1975491"/>
            <a:ext cx="1524210" cy="556784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  <a:latin typeface="Marianne" panose="02000000000000000000" pitchFamily="50" charset="0"/>
              </a:rPr>
              <a:t>Résistante</a:t>
            </a:r>
            <a:endParaRPr lang="fr-FR" sz="1800" b="1" dirty="0">
              <a:solidFill>
                <a:schemeClr val="tx1"/>
              </a:solidFill>
              <a:latin typeface="Marianne" panose="02000000000000000000" pitchFamily="50" charset="0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522B05BC-4CBE-41A0-8677-DC9E6B5013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33" y="1061867"/>
            <a:ext cx="858030" cy="749734"/>
          </a:xfrm>
          <a:prstGeom prst="rect">
            <a:avLst/>
          </a:prstGeom>
        </p:spPr>
      </p:pic>
      <p:sp>
        <p:nvSpPr>
          <p:cNvPr id="11" name="Rectangle à coins arrondis 10"/>
          <p:cNvSpPr/>
          <p:nvPr/>
        </p:nvSpPr>
        <p:spPr>
          <a:xfrm>
            <a:off x="1857932" y="2711882"/>
            <a:ext cx="440675" cy="396607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859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77026" y="2600811"/>
            <a:ext cx="676275" cy="533400"/>
          </a:xfrm>
          <a:prstGeom prst="rect">
            <a:avLst/>
          </a:prstGeom>
        </p:spPr>
      </p:pic>
      <p:sp>
        <p:nvSpPr>
          <p:cNvPr id="14" name="Ellipse 13"/>
          <p:cNvSpPr/>
          <p:nvPr/>
        </p:nvSpPr>
        <p:spPr>
          <a:xfrm>
            <a:off x="730322" y="3330565"/>
            <a:ext cx="755322" cy="760164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/>
          <p:cNvSpPr txBox="1"/>
          <p:nvPr/>
        </p:nvSpPr>
        <p:spPr>
          <a:xfrm>
            <a:off x="514071" y="2910383"/>
            <a:ext cx="12889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solidFill>
                  <a:schemeClr val="accent1"/>
                </a:solidFill>
                <a:latin typeface="Marianne" panose="02000000000000000000" pitchFamily="50" charset="0"/>
              </a:rPr>
              <a:t>FBZ</a:t>
            </a:r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270" y="3438891"/>
            <a:ext cx="651171" cy="41665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813896" y="3754447"/>
            <a:ext cx="59343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1600" b="1" dirty="0">
                <a:solidFill>
                  <a:schemeClr val="accent4"/>
                </a:solidFill>
                <a:latin typeface="Marianne" panose="02000000000000000000" pitchFamily="50" charset="0"/>
              </a:rPr>
              <a:t>IVM</a:t>
            </a:r>
          </a:p>
        </p:txBody>
      </p:sp>
      <p:sp>
        <p:nvSpPr>
          <p:cNvPr id="18" name="Rectangle à coins arrondis 17"/>
          <p:cNvSpPr/>
          <p:nvPr/>
        </p:nvSpPr>
        <p:spPr>
          <a:xfrm>
            <a:off x="1856095" y="3548080"/>
            <a:ext cx="440675" cy="396607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0" name="Image 19"/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859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75189" y="3437009"/>
            <a:ext cx="676275" cy="533400"/>
          </a:xfrm>
          <a:prstGeom prst="rect">
            <a:avLst/>
          </a:prstGeom>
        </p:spPr>
      </p:pic>
      <p:sp>
        <p:nvSpPr>
          <p:cNvPr id="21" name="Ellipse 20"/>
          <p:cNvSpPr/>
          <p:nvPr/>
        </p:nvSpPr>
        <p:spPr>
          <a:xfrm>
            <a:off x="730322" y="4220907"/>
            <a:ext cx="755322" cy="760164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2" name="Image 21"/>
          <p:cNvPicPr>
            <a:picLocks noChangeAspect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350" y="4365865"/>
            <a:ext cx="651171" cy="416650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742354" y="4671928"/>
            <a:ext cx="68270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600" b="1" dirty="0">
                <a:solidFill>
                  <a:srgbClr val="A4B447"/>
                </a:solidFill>
                <a:latin typeface="Marianne" panose="02000000000000000000" pitchFamily="50" charset="0"/>
              </a:rPr>
              <a:t>PYR</a:t>
            </a:r>
            <a:r>
              <a:rPr lang="fr-FR" b="1" dirty="0">
                <a:solidFill>
                  <a:srgbClr val="A4B447"/>
                </a:solidFill>
              </a:rPr>
              <a:t> </a:t>
            </a:r>
          </a:p>
          <a:p>
            <a:pPr algn="ctr"/>
            <a:endParaRPr lang="fr-FR" sz="1100" b="1" dirty="0">
              <a:solidFill>
                <a:srgbClr val="A4B447"/>
              </a:solidFill>
            </a:endParaRPr>
          </a:p>
        </p:txBody>
      </p:sp>
      <p:sp>
        <p:nvSpPr>
          <p:cNvPr id="24" name="Rectangle à coins arrondis 23"/>
          <p:cNvSpPr/>
          <p:nvPr/>
        </p:nvSpPr>
        <p:spPr>
          <a:xfrm>
            <a:off x="1852084" y="4394305"/>
            <a:ext cx="440675" cy="396607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6" name="Image 25"/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859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71178" y="4283234"/>
            <a:ext cx="676275" cy="533400"/>
          </a:xfrm>
          <a:prstGeom prst="rect">
            <a:avLst/>
          </a:prstGeom>
        </p:spPr>
      </p:pic>
      <p:sp>
        <p:nvSpPr>
          <p:cNvPr id="27" name="Ellipse 26"/>
          <p:cNvSpPr/>
          <p:nvPr/>
        </p:nvSpPr>
        <p:spPr>
          <a:xfrm>
            <a:off x="4796994" y="2486520"/>
            <a:ext cx="776586" cy="757989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Rectangle à coins arrondis 27"/>
          <p:cNvSpPr/>
          <p:nvPr/>
        </p:nvSpPr>
        <p:spPr>
          <a:xfrm>
            <a:off x="4644943" y="1363480"/>
            <a:ext cx="3220530" cy="556784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  <a:latin typeface="Marianne" panose="02000000000000000000" pitchFamily="50" charset="0"/>
              </a:rPr>
              <a:t>Population d’</a:t>
            </a:r>
            <a:r>
              <a:rPr lang="fr-FR" b="1" dirty="0" err="1">
                <a:solidFill>
                  <a:schemeClr val="tx1"/>
                </a:solidFill>
                <a:latin typeface="Marianne" panose="02000000000000000000" pitchFamily="50" charset="0"/>
              </a:rPr>
              <a:t>anoplocéphales</a:t>
            </a:r>
            <a:endParaRPr lang="fr-FR" sz="1800" b="1" dirty="0">
              <a:solidFill>
                <a:schemeClr val="tx1"/>
              </a:solidFill>
              <a:latin typeface="Marianne" panose="02000000000000000000" pitchFamily="50" charset="0"/>
            </a:endParaRPr>
          </a:p>
        </p:txBody>
      </p:sp>
      <p:sp>
        <p:nvSpPr>
          <p:cNvPr id="29" name="Rectangle à coins arrondis 28"/>
          <p:cNvSpPr/>
          <p:nvPr/>
        </p:nvSpPr>
        <p:spPr>
          <a:xfrm>
            <a:off x="5390898" y="2047682"/>
            <a:ext cx="1524210" cy="556784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  <a:latin typeface="Marianne" panose="02000000000000000000" pitchFamily="50" charset="0"/>
              </a:rPr>
              <a:t>Résistante</a:t>
            </a:r>
            <a:endParaRPr lang="fr-FR" sz="1800" b="1" dirty="0">
              <a:solidFill>
                <a:schemeClr val="tx1"/>
              </a:solidFill>
              <a:latin typeface="Marianne" panose="02000000000000000000" pitchFamily="50" charset="0"/>
            </a:endParaRPr>
          </a:p>
        </p:txBody>
      </p:sp>
      <p:sp>
        <p:nvSpPr>
          <p:cNvPr id="31" name="Rectangle à coins arrondis 30"/>
          <p:cNvSpPr/>
          <p:nvPr/>
        </p:nvSpPr>
        <p:spPr>
          <a:xfrm>
            <a:off x="5912572" y="2784073"/>
            <a:ext cx="440675" cy="396607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3" name="Image 32"/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859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31666" y="2673002"/>
            <a:ext cx="676275" cy="533400"/>
          </a:xfrm>
          <a:prstGeom prst="rect">
            <a:avLst/>
          </a:prstGeom>
        </p:spPr>
      </p:pic>
      <p:pic>
        <p:nvPicPr>
          <p:cNvPr id="34" name="Image 33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1058" y="2611771"/>
            <a:ext cx="660423" cy="422570"/>
          </a:xfrm>
          <a:prstGeom prst="rect">
            <a:avLst/>
          </a:prstGeom>
        </p:spPr>
      </p:pic>
      <p:pic>
        <p:nvPicPr>
          <p:cNvPr id="35" name="Image 3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122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45896" y="1031200"/>
            <a:ext cx="781050" cy="704850"/>
          </a:xfrm>
          <a:prstGeom prst="rect">
            <a:avLst/>
          </a:prstGeom>
        </p:spPr>
      </p:pic>
      <p:sp>
        <p:nvSpPr>
          <p:cNvPr id="36" name="Rectangle à coins arrondis 35"/>
          <p:cNvSpPr/>
          <p:nvPr/>
        </p:nvSpPr>
        <p:spPr>
          <a:xfrm>
            <a:off x="5910735" y="3620271"/>
            <a:ext cx="440675" cy="396607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8" name="Image 37"/>
          <p:cNvPicPr>
            <a:picLocks noChangeAspect="1"/>
          </p:cNvPicPr>
          <p:nvPr/>
        </p:nvPicPr>
        <p:blipFill>
          <a:blip r:embed="rId4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859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05766" y="3509201"/>
            <a:ext cx="676275" cy="533400"/>
          </a:xfrm>
          <a:prstGeom prst="rect">
            <a:avLst/>
          </a:prstGeom>
        </p:spPr>
      </p:pic>
      <p:sp>
        <p:nvSpPr>
          <p:cNvPr id="39" name="Ellipse 38"/>
          <p:cNvSpPr/>
          <p:nvPr/>
        </p:nvSpPr>
        <p:spPr>
          <a:xfrm>
            <a:off x="4784962" y="3402756"/>
            <a:ext cx="755322" cy="760164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0" name="Image 39"/>
          <p:cNvPicPr>
            <a:picLocks noChangeAspect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4962" y="3507509"/>
            <a:ext cx="651171" cy="416650"/>
          </a:xfrm>
          <a:prstGeom prst="rect">
            <a:avLst/>
          </a:prstGeom>
        </p:spPr>
      </p:pic>
      <p:sp>
        <p:nvSpPr>
          <p:cNvPr id="41" name="Rectangle à coins arrondis 40"/>
          <p:cNvSpPr/>
          <p:nvPr/>
        </p:nvSpPr>
        <p:spPr>
          <a:xfrm>
            <a:off x="8410836" y="1393574"/>
            <a:ext cx="3656837" cy="556784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  <a:latin typeface="Marianne" panose="02000000000000000000" pitchFamily="50" charset="0"/>
              </a:rPr>
              <a:t>Population de</a:t>
            </a:r>
            <a:r>
              <a:rPr lang="fr-FR" b="1" i="1" dirty="0">
                <a:solidFill>
                  <a:schemeClr val="tx1"/>
                </a:solidFill>
                <a:latin typeface="Marianne" panose="02000000000000000000" pitchFamily="50" charset="0"/>
              </a:rPr>
              <a:t> </a:t>
            </a:r>
            <a:r>
              <a:rPr lang="fr-FR" b="1" i="1" dirty="0" err="1">
                <a:solidFill>
                  <a:schemeClr val="tx1"/>
                </a:solidFill>
                <a:latin typeface="Marianne" panose="02000000000000000000" pitchFamily="50" charset="0"/>
              </a:rPr>
              <a:t>Parascaris</a:t>
            </a:r>
            <a:r>
              <a:rPr lang="fr-FR" b="1" i="1" dirty="0">
                <a:solidFill>
                  <a:schemeClr val="tx1"/>
                </a:solidFill>
                <a:latin typeface="Marianne" panose="02000000000000000000" pitchFamily="50" charset="0"/>
              </a:rPr>
              <a:t> </a:t>
            </a:r>
            <a:r>
              <a:rPr lang="fr-FR" b="1" dirty="0" err="1">
                <a:solidFill>
                  <a:schemeClr val="tx1"/>
                </a:solidFill>
                <a:latin typeface="Marianne" panose="02000000000000000000" pitchFamily="50" charset="0"/>
              </a:rPr>
              <a:t>spp</a:t>
            </a:r>
            <a:r>
              <a:rPr lang="fr-FR" b="1" dirty="0">
                <a:solidFill>
                  <a:schemeClr val="tx1"/>
                </a:solidFill>
                <a:latin typeface="Marianne" panose="02000000000000000000" pitchFamily="50" charset="0"/>
              </a:rPr>
              <a:t>.</a:t>
            </a:r>
            <a:endParaRPr lang="fr-FR" sz="1800" b="1" dirty="0">
              <a:solidFill>
                <a:schemeClr val="tx1"/>
              </a:solidFill>
              <a:latin typeface="Marianne" panose="02000000000000000000" pitchFamily="50" charset="0"/>
            </a:endParaRPr>
          </a:p>
        </p:txBody>
      </p:sp>
      <p:pic>
        <p:nvPicPr>
          <p:cNvPr id="42" name="Picture 2">
            <a:extLst>
              <a:ext uri="{FF2B5EF4-FFF2-40B4-BE49-F238E27FC236}">
                <a16:creationId xmlns:a16="http://schemas.microsoft.com/office/drawing/2014/main" id="{C6F24E07-529A-6ECF-DAA9-E153AEC342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2683" b="62873" l="38345" r="53678">
                        <a14:backgroundMark x1="47917" y1="42857" x2="50446" y2="42989"/>
                        <a14:backgroundMark x1="50446" y1="42989" x2="52480" y2="46296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36" t="41693" r="44405" b="34603"/>
          <a:stretch/>
        </p:blipFill>
        <p:spPr bwMode="auto">
          <a:xfrm>
            <a:off x="8105898" y="1072525"/>
            <a:ext cx="633486" cy="718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Ellipse 42"/>
          <p:cNvSpPr/>
          <p:nvPr/>
        </p:nvSpPr>
        <p:spPr>
          <a:xfrm>
            <a:off x="9011922" y="2524869"/>
            <a:ext cx="755322" cy="76016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4" name="Image 43"/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6950" y="2692877"/>
            <a:ext cx="651171" cy="416650"/>
          </a:xfrm>
          <a:prstGeom prst="rect">
            <a:avLst/>
          </a:prstGeom>
        </p:spPr>
      </p:pic>
      <p:sp>
        <p:nvSpPr>
          <p:cNvPr id="45" name="Rectangle à coins arrondis 44"/>
          <p:cNvSpPr/>
          <p:nvPr/>
        </p:nvSpPr>
        <p:spPr>
          <a:xfrm>
            <a:off x="10099583" y="2814167"/>
            <a:ext cx="440675" cy="396607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7" name="Image 46"/>
          <p:cNvPicPr>
            <a:picLocks noChangeAspect="1"/>
          </p:cNvPicPr>
          <p:nvPr/>
        </p:nvPicPr>
        <p:blipFill>
          <a:blip r:embed="rId4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859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30708" y="2667412"/>
            <a:ext cx="676275" cy="533400"/>
          </a:xfrm>
          <a:prstGeom prst="rect">
            <a:avLst/>
          </a:prstGeom>
        </p:spPr>
      </p:pic>
      <p:sp>
        <p:nvSpPr>
          <p:cNvPr id="48" name="Rectangle à coins arrondis 47"/>
          <p:cNvSpPr/>
          <p:nvPr/>
        </p:nvSpPr>
        <p:spPr>
          <a:xfrm>
            <a:off x="9565877" y="2077776"/>
            <a:ext cx="1524210" cy="556784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  <a:latin typeface="Marianne" panose="02000000000000000000" pitchFamily="50" charset="0"/>
              </a:rPr>
              <a:t>Résistante</a:t>
            </a:r>
            <a:endParaRPr lang="fr-FR" sz="1800" b="1" dirty="0">
              <a:solidFill>
                <a:schemeClr val="tx1"/>
              </a:solidFill>
              <a:latin typeface="Marianne" panose="02000000000000000000" pitchFamily="50" charset="0"/>
            </a:endParaRPr>
          </a:p>
        </p:txBody>
      </p:sp>
      <p:sp>
        <p:nvSpPr>
          <p:cNvPr id="50" name="ZoneTexte 49"/>
          <p:cNvSpPr txBox="1"/>
          <p:nvPr/>
        </p:nvSpPr>
        <p:spPr>
          <a:xfrm>
            <a:off x="8763723" y="3007468"/>
            <a:ext cx="12889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solidFill>
                  <a:schemeClr val="accent1"/>
                </a:solidFill>
                <a:latin typeface="Marianne" panose="02000000000000000000" pitchFamily="50" charset="0"/>
              </a:rPr>
              <a:t>FBZ</a:t>
            </a:r>
          </a:p>
        </p:txBody>
      </p:sp>
      <p:sp>
        <p:nvSpPr>
          <p:cNvPr id="51" name="Rectangle 50"/>
          <p:cNvSpPr/>
          <p:nvPr/>
        </p:nvSpPr>
        <p:spPr>
          <a:xfrm>
            <a:off x="4817048" y="3825707"/>
            <a:ext cx="68270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600" b="1" dirty="0">
                <a:solidFill>
                  <a:srgbClr val="A4B447"/>
                </a:solidFill>
                <a:latin typeface="Marianne" panose="02000000000000000000" pitchFamily="50" charset="0"/>
              </a:rPr>
              <a:t>PYR</a:t>
            </a:r>
            <a:r>
              <a:rPr lang="fr-FR" b="1" dirty="0">
                <a:solidFill>
                  <a:srgbClr val="A4B447"/>
                </a:solidFill>
              </a:rPr>
              <a:t> </a:t>
            </a:r>
          </a:p>
          <a:p>
            <a:pPr algn="ctr"/>
            <a:endParaRPr lang="fr-FR" sz="1100" b="1" dirty="0">
              <a:solidFill>
                <a:srgbClr val="A4B447"/>
              </a:solidFill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4591135" y="2915701"/>
            <a:ext cx="123604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b="1" dirty="0">
                <a:solidFill>
                  <a:schemeClr val="accent6">
                    <a:lumMod val="50000"/>
                  </a:schemeClr>
                </a:solidFill>
              </a:rPr>
              <a:t>PRAZ</a:t>
            </a:r>
            <a:r>
              <a:rPr lang="fr-FR" b="1" dirty="0">
                <a:solidFill>
                  <a:srgbClr val="A4B447"/>
                </a:solidFill>
              </a:rPr>
              <a:t> </a:t>
            </a:r>
          </a:p>
        </p:txBody>
      </p:sp>
      <p:pic>
        <p:nvPicPr>
          <p:cNvPr id="53" name="Image 9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64" t="7500" r="9162" b="10330"/>
          <a:stretch/>
        </p:blipFill>
        <p:spPr bwMode="auto">
          <a:xfrm>
            <a:off x="11107093" y="0"/>
            <a:ext cx="997108" cy="741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Ellipse 53"/>
          <p:cNvSpPr/>
          <p:nvPr/>
        </p:nvSpPr>
        <p:spPr>
          <a:xfrm>
            <a:off x="8992006" y="3398744"/>
            <a:ext cx="755322" cy="760164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5" name="Image 54"/>
          <p:cNvPicPr>
            <a:picLocks noChangeAspect="1"/>
          </p:cNvPicPr>
          <p:nvPr/>
        </p:nvPicPr>
        <p:blipFill>
          <a:blip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5954" y="3507070"/>
            <a:ext cx="651171" cy="416650"/>
          </a:xfrm>
          <a:prstGeom prst="rect">
            <a:avLst/>
          </a:prstGeom>
        </p:spPr>
      </p:pic>
      <p:sp>
        <p:nvSpPr>
          <p:cNvPr id="56" name="Rectangle 55"/>
          <p:cNvSpPr/>
          <p:nvPr/>
        </p:nvSpPr>
        <p:spPr>
          <a:xfrm>
            <a:off x="9075580" y="3822626"/>
            <a:ext cx="59343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1600" b="1" dirty="0">
                <a:solidFill>
                  <a:schemeClr val="accent4"/>
                </a:solidFill>
                <a:latin typeface="Marianne" panose="02000000000000000000" pitchFamily="50" charset="0"/>
              </a:rPr>
              <a:t>IVM</a:t>
            </a:r>
          </a:p>
        </p:txBody>
      </p:sp>
      <p:sp>
        <p:nvSpPr>
          <p:cNvPr id="59" name="Rectangle à coins arrondis 58"/>
          <p:cNvSpPr/>
          <p:nvPr/>
        </p:nvSpPr>
        <p:spPr>
          <a:xfrm>
            <a:off x="10095574" y="3604241"/>
            <a:ext cx="440675" cy="396607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0" name="Image 5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105273" y="3464217"/>
            <a:ext cx="446422" cy="579888"/>
          </a:xfrm>
          <a:prstGeom prst="rect">
            <a:avLst/>
          </a:prstGeom>
        </p:spPr>
      </p:pic>
      <p:sp>
        <p:nvSpPr>
          <p:cNvPr id="61" name="ZoneTexte 60"/>
          <p:cNvSpPr txBox="1"/>
          <p:nvPr/>
        </p:nvSpPr>
        <p:spPr>
          <a:xfrm>
            <a:off x="5542964" y="3982446"/>
            <a:ext cx="13511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latin typeface="Marianne" panose="02000000000000000000" pitchFamily="50" charset="0"/>
              </a:rPr>
              <a:t>À confirmer</a:t>
            </a:r>
          </a:p>
        </p:txBody>
      </p:sp>
      <p:sp>
        <p:nvSpPr>
          <p:cNvPr id="62" name="ZoneTexte 61"/>
          <p:cNvSpPr txBox="1"/>
          <p:nvPr/>
        </p:nvSpPr>
        <p:spPr>
          <a:xfrm>
            <a:off x="9725943" y="3131144"/>
            <a:ext cx="13511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latin typeface="Marianne" panose="02000000000000000000" pitchFamily="50" charset="0"/>
              </a:rPr>
              <a:t>À confirmer</a:t>
            </a:r>
          </a:p>
        </p:txBody>
      </p:sp>
      <p:sp>
        <p:nvSpPr>
          <p:cNvPr id="68" name="Rectangle à coins arrondis 67"/>
          <p:cNvSpPr/>
          <p:nvPr/>
        </p:nvSpPr>
        <p:spPr>
          <a:xfrm>
            <a:off x="3365283" y="5116615"/>
            <a:ext cx="5201729" cy="556784"/>
          </a:xfrm>
          <a:prstGeom prst="roundRect">
            <a:avLst/>
          </a:prstGeom>
          <a:solidFill>
            <a:srgbClr val="A4B4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800" b="1" dirty="0">
                <a:solidFill>
                  <a:schemeClr val="bg1"/>
                </a:solidFill>
                <a:latin typeface="Marianne" panose="02000000000000000000" pitchFamily="50" charset="0"/>
              </a:rPr>
              <a:t>Et maintenant…..</a:t>
            </a:r>
          </a:p>
        </p:txBody>
      </p:sp>
      <p:sp>
        <p:nvSpPr>
          <p:cNvPr id="69" name="ZoneTexte 68"/>
          <p:cNvSpPr txBox="1"/>
          <p:nvPr/>
        </p:nvSpPr>
        <p:spPr>
          <a:xfrm>
            <a:off x="2877970" y="5884331"/>
            <a:ext cx="65090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latin typeface="Marianne" panose="02000000000000000000" pitchFamily="50" charset="0"/>
              </a:rPr>
              <a:t>Est-ce que l’éleveur a changé ses pratiques de </a:t>
            </a:r>
            <a:r>
              <a:rPr lang="fr-FR" b="1" dirty="0" err="1">
                <a:latin typeface="Marianne" panose="02000000000000000000" pitchFamily="50" charset="0"/>
              </a:rPr>
              <a:t>vermifugation</a:t>
            </a:r>
            <a:r>
              <a:rPr lang="fr-FR" b="1" dirty="0">
                <a:latin typeface="Marianne" panose="02000000000000000000" pitchFamily="50" charset="0"/>
              </a:rPr>
              <a:t> ? </a:t>
            </a:r>
          </a:p>
        </p:txBody>
      </p:sp>
      <p:pic>
        <p:nvPicPr>
          <p:cNvPr id="70" name="Image 69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292" b="61000" l="26389" r="67593">
                        <a14:foregroundMark x1="42315" y1="57417" x2="42315" y2="57417"/>
                        <a14:foregroundMark x1="41944" y1="56583" x2="41944" y2="56583"/>
                        <a14:foregroundMark x1="59074" y1="57125" x2="59074" y2="57125"/>
                        <a14:foregroundMark x1="61296" y1="57417" x2="61296" y2="57417"/>
                        <a14:foregroundMark x1="62500" y1="57667" x2="62500" y2="57667"/>
                        <a14:foregroundMark x1="60000" y1="55750" x2="60000" y2="55750"/>
                        <a14:foregroundMark x1="58241" y1="55208" x2="58241" y2="55208"/>
                        <a14:foregroundMark x1="57593" y1="54500" x2="57593" y2="54500"/>
                        <a14:foregroundMark x1="43241" y1="53667" x2="43241" y2="53667"/>
                        <a14:foregroundMark x1="43241" y1="54667" x2="43241" y2="54667"/>
                      </a14:backgroundRemoval>
                    </a14:imgEffect>
                  </a14:imgLayer>
                </a14:imgProps>
              </a:ext>
            </a:extLst>
          </a:blip>
          <a:srcRect l="26526" t="6378" r="35100" b="40877"/>
          <a:stretch/>
        </p:blipFill>
        <p:spPr>
          <a:xfrm>
            <a:off x="2626774" y="5012655"/>
            <a:ext cx="604161" cy="1845345"/>
          </a:xfrm>
          <a:prstGeom prst="rect">
            <a:avLst/>
          </a:prstGeom>
        </p:spPr>
      </p:pic>
      <p:sp>
        <p:nvSpPr>
          <p:cNvPr id="71" name="Espace réservé du numéro de diapositive 7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68ABC-7720-41FE-90C9-E3B404090A6D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4991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  <p:bldP spid="6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à coins arrondis 3"/>
          <p:cNvSpPr/>
          <p:nvPr/>
        </p:nvSpPr>
        <p:spPr>
          <a:xfrm>
            <a:off x="120768" y="596752"/>
            <a:ext cx="5201729" cy="556784"/>
          </a:xfrm>
          <a:prstGeom prst="roundRect">
            <a:avLst/>
          </a:prstGeom>
          <a:solidFill>
            <a:srgbClr val="A4B4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800" b="1" dirty="0">
                <a:solidFill>
                  <a:schemeClr val="bg1"/>
                </a:solidFill>
                <a:latin typeface="Marianne" panose="02000000000000000000" pitchFamily="50" charset="0"/>
              </a:rPr>
              <a:t>Evolution des pratiques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7043" y="1440838"/>
            <a:ext cx="5046453" cy="5046453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3"/>
          <a:srcRect l="4735" t="2266"/>
          <a:stretch/>
        </p:blipFill>
        <p:spPr>
          <a:xfrm>
            <a:off x="794084" y="1744578"/>
            <a:ext cx="1888895" cy="1216659"/>
          </a:xfrm>
          <a:prstGeom prst="rect">
            <a:avLst/>
          </a:prstGeom>
        </p:spPr>
      </p:pic>
      <p:sp>
        <p:nvSpPr>
          <p:cNvPr id="9" name="Ellipse 8"/>
          <p:cNvSpPr/>
          <p:nvPr/>
        </p:nvSpPr>
        <p:spPr>
          <a:xfrm>
            <a:off x="1773197" y="1658183"/>
            <a:ext cx="1261872" cy="1162251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C6F24E07-529A-6ECF-DAA9-E153AEC342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683" b="62873" l="38345" r="53678">
                        <a14:backgroundMark x1="47917" y1="42857" x2="50446" y2="42989"/>
                        <a14:backgroundMark x1="50446" y1="42989" x2="52480" y2="46296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36" t="41693" r="44405" b="34603"/>
          <a:stretch/>
        </p:blipFill>
        <p:spPr bwMode="auto">
          <a:xfrm>
            <a:off x="1868936" y="1761063"/>
            <a:ext cx="633486" cy="718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522B05BC-4CBE-41A0-8677-DC9E6B5013B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9173" y="1998597"/>
            <a:ext cx="858030" cy="749734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108284" y="2985936"/>
            <a:ext cx="29477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latin typeface="Marianne" panose="02000000000000000000" pitchFamily="50" charset="0"/>
              </a:rPr>
              <a:t>Réalisation d’analyses </a:t>
            </a:r>
            <a:r>
              <a:rPr lang="fr-FR" sz="1600" dirty="0" err="1">
                <a:latin typeface="Marianne" panose="02000000000000000000" pitchFamily="50" charset="0"/>
              </a:rPr>
              <a:t>coproscopiques</a:t>
            </a:r>
            <a:endParaRPr lang="fr-FR" sz="1600" dirty="0">
              <a:latin typeface="Marianne" panose="02000000000000000000" pitchFamily="50" charset="0"/>
            </a:endParaRP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69478" y="4558122"/>
            <a:ext cx="875890" cy="1133183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228591" y="5677000"/>
            <a:ext cx="25787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latin typeface="Marianne" panose="02000000000000000000" pitchFamily="50" charset="0"/>
              </a:rPr>
              <a:t>Ne vermifuge plus les animaux de moins de </a:t>
            </a:r>
          </a:p>
          <a:p>
            <a:pPr algn="ctr"/>
            <a:r>
              <a:rPr lang="fr-FR" sz="1600" dirty="0">
                <a:latin typeface="Marianne" panose="02000000000000000000" pitchFamily="50" charset="0"/>
              </a:rPr>
              <a:t>2 mois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9035720" y="3141134"/>
            <a:ext cx="28255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latin typeface="Marianne" panose="02000000000000000000" pitchFamily="50" charset="0"/>
              </a:rPr>
              <a:t>TREFO tous les ans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9176089" y="5880320"/>
            <a:ext cx="28255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latin typeface="Marianne" panose="02000000000000000000" pitchFamily="50" charset="0"/>
              </a:rPr>
              <a:t>Motivés pour participer à des projets de recherche</a:t>
            </a:r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>
          <a:blip r:embed="rId9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000079">
            <a:off x="9756179" y="2105526"/>
            <a:ext cx="887442" cy="567828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61683" y="1731670"/>
            <a:ext cx="446422" cy="579888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906" b="100000" l="72573" r="99515">
                        <a14:foregroundMark x1="80340" y1="82082" x2="80340" y2="82082"/>
                        <a14:foregroundMark x1="79854" y1="80387" x2="79854" y2="80387"/>
                        <a14:foregroundMark x1="79854" y1="80387" x2="79854" y2="80387"/>
                        <a14:foregroundMark x1="79854" y1="80387" x2="79854" y2="80387"/>
                        <a14:foregroundMark x1="79854" y1="80387" x2="79854" y2="80387"/>
                        <a14:foregroundMark x1="79854" y1="88620" x2="80097" y2="89346"/>
                        <a14:foregroundMark x1="80097" y1="91283" x2="80097" y2="91283"/>
                        <a14:foregroundMark x1="79612" y1="91283" x2="79612" y2="91283"/>
                        <a14:foregroundMark x1="77670" y1="84262" x2="77670" y2="84262"/>
                        <a14:foregroundMark x1="77670" y1="83535" x2="77427" y2="82324"/>
                        <a14:foregroundMark x1="76214" y1="77724" x2="76214" y2="77724"/>
                        <a14:foregroundMark x1="75971" y1="77482" x2="75971" y2="77482"/>
                        <a14:foregroundMark x1="87136" y1="74818" x2="87136" y2="74818"/>
                        <a14:foregroundMark x1="87864" y1="74818" x2="87864" y2="74818"/>
                        <a14:foregroundMark x1="89078" y1="77240" x2="89078" y2="77240"/>
                        <a14:foregroundMark x1="89320" y1="78208" x2="89563" y2="79177"/>
                        <a14:foregroundMark x1="90534" y1="80872" x2="90534" y2="80872"/>
                        <a14:foregroundMark x1="90777" y1="83051" x2="91990" y2="86925"/>
                        <a14:foregroundMark x1="91990" y1="86925" x2="91990" y2="86925"/>
                        <a14:foregroundMark x1="91990" y1="86925" x2="91990" y2="86925"/>
                        <a14:foregroundMark x1="91262" y1="87651" x2="91262" y2="87651"/>
                        <a14:foregroundMark x1="90777" y1="87893" x2="90777" y2="87893"/>
                        <a14:foregroundMark x1="90291" y1="88136" x2="90291" y2="88136"/>
                        <a14:foregroundMark x1="90049" y1="89346" x2="90049" y2="89346"/>
                        <a14:foregroundMark x1="90049" y1="89831" x2="90049" y2="89831"/>
                        <a14:foregroundMark x1="90049" y1="90073" x2="90049" y2="90073"/>
                        <a14:foregroundMark x1="76456" y1="86683" x2="76456" y2="86683"/>
                        <a14:foregroundMark x1="77913" y1="91041" x2="77913" y2="91041"/>
                        <a14:foregroundMark x1="77913" y1="91525" x2="77913" y2="91525"/>
                        <a14:foregroundMark x1="77913" y1="91525" x2="77913" y2="91525"/>
                        <a14:foregroundMark x1="77913" y1="92010" x2="77913" y2="92010"/>
                        <a14:foregroundMark x1="81068" y1="93462" x2="81068" y2="93462"/>
                        <a14:foregroundMark x1="81311" y1="93462" x2="81311" y2="93462"/>
                        <a14:foregroundMark x1="77184" y1="88862" x2="77184" y2="88862"/>
                        <a14:foregroundMark x1="76699" y1="86683" x2="76699" y2="86683"/>
                        <a14:foregroundMark x1="76699" y1="84019" x2="76699" y2="80630"/>
                        <a14:foregroundMark x1="76456" y1="78692" x2="76456" y2="78692"/>
                        <a14:foregroundMark x1="76456" y1="78692" x2="76456" y2="78692"/>
                      </a14:backgroundRemoval>
                    </a14:imgEffect>
                  </a14:imgLayer>
                </a14:imgProps>
              </a:ext>
            </a:extLst>
          </a:blip>
          <a:srcRect l="74016" t="-159"/>
          <a:stretch/>
        </p:blipFill>
        <p:spPr>
          <a:xfrm>
            <a:off x="10202780" y="3681663"/>
            <a:ext cx="624235" cy="2412081"/>
          </a:xfrm>
          <a:prstGeom prst="rect">
            <a:avLst/>
          </a:prstGeom>
        </p:spPr>
      </p:pic>
      <p:sp>
        <p:nvSpPr>
          <p:cNvPr id="20" name="Espace réservé du numéro de diapositive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68ABC-7720-41FE-90C9-E3B404090A6D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018122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2216815" y="521539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fr-FR" sz="3600" b="1" dirty="0">
                <a:latin typeface="Marianne" panose="02000000000000000000" pitchFamily="50" charset="0"/>
                <a:cs typeface="Arial" panose="020B0604020202020204" pitchFamily="34" charset="0"/>
              </a:rPr>
              <a:t>Merci pour votre attention</a:t>
            </a:r>
          </a:p>
        </p:txBody>
      </p:sp>
      <p:pic>
        <p:nvPicPr>
          <p:cNvPr id="9" name="Imag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64" t="7500" r="9162" b="10330"/>
          <a:stretch/>
        </p:blipFill>
        <p:spPr bwMode="auto">
          <a:xfrm>
            <a:off x="11107093" y="0"/>
            <a:ext cx="997108" cy="741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1014225" y="732722"/>
            <a:ext cx="107273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1400" dirty="0">
                <a:solidFill>
                  <a:schemeClr val="bg2">
                    <a:lumMod val="10000"/>
                  </a:schemeClr>
                </a:solidFill>
              </a:rPr>
              <a:t>UMT SABOT</a:t>
            </a:r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68ABC-7720-41FE-90C9-E3B404090A6D}" type="slidenum">
              <a:rPr lang="fr-FR" smtClean="0"/>
              <a:t>15</a:t>
            </a:fld>
            <a:endParaRPr lang="fr-FR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8033" y="1886553"/>
            <a:ext cx="1871958" cy="2800952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7075" y="1915428"/>
            <a:ext cx="1838425" cy="2757639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5486401" y="4697848"/>
            <a:ext cx="108439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fr-FR" sz="11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Aurélie Merlin</a:t>
            </a:r>
            <a:endParaRPr lang="fr-FR" sz="1100" cap="small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7718709" y="4681383"/>
            <a:ext cx="88509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fr-FR" sz="11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Gabin </a:t>
            </a:r>
          </a:p>
          <a:p>
            <a:pPr algn="ctr" defTabSz="1219170"/>
            <a:r>
              <a:rPr lang="fr-FR" sz="11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Brucelle</a:t>
            </a:r>
          </a:p>
          <a:p>
            <a:pPr algn="ctr" defTabSz="1219170"/>
            <a:r>
              <a:rPr lang="fr-FR" sz="1100" cap="small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(Alternant)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10142670" y="4689402"/>
            <a:ext cx="97450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fr-FR" sz="11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Camille Gaudens</a:t>
            </a:r>
          </a:p>
          <a:p>
            <a:pPr algn="ctr" defTabSz="1219170"/>
            <a:r>
              <a:rPr lang="fr-FR" sz="1100" cap="small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(technicienne)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3278254" y="4774426"/>
            <a:ext cx="88509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fr-FR" sz="11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Sophie Lefebvre</a:t>
            </a:r>
          </a:p>
          <a:p>
            <a:pPr algn="ctr" defTabSz="1219170"/>
            <a:r>
              <a:rPr lang="fr-FR" sz="1100" cap="small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(Stagiaire)</a:t>
            </a:r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9661" y="1913022"/>
            <a:ext cx="1889159" cy="2833737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29364" y="1896177"/>
            <a:ext cx="1906805" cy="2860207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45142" y="2117559"/>
            <a:ext cx="1618546" cy="2593856"/>
          </a:xfrm>
          <a:prstGeom prst="rect">
            <a:avLst/>
          </a:prstGeom>
        </p:spPr>
      </p:pic>
      <p:sp>
        <p:nvSpPr>
          <p:cNvPr id="21" name="ZoneTexte 20"/>
          <p:cNvSpPr txBox="1"/>
          <p:nvPr/>
        </p:nvSpPr>
        <p:spPr>
          <a:xfrm>
            <a:off x="1057175" y="4744370"/>
            <a:ext cx="108439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fr-FR" sz="11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Kenza</a:t>
            </a:r>
          </a:p>
          <a:p>
            <a:pPr algn="ctr" defTabSz="1219170"/>
            <a:r>
              <a:rPr lang="fr-FR" sz="1100" cap="small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BOURRIER</a:t>
            </a:r>
          </a:p>
          <a:p>
            <a:pPr algn="ctr" defTabSz="1219170"/>
            <a:r>
              <a:rPr lang="fr-FR" sz="1100" cap="small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(Doctorante)</a:t>
            </a:r>
          </a:p>
        </p:txBody>
      </p:sp>
    </p:spTree>
    <p:extLst>
      <p:ext uri="{BB962C8B-B14F-4D97-AF65-F5344CB8AC3E}">
        <p14:creationId xmlns:p14="http://schemas.microsoft.com/office/powerpoint/2010/main" val="2360974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Image 4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756" b="89764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46066" y="1205450"/>
            <a:ext cx="5901829" cy="5894094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0833" y="3296000"/>
            <a:ext cx="3631108" cy="2400633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25394" y="3163963"/>
            <a:ext cx="929352" cy="803167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1021566">
            <a:off x="8405492" y="4121154"/>
            <a:ext cx="351316" cy="303616"/>
          </a:xfrm>
          <a:prstGeom prst="rect">
            <a:avLst/>
          </a:prstGeom>
        </p:spPr>
      </p:pic>
      <p:sp>
        <p:nvSpPr>
          <p:cNvPr id="7" name="Flèche vers le bas 6"/>
          <p:cNvSpPr/>
          <p:nvPr/>
        </p:nvSpPr>
        <p:spPr>
          <a:xfrm rot="7584532">
            <a:off x="8033542" y="3541351"/>
            <a:ext cx="251465" cy="861401"/>
          </a:xfrm>
          <a:prstGeom prst="down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966346">
            <a:off x="8124377" y="2847097"/>
            <a:ext cx="704704" cy="685447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944414">
            <a:off x="8736926" y="4083323"/>
            <a:ext cx="291122" cy="283166"/>
          </a:xfrm>
          <a:prstGeom prst="rect">
            <a:avLst/>
          </a:prstGeom>
        </p:spPr>
      </p:pic>
      <p:sp>
        <p:nvSpPr>
          <p:cNvPr id="10" name="Flèche vers le bas 9"/>
          <p:cNvSpPr/>
          <p:nvPr/>
        </p:nvSpPr>
        <p:spPr>
          <a:xfrm rot="9603534">
            <a:off x="8562576" y="3293062"/>
            <a:ext cx="248695" cy="870997"/>
          </a:xfrm>
          <a:prstGeom prst="down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7603369">
            <a:off x="8864794" y="2696506"/>
            <a:ext cx="726365" cy="732177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7603369">
            <a:off x="9037901" y="4052200"/>
            <a:ext cx="267337" cy="269477"/>
          </a:xfrm>
          <a:prstGeom prst="rect">
            <a:avLst/>
          </a:prstGeom>
        </p:spPr>
      </p:pic>
      <p:sp>
        <p:nvSpPr>
          <p:cNvPr id="13" name="Flèche vers le bas 12"/>
          <p:cNvSpPr/>
          <p:nvPr/>
        </p:nvSpPr>
        <p:spPr>
          <a:xfrm rot="11060759">
            <a:off x="9077097" y="3242479"/>
            <a:ext cx="248695" cy="870997"/>
          </a:xfrm>
          <a:prstGeom prst="down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9196616">
            <a:off x="9679831" y="2793850"/>
            <a:ext cx="808148" cy="771329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9152822">
            <a:off x="9291598" y="3921779"/>
            <a:ext cx="309550" cy="295447"/>
          </a:xfrm>
          <a:prstGeom prst="rect">
            <a:avLst/>
          </a:prstGeom>
        </p:spPr>
      </p:pic>
      <p:sp>
        <p:nvSpPr>
          <p:cNvPr id="16" name="Flèche vers le bas 15"/>
          <p:cNvSpPr/>
          <p:nvPr/>
        </p:nvSpPr>
        <p:spPr>
          <a:xfrm rot="12743728">
            <a:off x="9616519" y="3189814"/>
            <a:ext cx="248695" cy="870997"/>
          </a:xfrm>
          <a:prstGeom prst="down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58163" y="3745509"/>
            <a:ext cx="148013" cy="136057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16396" y="3757616"/>
            <a:ext cx="148013" cy="136057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74630" y="3899101"/>
            <a:ext cx="148013" cy="136057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98204" y="5357178"/>
            <a:ext cx="1167098" cy="1167098"/>
          </a:xfrm>
          <a:prstGeom prst="rect">
            <a:avLst/>
          </a:prstGeom>
        </p:spPr>
      </p:pic>
      <p:cxnSp>
        <p:nvCxnSpPr>
          <p:cNvPr id="21" name="Connecteur droit 20"/>
          <p:cNvCxnSpPr>
            <a:stCxn id="23" idx="5"/>
          </p:cNvCxnSpPr>
          <p:nvPr/>
        </p:nvCxnSpPr>
        <p:spPr>
          <a:xfrm flipH="1">
            <a:off x="11041087" y="5549018"/>
            <a:ext cx="984484" cy="42852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/>
          <p:cNvCxnSpPr>
            <a:stCxn id="23" idx="2"/>
          </p:cNvCxnSpPr>
          <p:nvPr/>
        </p:nvCxnSpPr>
        <p:spPr>
          <a:xfrm>
            <a:off x="10948496" y="5138101"/>
            <a:ext cx="52635" cy="79921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Ellipse 22"/>
          <p:cNvSpPr/>
          <p:nvPr/>
        </p:nvSpPr>
        <p:spPr>
          <a:xfrm>
            <a:off x="10948496" y="4556975"/>
            <a:ext cx="1261872" cy="1162251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522B05BC-4CBE-41A0-8677-DC9E6B5013B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1751" y="4705703"/>
            <a:ext cx="858030" cy="749734"/>
          </a:xfrm>
          <a:prstGeom prst="rect">
            <a:avLst/>
          </a:prstGeom>
        </p:spPr>
      </p:pic>
      <p:sp>
        <p:nvSpPr>
          <p:cNvPr id="25" name="Ellipse 24"/>
          <p:cNvSpPr/>
          <p:nvPr/>
        </p:nvSpPr>
        <p:spPr>
          <a:xfrm>
            <a:off x="6051895" y="5100677"/>
            <a:ext cx="1261872" cy="1162251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6" name="Image 25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12626" y="5301224"/>
            <a:ext cx="776931" cy="776931"/>
          </a:xfrm>
          <a:prstGeom prst="rect">
            <a:avLst/>
          </a:prstGeom>
        </p:spPr>
      </p:pic>
      <p:pic>
        <p:nvPicPr>
          <p:cNvPr id="27" name="Image 26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01091" y="5310368"/>
            <a:ext cx="776931" cy="776931"/>
          </a:xfrm>
          <a:prstGeom prst="rect">
            <a:avLst/>
          </a:prstGeom>
        </p:spPr>
      </p:pic>
      <p:sp>
        <p:nvSpPr>
          <p:cNvPr id="28" name="Flèche vers le bas 27"/>
          <p:cNvSpPr/>
          <p:nvPr/>
        </p:nvSpPr>
        <p:spPr>
          <a:xfrm rot="13680545">
            <a:off x="6642458" y="4580545"/>
            <a:ext cx="459558" cy="837662"/>
          </a:xfrm>
          <a:prstGeom prst="down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Forme libre 28"/>
          <p:cNvSpPr>
            <a:spLocks noChangeAspect="1"/>
          </p:cNvSpPr>
          <p:nvPr/>
        </p:nvSpPr>
        <p:spPr>
          <a:xfrm rot="3862081">
            <a:off x="6208774" y="5563599"/>
            <a:ext cx="375995" cy="85039"/>
          </a:xfrm>
          <a:custGeom>
            <a:avLst/>
            <a:gdLst>
              <a:gd name="connsiteX0" fmla="*/ 78 w 1869959"/>
              <a:gd name="connsiteY0" fmla="*/ 428625 h 437772"/>
              <a:gd name="connsiteX1" fmla="*/ 71516 w 1869959"/>
              <a:gd name="connsiteY1" fmla="*/ 252413 h 437772"/>
              <a:gd name="connsiteX2" fmla="*/ 181053 w 1869959"/>
              <a:gd name="connsiteY2" fmla="*/ 152400 h 437772"/>
              <a:gd name="connsiteX3" fmla="*/ 340597 w 1869959"/>
              <a:gd name="connsiteY3" fmla="*/ 52388 h 437772"/>
              <a:gd name="connsiteX4" fmla="*/ 538241 w 1869959"/>
              <a:gd name="connsiteY4" fmla="*/ 47625 h 437772"/>
              <a:gd name="connsiteX5" fmla="*/ 652541 w 1869959"/>
              <a:gd name="connsiteY5" fmla="*/ 52388 h 437772"/>
              <a:gd name="connsiteX6" fmla="*/ 993060 w 1869959"/>
              <a:gd name="connsiteY6" fmla="*/ 0 h 437772"/>
              <a:gd name="connsiteX7" fmla="*/ 1243091 w 1869959"/>
              <a:gd name="connsiteY7" fmla="*/ 52388 h 437772"/>
              <a:gd name="connsiteX8" fmla="*/ 1526460 w 1869959"/>
              <a:gd name="connsiteY8" fmla="*/ 195263 h 437772"/>
              <a:gd name="connsiteX9" fmla="*/ 1700291 w 1869959"/>
              <a:gd name="connsiteY9" fmla="*/ 280988 h 437772"/>
              <a:gd name="connsiteX10" fmla="*/ 1869360 w 1869959"/>
              <a:gd name="connsiteY10" fmla="*/ 326232 h 437772"/>
              <a:gd name="connsiteX11" fmla="*/ 1752678 w 1869959"/>
              <a:gd name="connsiteY11" fmla="*/ 326232 h 437772"/>
              <a:gd name="connsiteX12" fmla="*/ 1650285 w 1869959"/>
              <a:gd name="connsiteY12" fmla="*/ 290513 h 437772"/>
              <a:gd name="connsiteX13" fmla="*/ 1385966 w 1869959"/>
              <a:gd name="connsiteY13" fmla="*/ 180975 h 437772"/>
              <a:gd name="connsiteX14" fmla="*/ 1154985 w 1869959"/>
              <a:gd name="connsiteY14" fmla="*/ 109538 h 437772"/>
              <a:gd name="connsiteX15" fmla="*/ 990678 w 1869959"/>
              <a:gd name="connsiteY15" fmla="*/ 88107 h 437772"/>
              <a:gd name="connsiteX16" fmla="*/ 823991 w 1869959"/>
              <a:gd name="connsiteY16" fmla="*/ 116682 h 437772"/>
              <a:gd name="connsiteX17" fmla="*/ 702547 w 1869959"/>
              <a:gd name="connsiteY17" fmla="*/ 154782 h 437772"/>
              <a:gd name="connsiteX18" fmla="*/ 512047 w 1869959"/>
              <a:gd name="connsiteY18" fmla="*/ 147638 h 437772"/>
              <a:gd name="connsiteX19" fmla="*/ 390603 w 1869959"/>
              <a:gd name="connsiteY19" fmla="*/ 157163 h 437772"/>
              <a:gd name="connsiteX20" fmla="*/ 271541 w 1869959"/>
              <a:gd name="connsiteY20" fmla="*/ 216694 h 437772"/>
              <a:gd name="connsiteX21" fmla="*/ 154860 w 1869959"/>
              <a:gd name="connsiteY21" fmla="*/ 319088 h 437772"/>
              <a:gd name="connsiteX22" fmla="*/ 59610 w 1869959"/>
              <a:gd name="connsiteY22" fmla="*/ 402432 h 437772"/>
              <a:gd name="connsiteX23" fmla="*/ 78 w 1869959"/>
              <a:gd name="connsiteY23" fmla="*/ 428625 h 437772"/>
              <a:gd name="connsiteX0" fmla="*/ 236 w 1870117"/>
              <a:gd name="connsiteY0" fmla="*/ 428625 h 437433"/>
              <a:gd name="connsiteX1" fmla="*/ 81199 w 1870117"/>
              <a:gd name="connsiteY1" fmla="*/ 257176 h 437433"/>
              <a:gd name="connsiteX2" fmla="*/ 181211 w 1870117"/>
              <a:gd name="connsiteY2" fmla="*/ 152400 h 437433"/>
              <a:gd name="connsiteX3" fmla="*/ 340755 w 1870117"/>
              <a:gd name="connsiteY3" fmla="*/ 52388 h 437433"/>
              <a:gd name="connsiteX4" fmla="*/ 538399 w 1870117"/>
              <a:gd name="connsiteY4" fmla="*/ 47625 h 437433"/>
              <a:gd name="connsiteX5" fmla="*/ 652699 w 1870117"/>
              <a:gd name="connsiteY5" fmla="*/ 52388 h 437433"/>
              <a:gd name="connsiteX6" fmla="*/ 993218 w 1870117"/>
              <a:gd name="connsiteY6" fmla="*/ 0 h 437433"/>
              <a:gd name="connsiteX7" fmla="*/ 1243249 w 1870117"/>
              <a:gd name="connsiteY7" fmla="*/ 52388 h 437433"/>
              <a:gd name="connsiteX8" fmla="*/ 1526618 w 1870117"/>
              <a:gd name="connsiteY8" fmla="*/ 195263 h 437433"/>
              <a:gd name="connsiteX9" fmla="*/ 1700449 w 1870117"/>
              <a:gd name="connsiteY9" fmla="*/ 280988 h 437433"/>
              <a:gd name="connsiteX10" fmla="*/ 1869518 w 1870117"/>
              <a:gd name="connsiteY10" fmla="*/ 326232 h 437433"/>
              <a:gd name="connsiteX11" fmla="*/ 1752836 w 1870117"/>
              <a:gd name="connsiteY11" fmla="*/ 326232 h 437433"/>
              <a:gd name="connsiteX12" fmla="*/ 1650443 w 1870117"/>
              <a:gd name="connsiteY12" fmla="*/ 290513 h 437433"/>
              <a:gd name="connsiteX13" fmla="*/ 1386124 w 1870117"/>
              <a:gd name="connsiteY13" fmla="*/ 180975 h 437433"/>
              <a:gd name="connsiteX14" fmla="*/ 1155143 w 1870117"/>
              <a:gd name="connsiteY14" fmla="*/ 109538 h 437433"/>
              <a:gd name="connsiteX15" fmla="*/ 990836 w 1870117"/>
              <a:gd name="connsiteY15" fmla="*/ 88107 h 437433"/>
              <a:gd name="connsiteX16" fmla="*/ 824149 w 1870117"/>
              <a:gd name="connsiteY16" fmla="*/ 116682 h 437433"/>
              <a:gd name="connsiteX17" fmla="*/ 702705 w 1870117"/>
              <a:gd name="connsiteY17" fmla="*/ 154782 h 437433"/>
              <a:gd name="connsiteX18" fmla="*/ 512205 w 1870117"/>
              <a:gd name="connsiteY18" fmla="*/ 147638 h 437433"/>
              <a:gd name="connsiteX19" fmla="*/ 390761 w 1870117"/>
              <a:gd name="connsiteY19" fmla="*/ 157163 h 437433"/>
              <a:gd name="connsiteX20" fmla="*/ 271699 w 1870117"/>
              <a:gd name="connsiteY20" fmla="*/ 216694 h 437433"/>
              <a:gd name="connsiteX21" fmla="*/ 155018 w 1870117"/>
              <a:gd name="connsiteY21" fmla="*/ 319088 h 437433"/>
              <a:gd name="connsiteX22" fmla="*/ 59768 w 1870117"/>
              <a:gd name="connsiteY22" fmla="*/ 402432 h 437433"/>
              <a:gd name="connsiteX23" fmla="*/ 236 w 1870117"/>
              <a:gd name="connsiteY23" fmla="*/ 428625 h 437433"/>
              <a:gd name="connsiteX0" fmla="*/ 1238 w 1871119"/>
              <a:gd name="connsiteY0" fmla="*/ 428625 h 440502"/>
              <a:gd name="connsiteX1" fmla="*/ 82201 w 1871119"/>
              <a:gd name="connsiteY1" fmla="*/ 257176 h 440502"/>
              <a:gd name="connsiteX2" fmla="*/ 182213 w 1871119"/>
              <a:gd name="connsiteY2" fmla="*/ 152400 h 440502"/>
              <a:gd name="connsiteX3" fmla="*/ 341757 w 1871119"/>
              <a:gd name="connsiteY3" fmla="*/ 52388 h 440502"/>
              <a:gd name="connsiteX4" fmla="*/ 539401 w 1871119"/>
              <a:gd name="connsiteY4" fmla="*/ 47625 h 440502"/>
              <a:gd name="connsiteX5" fmla="*/ 653701 w 1871119"/>
              <a:gd name="connsiteY5" fmla="*/ 52388 h 440502"/>
              <a:gd name="connsiteX6" fmla="*/ 994220 w 1871119"/>
              <a:gd name="connsiteY6" fmla="*/ 0 h 440502"/>
              <a:gd name="connsiteX7" fmla="*/ 1244251 w 1871119"/>
              <a:gd name="connsiteY7" fmla="*/ 52388 h 440502"/>
              <a:gd name="connsiteX8" fmla="*/ 1527620 w 1871119"/>
              <a:gd name="connsiteY8" fmla="*/ 195263 h 440502"/>
              <a:gd name="connsiteX9" fmla="*/ 1701451 w 1871119"/>
              <a:gd name="connsiteY9" fmla="*/ 280988 h 440502"/>
              <a:gd name="connsiteX10" fmla="*/ 1870520 w 1871119"/>
              <a:gd name="connsiteY10" fmla="*/ 326232 h 440502"/>
              <a:gd name="connsiteX11" fmla="*/ 1753838 w 1871119"/>
              <a:gd name="connsiteY11" fmla="*/ 326232 h 440502"/>
              <a:gd name="connsiteX12" fmla="*/ 1651445 w 1871119"/>
              <a:gd name="connsiteY12" fmla="*/ 290513 h 440502"/>
              <a:gd name="connsiteX13" fmla="*/ 1387126 w 1871119"/>
              <a:gd name="connsiteY13" fmla="*/ 180975 h 440502"/>
              <a:gd name="connsiteX14" fmla="*/ 1156145 w 1871119"/>
              <a:gd name="connsiteY14" fmla="*/ 109538 h 440502"/>
              <a:gd name="connsiteX15" fmla="*/ 991838 w 1871119"/>
              <a:gd name="connsiteY15" fmla="*/ 88107 h 440502"/>
              <a:gd name="connsiteX16" fmla="*/ 825151 w 1871119"/>
              <a:gd name="connsiteY16" fmla="*/ 116682 h 440502"/>
              <a:gd name="connsiteX17" fmla="*/ 703707 w 1871119"/>
              <a:gd name="connsiteY17" fmla="*/ 154782 h 440502"/>
              <a:gd name="connsiteX18" fmla="*/ 513207 w 1871119"/>
              <a:gd name="connsiteY18" fmla="*/ 147638 h 440502"/>
              <a:gd name="connsiteX19" fmla="*/ 391763 w 1871119"/>
              <a:gd name="connsiteY19" fmla="*/ 157163 h 440502"/>
              <a:gd name="connsiteX20" fmla="*/ 272701 w 1871119"/>
              <a:gd name="connsiteY20" fmla="*/ 216694 h 440502"/>
              <a:gd name="connsiteX21" fmla="*/ 156020 w 1871119"/>
              <a:gd name="connsiteY21" fmla="*/ 319088 h 440502"/>
              <a:gd name="connsiteX22" fmla="*/ 60770 w 1871119"/>
              <a:gd name="connsiteY22" fmla="*/ 402432 h 440502"/>
              <a:gd name="connsiteX23" fmla="*/ 1238 w 1871119"/>
              <a:gd name="connsiteY23" fmla="*/ 428625 h 440502"/>
              <a:gd name="connsiteX0" fmla="*/ 1238 w 1871119"/>
              <a:gd name="connsiteY0" fmla="*/ 428652 h 440529"/>
              <a:gd name="connsiteX1" fmla="*/ 82201 w 1871119"/>
              <a:gd name="connsiteY1" fmla="*/ 257203 h 440529"/>
              <a:gd name="connsiteX2" fmla="*/ 182213 w 1871119"/>
              <a:gd name="connsiteY2" fmla="*/ 152427 h 440529"/>
              <a:gd name="connsiteX3" fmla="*/ 341757 w 1871119"/>
              <a:gd name="connsiteY3" fmla="*/ 52415 h 440529"/>
              <a:gd name="connsiteX4" fmla="*/ 539401 w 1871119"/>
              <a:gd name="connsiteY4" fmla="*/ 47652 h 440529"/>
              <a:gd name="connsiteX5" fmla="*/ 701326 w 1871119"/>
              <a:gd name="connsiteY5" fmla="*/ 45271 h 440529"/>
              <a:gd name="connsiteX6" fmla="*/ 994220 w 1871119"/>
              <a:gd name="connsiteY6" fmla="*/ 27 h 440529"/>
              <a:gd name="connsiteX7" fmla="*/ 1244251 w 1871119"/>
              <a:gd name="connsiteY7" fmla="*/ 52415 h 440529"/>
              <a:gd name="connsiteX8" fmla="*/ 1527620 w 1871119"/>
              <a:gd name="connsiteY8" fmla="*/ 195290 h 440529"/>
              <a:gd name="connsiteX9" fmla="*/ 1701451 w 1871119"/>
              <a:gd name="connsiteY9" fmla="*/ 281015 h 440529"/>
              <a:gd name="connsiteX10" fmla="*/ 1870520 w 1871119"/>
              <a:gd name="connsiteY10" fmla="*/ 326259 h 440529"/>
              <a:gd name="connsiteX11" fmla="*/ 1753838 w 1871119"/>
              <a:gd name="connsiteY11" fmla="*/ 326259 h 440529"/>
              <a:gd name="connsiteX12" fmla="*/ 1651445 w 1871119"/>
              <a:gd name="connsiteY12" fmla="*/ 290540 h 440529"/>
              <a:gd name="connsiteX13" fmla="*/ 1387126 w 1871119"/>
              <a:gd name="connsiteY13" fmla="*/ 181002 h 440529"/>
              <a:gd name="connsiteX14" fmla="*/ 1156145 w 1871119"/>
              <a:gd name="connsiteY14" fmla="*/ 109565 h 440529"/>
              <a:gd name="connsiteX15" fmla="*/ 991838 w 1871119"/>
              <a:gd name="connsiteY15" fmla="*/ 88134 h 440529"/>
              <a:gd name="connsiteX16" fmla="*/ 825151 w 1871119"/>
              <a:gd name="connsiteY16" fmla="*/ 116709 h 440529"/>
              <a:gd name="connsiteX17" fmla="*/ 703707 w 1871119"/>
              <a:gd name="connsiteY17" fmla="*/ 154809 h 440529"/>
              <a:gd name="connsiteX18" fmla="*/ 513207 w 1871119"/>
              <a:gd name="connsiteY18" fmla="*/ 147665 h 440529"/>
              <a:gd name="connsiteX19" fmla="*/ 391763 w 1871119"/>
              <a:gd name="connsiteY19" fmla="*/ 157190 h 440529"/>
              <a:gd name="connsiteX20" fmla="*/ 272701 w 1871119"/>
              <a:gd name="connsiteY20" fmla="*/ 216721 h 440529"/>
              <a:gd name="connsiteX21" fmla="*/ 156020 w 1871119"/>
              <a:gd name="connsiteY21" fmla="*/ 319115 h 440529"/>
              <a:gd name="connsiteX22" fmla="*/ 60770 w 1871119"/>
              <a:gd name="connsiteY22" fmla="*/ 402459 h 440529"/>
              <a:gd name="connsiteX23" fmla="*/ 1238 w 1871119"/>
              <a:gd name="connsiteY23" fmla="*/ 428652 h 440529"/>
              <a:gd name="connsiteX0" fmla="*/ 1238 w 1871119"/>
              <a:gd name="connsiteY0" fmla="*/ 428652 h 440529"/>
              <a:gd name="connsiteX1" fmla="*/ 82201 w 1871119"/>
              <a:gd name="connsiteY1" fmla="*/ 257203 h 440529"/>
              <a:gd name="connsiteX2" fmla="*/ 182213 w 1871119"/>
              <a:gd name="connsiteY2" fmla="*/ 152427 h 440529"/>
              <a:gd name="connsiteX3" fmla="*/ 341757 w 1871119"/>
              <a:gd name="connsiteY3" fmla="*/ 52415 h 440529"/>
              <a:gd name="connsiteX4" fmla="*/ 539401 w 1871119"/>
              <a:gd name="connsiteY4" fmla="*/ 47652 h 440529"/>
              <a:gd name="connsiteX5" fmla="*/ 701326 w 1871119"/>
              <a:gd name="connsiteY5" fmla="*/ 45271 h 440529"/>
              <a:gd name="connsiteX6" fmla="*/ 994220 w 1871119"/>
              <a:gd name="connsiteY6" fmla="*/ 27 h 440529"/>
              <a:gd name="connsiteX7" fmla="*/ 1244251 w 1871119"/>
              <a:gd name="connsiteY7" fmla="*/ 52415 h 440529"/>
              <a:gd name="connsiteX8" fmla="*/ 1527620 w 1871119"/>
              <a:gd name="connsiteY8" fmla="*/ 195290 h 440529"/>
              <a:gd name="connsiteX9" fmla="*/ 1701451 w 1871119"/>
              <a:gd name="connsiteY9" fmla="*/ 281015 h 440529"/>
              <a:gd name="connsiteX10" fmla="*/ 1870520 w 1871119"/>
              <a:gd name="connsiteY10" fmla="*/ 326259 h 440529"/>
              <a:gd name="connsiteX11" fmla="*/ 1753838 w 1871119"/>
              <a:gd name="connsiteY11" fmla="*/ 326259 h 440529"/>
              <a:gd name="connsiteX12" fmla="*/ 1651445 w 1871119"/>
              <a:gd name="connsiteY12" fmla="*/ 290540 h 440529"/>
              <a:gd name="connsiteX13" fmla="*/ 1387126 w 1871119"/>
              <a:gd name="connsiteY13" fmla="*/ 181002 h 440529"/>
              <a:gd name="connsiteX14" fmla="*/ 1156145 w 1871119"/>
              <a:gd name="connsiteY14" fmla="*/ 109565 h 440529"/>
              <a:gd name="connsiteX15" fmla="*/ 991838 w 1871119"/>
              <a:gd name="connsiteY15" fmla="*/ 88134 h 440529"/>
              <a:gd name="connsiteX16" fmla="*/ 825151 w 1871119"/>
              <a:gd name="connsiteY16" fmla="*/ 116709 h 440529"/>
              <a:gd name="connsiteX17" fmla="*/ 689420 w 1871119"/>
              <a:gd name="connsiteY17" fmla="*/ 147665 h 440529"/>
              <a:gd name="connsiteX18" fmla="*/ 513207 w 1871119"/>
              <a:gd name="connsiteY18" fmla="*/ 147665 h 440529"/>
              <a:gd name="connsiteX19" fmla="*/ 391763 w 1871119"/>
              <a:gd name="connsiteY19" fmla="*/ 157190 h 440529"/>
              <a:gd name="connsiteX20" fmla="*/ 272701 w 1871119"/>
              <a:gd name="connsiteY20" fmla="*/ 216721 h 440529"/>
              <a:gd name="connsiteX21" fmla="*/ 156020 w 1871119"/>
              <a:gd name="connsiteY21" fmla="*/ 319115 h 440529"/>
              <a:gd name="connsiteX22" fmla="*/ 60770 w 1871119"/>
              <a:gd name="connsiteY22" fmla="*/ 402459 h 440529"/>
              <a:gd name="connsiteX23" fmla="*/ 1238 w 1871119"/>
              <a:gd name="connsiteY23" fmla="*/ 428652 h 440529"/>
              <a:gd name="connsiteX0" fmla="*/ 1479 w 1871360"/>
              <a:gd name="connsiteY0" fmla="*/ 428652 h 440529"/>
              <a:gd name="connsiteX1" fmla="*/ 82442 w 1871360"/>
              <a:gd name="connsiteY1" fmla="*/ 257203 h 440529"/>
              <a:gd name="connsiteX2" fmla="*/ 182454 w 1871360"/>
              <a:gd name="connsiteY2" fmla="*/ 152427 h 440529"/>
              <a:gd name="connsiteX3" fmla="*/ 341998 w 1871360"/>
              <a:gd name="connsiteY3" fmla="*/ 52415 h 440529"/>
              <a:gd name="connsiteX4" fmla="*/ 539642 w 1871360"/>
              <a:gd name="connsiteY4" fmla="*/ 47652 h 440529"/>
              <a:gd name="connsiteX5" fmla="*/ 701567 w 1871360"/>
              <a:gd name="connsiteY5" fmla="*/ 45271 h 440529"/>
              <a:gd name="connsiteX6" fmla="*/ 994461 w 1871360"/>
              <a:gd name="connsiteY6" fmla="*/ 27 h 440529"/>
              <a:gd name="connsiteX7" fmla="*/ 1244492 w 1871360"/>
              <a:gd name="connsiteY7" fmla="*/ 52415 h 440529"/>
              <a:gd name="connsiteX8" fmla="*/ 1527861 w 1871360"/>
              <a:gd name="connsiteY8" fmla="*/ 195290 h 440529"/>
              <a:gd name="connsiteX9" fmla="*/ 1701692 w 1871360"/>
              <a:gd name="connsiteY9" fmla="*/ 281015 h 440529"/>
              <a:gd name="connsiteX10" fmla="*/ 1870761 w 1871360"/>
              <a:gd name="connsiteY10" fmla="*/ 326259 h 440529"/>
              <a:gd name="connsiteX11" fmla="*/ 1754079 w 1871360"/>
              <a:gd name="connsiteY11" fmla="*/ 326259 h 440529"/>
              <a:gd name="connsiteX12" fmla="*/ 1651686 w 1871360"/>
              <a:gd name="connsiteY12" fmla="*/ 290540 h 440529"/>
              <a:gd name="connsiteX13" fmla="*/ 1387367 w 1871360"/>
              <a:gd name="connsiteY13" fmla="*/ 181002 h 440529"/>
              <a:gd name="connsiteX14" fmla="*/ 1156386 w 1871360"/>
              <a:gd name="connsiteY14" fmla="*/ 109565 h 440529"/>
              <a:gd name="connsiteX15" fmla="*/ 992079 w 1871360"/>
              <a:gd name="connsiteY15" fmla="*/ 88134 h 440529"/>
              <a:gd name="connsiteX16" fmla="*/ 825392 w 1871360"/>
              <a:gd name="connsiteY16" fmla="*/ 116709 h 440529"/>
              <a:gd name="connsiteX17" fmla="*/ 689661 w 1871360"/>
              <a:gd name="connsiteY17" fmla="*/ 147665 h 440529"/>
              <a:gd name="connsiteX18" fmla="*/ 513448 w 1871360"/>
              <a:gd name="connsiteY18" fmla="*/ 147665 h 440529"/>
              <a:gd name="connsiteX19" fmla="*/ 392004 w 1871360"/>
              <a:gd name="connsiteY19" fmla="*/ 157190 h 440529"/>
              <a:gd name="connsiteX20" fmla="*/ 272942 w 1871360"/>
              <a:gd name="connsiteY20" fmla="*/ 216721 h 440529"/>
              <a:gd name="connsiteX21" fmla="*/ 156261 w 1871360"/>
              <a:gd name="connsiteY21" fmla="*/ 319115 h 440529"/>
              <a:gd name="connsiteX22" fmla="*/ 61011 w 1871360"/>
              <a:gd name="connsiteY22" fmla="*/ 402459 h 440529"/>
              <a:gd name="connsiteX23" fmla="*/ 1479 w 1871360"/>
              <a:gd name="connsiteY23" fmla="*/ 428652 h 440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871360" h="440529">
                <a:moveTo>
                  <a:pt x="1479" y="428652"/>
                </a:moveTo>
                <a:cubicBezTo>
                  <a:pt x="-9237" y="397299"/>
                  <a:pt x="40374" y="300859"/>
                  <a:pt x="82442" y="257203"/>
                </a:cubicBezTo>
                <a:cubicBezTo>
                  <a:pt x="124510" y="213547"/>
                  <a:pt x="139195" y="186558"/>
                  <a:pt x="182454" y="152427"/>
                </a:cubicBezTo>
                <a:cubicBezTo>
                  <a:pt x="225713" y="118296"/>
                  <a:pt x="282467" y="69877"/>
                  <a:pt x="341998" y="52415"/>
                </a:cubicBezTo>
                <a:cubicBezTo>
                  <a:pt x="401529" y="34953"/>
                  <a:pt x="479714" y="48843"/>
                  <a:pt x="539642" y="47652"/>
                </a:cubicBezTo>
                <a:cubicBezTo>
                  <a:pt x="599570" y="46461"/>
                  <a:pt x="625764" y="53208"/>
                  <a:pt x="701567" y="45271"/>
                </a:cubicBezTo>
                <a:cubicBezTo>
                  <a:pt x="777370" y="37333"/>
                  <a:pt x="903974" y="-1164"/>
                  <a:pt x="994461" y="27"/>
                </a:cubicBezTo>
                <a:cubicBezTo>
                  <a:pt x="1084948" y="1218"/>
                  <a:pt x="1155592" y="19871"/>
                  <a:pt x="1244492" y="52415"/>
                </a:cubicBezTo>
                <a:cubicBezTo>
                  <a:pt x="1333392" y="84959"/>
                  <a:pt x="1527861" y="195290"/>
                  <a:pt x="1527861" y="195290"/>
                </a:cubicBezTo>
                <a:cubicBezTo>
                  <a:pt x="1604061" y="233390"/>
                  <a:pt x="1644542" y="259187"/>
                  <a:pt x="1701692" y="281015"/>
                </a:cubicBezTo>
                <a:cubicBezTo>
                  <a:pt x="1758842" y="302843"/>
                  <a:pt x="1862030" y="318718"/>
                  <a:pt x="1870761" y="326259"/>
                </a:cubicBezTo>
                <a:cubicBezTo>
                  <a:pt x="1879492" y="333800"/>
                  <a:pt x="1790591" y="332212"/>
                  <a:pt x="1754079" y="326259"/>
                </a:cubicBezTo>
                <a:cubicBezTo>
                  <a:pt x="1717567" y="320306"/>
                  <a:pt x="1712805" y="314749"/>
                  <a:pt x="1651686" y="290540"/>
                </a:cubicBezTo>
                <a:cubicBezTo>
                  <a:pt x="1590567" y="266330"/>
                  <a:pt x="1469917" y="211165"/>
                  <a:pt x="1387367" y="181002"/>
                </a:cubicBezTo>
                <a:cubicBezTo>
                  <a:pt x="1304817" y="150839"/>
                  <a:pt x="1222267" y="125043"/>
                  <a:pt x="1156386" y="109565"/>
                </a:cubicBezTo>
                <a:cubicBezTo>
                  <a:pt x="1090505" y="94087"/>
                  <a:pt x="1047245" y="86943"/>
                  <a:pt x="992079" y="88134"/>
                </a:cubicBezTo>
                <a:cubicBezTo>
                  <a:pt x="936913" y="89325"/>
                  <a:pt x="875795" y="106787"/>
                  <a:pt x="825392" y="116709"/>
                </a:cubicBezTo>
                <a:cubicBezTo>
                  <a:pt x="774989" y="126631"/>
                  <a:pt x="741652" y="142506"/>
                  <a:pt x="689661" y="147665"/>
                </a:cubicBezTo>
                <a:cubicBezTo>
                  <a:pt x="637670" y="152824"/>
                  <a:pt x="563057" y="146078"/>
                  <a:pt x="513448" y="147665"/>
                </a:cubicBezTo>
                <a:cubicBezTo>
                  <a:pt x="463839" y="149252"/>
                  <a:pt x="432088" y="145681"/>
                  <a:pt x="392004" y="157190"/>
                </a:cubicBezTo>
                <a:cubicBezTo>
                  <a:pt x="351920" y="168699"/>
                  <a:pt x="312232" y="189734"/>
                  <a:pt x="272942" y="216721"/>
                </a:cubicBezTo>
                <a:cubicBezTo>
                  <a:pt x="233652" y="243708"/>
                  <a:pt x="156261" y="319115"/>
                  <a:pt x="156261" y="319115"/>
                </a:cubicBezTo>
                <a:cubicBezTo>
                  <a:pt x="120939" y="350071"/>
                  <a:pt x="86411" y="383409"/>
                  <a:pt x="61011" y="402459"/>
                </a:cubicBezTo>
                <a:cubicBezTo>
                  <a:pt x="35611" y="421509"/>
                  <a:pt x="12195" y="460005"/>
                  <a:pt x="1479" y="428652"/>
                </a:cubicBezTo>
                <a:close/>
              </a:path>
            </a:pathLst>
          </a:custGeom>
          <a:solidFill>
            <a:srgbClr val="FF9999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0" name="Forme libre 29"/>
          <p:cNvSpPr>
            <a:spLocks noChangeAspect="1"/>
          </p:cNvSpPr>
          <p:nvPr/>
        </p:nvSpPr>
        <p:spPr>
          <a:xfrm rot="3862081">
            <a:off x="6670424" y="5553349"/>
            <a:ext cx="339765" cy="76845"/>
          </a:xfrm>
          <a:custGeom>
            <a:avLst/>
            <a:gdLst>
              <a:gd name="connsiteX0" fmla="*/ 78 w 1869959"/>
              <a:gd name="connsiteY0" fmla="*/ 428625 h 437772"/>
              <a:gd name="connsiteX1" fmla="*/ 71516 w 1869959"/>
              <a:gd name="connsiteY1" fmla="*/ 252413 h 437772"/>
              <a:gd name="connsiteX2" fmla="*/ 181053 w 1869959"/>
              <a:gd name="connsiteY2" fmla="*/ 152400 h 437772"/>
              <a:gd name="connsiteX3" fmla="*/ 340597 w 1869959"/>
              <a:gd name="connsiteY3" fmla="*/ 52388 h 437772"/>
              <a:gd name="connsiteX4" fmla="*/ 538241 w 1869959"/>
              <a:gd name="connsiteY4" fmla="*/ 47625 h 437772"/>
              <a:gd name="connsiteX5" fmla="*/ 652541 w 1869959"/>
              <a:gd name="connsiteY5" fmla="*/ 52388 h 437772"/>
              <a:gd name="connsiteX6" fmla="*/ 993060 w 1869959"/>
              <a:gd name="connsiteY6" fmla="*/ 0 h 437772"/>
              <a:gd name="connsiteX7" fmla="*/ 1243091 w 1869959"/>
              <a:gd name="connsiteY7" fmla="*/ 52388 h 437772"/>
              <a:gd name="connsiteX8" fmla="*/ 1526460 w 1869959"/>
              <a:gd name="connsiteY8" fmla="*/ 195263 h 437772"/>
              <a:gd name="connsiteX9" fmla="*/ 1700291 w 1869959"/>
              <a:gd name="connsiteY9" fmla="*/ 280988 h 437772"/>
              <a:gd name="connsiteX10" fmla="*/ 1869360 w 1869959"/>
              <a:gd name="connsiteY10" fmla="*/ 326232 h 437772"/>
              <a:gd name="connsiteX11" fmla="*/ 1752678 w 1869959"/>
              <a:gd name="connsiteY11" fmla="*/ 326232 h 437772"/>
              <a:gd name="connsiteX12" fmla="*/ 1650285 w 1869959"/>
              <a:gd name="connsiteY12" fmla="*/ 290513 h 437772"/>
              <a:gd name="connsiteX13" fmla="*/ 1385966 w 1869959"/>
              <a:gd name="connsiteY13" fmla="*/ 180975 h 437772"/>
              <a:gd name="connsiteX14" fmla="*/ 1154985 w 1869959"/>
              <a:gd name="connsiteY14" fmla="*/ 109538 h 437772"/>
              <a:gd name="connsiteX15" fmla="*/ 990678 w 1869959"/>
              <a:gd name="connsiteY15" fmla="*/ 88107 h 437772"/>
              <a:gd name="connsiteX16" fmla="*/ 823991 w 1869959"/>
              <a:gd name="connsiteY16" fmla="*/ 116682 h 437772"/>
              <a:gd name="connsiteX17" fmla="*/ 702547 w 1869959"/>
              <a:gd name="connsiteY17" fmla="*/ 154782 h 437772"/>
              <a:gd name="connsiteX18" fmla="*/ 512047 w 1869959"/>
              <a:gd name="connsiteY18" fmla="*/ 147638 h 437772"/>
              <a:gd name="connsiteX19" fmla="*/ 390603 w 1869959"/>
              <a:gd name="connsiteY19" fmla="*/ 157163 h 437772"/>
              <a:gd name="connsiteX20" fmla="*/ 271541 w 1869959"/>
              <a:gd name="connsiteY20" fmla="*/ 216694 h 437772"/>
              <a:gd name="connsiteX21" fmla="*/ 154860 w 1869959"/>
              <a:gd name="connsiteY21" fmla="*/ 319088 h 437772"/>
              <a:gd name="connsiteX22" fmla="*/ 59610 w 1869959"/>
              <a:gd name="connsiteY22" fmla="*/ 402432 h 437772"/>
              <a:gd name="connsiteX23" fmla="*/ 78 w 1869959"/>
              <a:gd name="connsiteY23" fmla="*/ 428625 h 437772"/>
              <a:gd name="connsiteX0" fmla="*/ 236 w 1870117"/>
              <a:gd name="connsiteY0" fmla="*/ 428625 h 437433"/>
              <a:gd name="connsiteX1" fmla="*/ 81199 w 1870117"/>
              <a:gd name="connsiteY1" fmla="*/ 257176 h 437433"/>
              <a:gd name="connsiteX2" fmla="*/ 181211 w 1870117"/>
              <a:gd name="connsiteY2" fmla="*/ 152400 h 437433"/>
              <a:gd name="connsiteX3" fmla="*/ 340755 w 1870117"/>
              <a:gd name="connsiteY3" fmla="*/ 52388 h 437433"/>
              <a:gd name="connsiteX4" fmla="*/ 538399 w 1870117"/>
              <a:gd name="connsiteY4" fmla="*/ 47625 h 437433"/>
              <a:gd name="connsiteX5" fmla="*/ 652699 w 1870117"/>
              <a:gd name="connsiteY5" fmla="*/ 52388 h 437433"/>
              <a:gd name="connsiteX6" fmla="*/ 993218 w 1870117"/>
              <a:gd name="connsiteY6" fmla="*/ 0 h 437433"/>
              <a:gd name="connsiteX7" fmla="*/ 1243249 w 1870117"/>
              <a:gd name="connsiteY7" fmla="*/ 52388 h 437433"/>
              <a:gd name="connsiteX8" fmla="*/ 1526618 w 1870117"/>
              <a:gd name="connsiteY8" fmla="*/ 195263 h 437433"/>
              <a:gd name="connsiteX9" fmla="*/ 1700449 w 1870117"/>
              <a:gd name="connsiteY9" fmla="*/ 280988 h 437433"/>
              <a:gd name="connsiteX10" fmla="*/ 1869518 w 1870117"/>
              <a:gd name="connsiteY10" fmla="*/ 326232 h 437433"/>
              <a:gd name="connsiteX11" fmla="*/ 1752836 w 1870117"/>
              <a:gd name="connsiteY11" fmla="*/ 326232 h 437433"/>
              <a:gd name="connsiteX12" fmla="*/ 1650443 w 1870117"/>
              <a:gd name="connsiteY12" fmla="*/ 290513 h 437433"/>
              <a:gd name="connsiteX13" fmla="*/ 1386124 w 1870117"/>
              <a:gd name="connsiteY13" fmla="*/ 180975 h 437433"/>
              <a:gd name="connsiteX14" fmla="*/ 1155143 w 1870117"/>
              <a:gd name="connsiteY14" fmla="*/ 109538 h 437433"/>
              <a:gd name="connsiteX15" fmla="*/ 990836 w 1870117"/>
              <a:gd name="connsiteY15" fmla="*/ 88107 h 437433"/>
              <a:gd name="connsiteX16" fmla="*/ 824149 w 1870117"/>
              <a:gd name="connsiteY16" fmla="*/ 116682 h 437433"/>
              <a:gd name="connsiteX17" fmla="*/ 702705 w 1870117"/>
              <a:gd name="connsiteY17" fmla="*/ 154782 h 437433"/>
              <a:gd name="connsiteX18" fmla="*/ 512205 w 1870117"/>
              <a:gd name="connsiteY18" fmla="*/ 147638 h 437433"/>
              <a:gd name="connsiteX19" fmla="*/ 390761 w 1870117"/>
              <a:gd name="connsiteY19" fmla="*/ 157163 h 437433"/>
              <a:gd name="connsiteX20" fmla="*/ 271699 w 1870117"/>
              <a:gd name="connsiteY20" fmla="*/ 216694 h 437433"/>
              <a:gd name="connsiteX21" fmla="*/ 155018 w 1870117"/>
              <a:gd name="connsiteY21" fmla="*/ 319088 h 437433"/>
              <a:gd name="connsiteX22" fmla="*/ 59768 w 1870117"/>
              <a:gd name="connsiteY22" fmla="*/ 402432 h 437433"/>
              <a:gd name="connsiteX23" fmla="*/ 236 w 1870117"/>
              <a:gd name="connsiteY23" fmla="*/ 428625 h 437433"/>
              <a:gd name="connsiteX0" fmla="*/ 1238 w 1871119"/>
              <a:gd name="connsiteY0" fmla="*/ 428625 h 440502"/>
              <a:gd name="connsiteX1" fmla="*/ 82201 w 1871119"/>
              <a:gd name="connsiteY1" fmla="*/ 257176 h 440502"/>
              <a:gd name="connsiteX2" fmla="*/ 182213 w 1871119"/>
              <a:gd name="connsiteY2" fmla="*/ 152400 h 440502"/>
              <a:gd name="connsiteX3" fmla="*/ 341757 w 1871119"/>
              <a:gd name="connsiteY3" fmla="*/ 52388 h 440502"/>
              <a:gd name="connsiteX4" fmla="*/ 539401 w 1871119"/>
              <a:gd name="connsiteY4" fmla="*/ 47625 h 440502"/>
              <a:gd name="connsiteX5" fmla="*/ 653701 w 1871119"/>
              <a:gd name="connsiteY5" fmla="*/ 52388 h 440502"/>
              <a:gd name="connsiteX6" fmla="*/ 994220 w 1871119"/>
              <a:gd name="connsiteY6" fmla="*/ 0 h 440502"/>
              <a:gd name="connsiteX7" fmla="*/ 1244251 w 1871119"/>
              <a:gd name="connsiteY7" fmla="*/ 52388 h 440502"/>
              <a:gd name="connsiteX8" fmla="*/ 1527620 w 1871119"/>
              <a:gd name="connsiteY8" fmla="*/ 195263 h 440502"/>
              <a:gd name="connsiteX9" fmla="*/ 1701451 w 1871119"/>
              <a:gd name="connsiteY9" fmla="*/ 280988 h 440502"/>
              <a:gd name="connsiteX10" fmla="*/ 1870520 w 1871119"/>
              <a:gd name="connsiteY10" fmla="*/ 326232 h 440502"/>
              <a:gd name="connsiteX11" fmla="*/ 1753838 w 1871119"/>
              <a:gd name="connsiteY11" fmla="*/ 326232 h 440502"/>
              <a:gd name="connsiteX12" fmla="*/ 1651445 w 1871119"/>
              <a:gd name="connsiteY12" fmla="*/ 290513 h 440502"/>
              <a:gd name="connsiteX13" fmla="*/ 1387126 w 1871119"/>
              <a:gd name="connsiteY13" fmla="*/ 180975 h 440502"/>
              <a:gd name="connsiteX14" fmla="*/ 1156145 w 1871119"/>
              <a:gd name="connsiteY14" fmla="*/ 109538 h 440502"/>
              <a:gd name="connsiteX15" fmla="*/ 991838 w 1871119"/>
              <a:gd name="connsiteY15" fmla="*/ 88107 h 440502"/>
              <a:gd name="connsiteX16" fmla="*/ 825151 w 1871119"/>
              <a:gd name="connsiteY16" fmla="*/ 116682 h 440502"/>
              <a:gd name="connsiteX17" fmla="*/ 703707 w 1871119"/>
              <a:gd name="connsiteY17" fmla="*/ 154782 h 440502"/>
              <a:gd name="connsiteX18" fmla="*/ 513207 w 1871119"/>
              <a:gd name="connsiteY18" fmla="*/ 147638 h 440502"/>
              <a:gd name="connsiteX19" fmla="*/ 391763 w 1871119"/>
              <a:gd name="connsiteY19" fmla="*/ 157163 h 440502"/>
              <a:gd name="connsiteX20" fmla="*/ 272701 w 1871119"/>
              <a:gd name="connsiteY20" fmla="*/ 216694 h 440502"/>
              <a:gd name="connsiteX21" fmla="*/ 156020 w 1871119"/>
              <a:gd name="connsiteY21" fmla="*/ 319088 h 440502"/>
              <a:gd name="connsiteX22" fmla="*/ 60770 w 1871119"/>
              <a:gd name="connsiteY22" fmla="*/ 402432 h 440502"/>
              <a:gd name="connsiteX23" fmla="*/ 1238 w 1871119"/>
              <a:gd name="connsiteY23" fmla="*/ 428625 h 440502"/>
              <a:gd name="connsiteX0" fmla="*/ 1238 w 1871119"/>
              <a:gd name="connsiteY0" fmla="*/ 428652 h 440529"/>
              <a:gd name="connsiteX1" fmla="*/ 82201 w 1871119"/>
              <a:gd name="connsiteY1" fmla="*/ 257203 h 440529"/>
              <a:gd name="connsiteX2" fmla="*/ 182213 w 1871119"/>
              <a:gd name="connsiteY2" fmla="*/ 152427 h 440529"/>
              <a:gd name="connsiteX3" fmla="*/ 341757 w 1871119"/>
              <a:gd name="connsiteY3" fmla="*/ 52415 h 440529"/>
              <a:gd name="connsiteX4" fmla="*/ 539401 w 1871119"/>
              <a:gd name="connsiteY4" fmla="*/ 47652 h 440529"/>
              <a:gd name="connsiteX5" fmla="*/ 701326 w 1871119"/>
              <a:gd name="connsiteY5" fmla="*/ 45271 h 440529"/>
              <a:gd name="connsiteX6" fmla="*/ 994220 w 1871119"/>
              <a:gd name="connsiteY6" fmla="*/ 27 h 440529"/>
              <a:gd name="connsiteX7" fmla="*/ 1244251 w 1871119"/>
              <a:gd name="connsiteY7" fmla="*/ 52415 h 440529"/>
              <a:gd name="connsiteX8" fmla="*/ 1527620 w 1871119"/>
              <a:gd name="connsiteY8" fmla="*/ 195290 h 440529"/>
              <a:gd name="connsiteX9" fmla="*/ 1701451 w 1871119"/>
              <a:gd name="connsiteY9" fmla="*/ 281015 h 440529"/>
              <a:gd name="connsiteX10" fmla="*/ 1870520 w 1871119"/>
              <a:gd name="connsiteY10" fmla="*/ 326259 h 440529"/>
              <a:gd name="connsiteX11" fmla="*/ 1753838 w 1871119"/>
              <a:gd name="connsiteY11" fmla="*/ 326259 h 440529"/>
              <a:gd name="connsiteX12" fmla="*/ 1651445 w 1871119"/>
              <a:gd name="connsiteY12" fmla="*/ 290540 h 440529"/>
              <a:gd name="connsiteX13" fmla="*/ 1387126 w 1871119"/>
              <a:gd name="connsiteY13" fmla="*/ 181002 h 440529"/>
              <a:gd name="connsiteX14" fmla="*/ 1156145 w 1871119"/>
              <a:gd name="connsiteY14" fmla="*/ 109565 h 440529"/>
              <a:gd name="connsiteX15" fmla="*/ 991838 w 1871119"/>
              <a:gd name="connsiteY15" fmla="*/ 88134 h 440529"/>
              <a:gd name="connsiteX16" fmla="*/ 825151 w 1871119"/>
              <a:gd name="connsiteY16" fmla="*/ 116709 h 440529"/>
              <a:gd name="connsiteX17" fmla="*/ 703707 w 1871119"/>
              <a:gd name="connsiteY17" fmla="*/ 154809 h 440529"/>
              <a:gd name="connsiteX18" fmla="*/ 513207 w 1871119"/>
              <a:gd name="connsiteY18" fmla="*/ 147665 h 440529"/>
              <a:gd name="connsiteX19" fmla="*/ 391763 w 1871119"/>
              <a:gd name="connsiteY19" fmla="*/ 157190 h 440529"/>
              <a:gd name="connsiteX20" fmla="*/ 272701 w 1871119"/>
              <a:gd name="connsiteY20" fmla="*/ 216721 h 440529"/>
              <a:gd name="connsiteX21" fmla="*/ 156020 w 1871119"/>
              <a:gd name="connsiteY21" fmla="*/ 319115 h 440529"/>
              <a:gd name="connsiteX22" fmla="*/ 60770 w 1871119"/>
              <a:gd name="connsiteY22" fmla="*/ 402459 h 440529"/>
              <a:gd name="connsiteX23" fmla="*/ 1238 w 1871119"/>
              <a:gd name="connsiteY23" fmla="*/ 428652 h 440529"/>
              <a:gd name="connsiteX0" fmla="*/ 1238 w 1871119"/>
              <a:gd name="connsiteY0" fmla="*/ 428652 h 440529"/>
              <a:gd name="connsiteX1" fmla="*/ 82201 w 1871119"/>
              <a:gd name="connsiteY1" fmla="*/ 257203 h 440529"/>
              <a:gd name="connsiteX2" fmla="*/ 182213 w 1871119"/>
              <a:gd name="connsiteY2" fmla="*/ 152427 h 440529"/>
              <a:gd name="connsiteX3" fmla="*/ 341757 w 1871119"/>
              <a:gd name="connsiteY3" fmla="*/ 52415 h 440529"/>
              <a:gd name="connsiteX4" fmla="*/ 539401 w 1871119"/>
              <a:gd name="connsiteY4" fmla="*/ 47652 h 440529"/>
              <a:gd name="connsiteX5" fmla="*/ 701326 w 1871119"/>
              <a:gd name="connsiteY5" fmla="*/ 45271 h 440529"/>
              <a:gd name="connsiteX6" fmla="*/ 994220 w 1871119"/>
              <a:gd name="connsiteY6" fmla="*/ 27 h 440529"/>
              <a:gd name="connsiteX7" fmla="*/ 1244251 w 1871119"/>
              <a:gd name="connsiteY7" fmla="*/ 52415 h 440529"/>
              <a:gd name="connsiteX8" fmla="*/ 1527620 w 1871119"/>
              <a:gd name="connsiteY8" fmla="*/ 195290 h 440529"/>
              <a:gd name="connsiteX9" fmla="*/ 1701451 w 1871119"/>
              <a:gd name="connsiteY9" fmla="*/ 281015 h 440529"/>
              <a:gd name="connsiteX10" fmla="*/ 1870520 w 1871119"/>
              <a:gd name="connsiteY10" fmla="*/ 326259 h 440529"/>
              <a:gd name="connsiteX11" fmla="*/ 1753838 w 1871119"/>
              <a:gd name="connsiteY11" fmla="*/ 326259 h 440529"/>
              <a:gd name="connsiteX12" fmla="*/ 1651445 w 1871119"/>
              <a:gd name="connsiteY12" fmla="*/ 290540 h 440529"/>
              <a:gd name="connsiteX13" fmla="*/ 1387126 w 1871119"/>
              <a:gd name="connsiteY13" fmla="*/ 181002 h 440529"/>
              <a:gd name="connsiteX14" fmla="*/ 1156145 w 1871119"/>
              <a:gd name="connsiteY14" fmla="*/ 109565 h 440529"/>
              <a:gd name="connsiteX15" fmla="*/ 991838 w 1871119"/>
              <a:gd name="connsiteY15" fmla="*/ 88134 h 440529"/>
              <a:gd name="connsiteX16" fmla="*/ 825151 w 1871119"/>
              <a:gd name="connsiteY16" fmla="*/ 116709 h 440529"/>
              <a:gd name="connsiteX17" fmla="*/ 689420 w 1871119"/>
              <a:gd name="connsiteY17" fmla="*/ 147665 h 440529"/>
              <a:gd name="connsiteX18" fmla="*/ 513207 w 1871119"/>
              <a:gd name="connsiteY18" fmla="*/ 147665 h 440529"/>
              <a:gd name="connsiteX19" fmla="*/ 391763 w 1871119"/>
              <a:gd name="connsiteY19" fmla="*/ 157190 h 440529"/>
              <a:gd name="connsiteX20" fmla="*/ 272701 w 1871119"/>
              <a:gd name="connsiteY20" fmla="*/ 216721 h 440529"/>
              <a:gd name="connsiteX21" fmla="*/ 156020 w 1871119"/>
              <a:gd name="connsiteY21" fmla="*/ 319115 h 440529"/>
              <a:gd name="connsiteX22" fmla="*/ 60770 w 1871119"/>
              <a:gd name="connsiteY22" fmla="*/ 402459 h 440529"/>
              <a:gd name="connsiteX23" fmla="*/ 1238 w 1871119"/>
              <a:gd name="connsiteY23" fmla="*/ 428652 h 440529"/>
              <a:gd name="connsiteX0" fmla="*/ 1479 w 1871360"/>
              <a:gd name="connsiteY0" fmla="*/ 428652 h 440529"/>
              <a:gd name="connsiteX1" fmla="*/ 82442 w 1871360"/>
              <a:gd name="connsiteY1" fmla="*/ 257203 h 440529"/>
              <a:gd name="connsiteX2" fmla="*/ 182454 w 1871360"/>
              <a:gd name="connsiteY2" fmla="*/ 152427 h 440529"/>
              <a:gd name="connsiteX3" fmla="*/ 341998 w 1871360"/>
              <a:gd name="connsiteY3" fmla="*/ 52415 h 440529"/>
              <a:gd name="connsiteX4" fmla="*/ 539642 w 1871360"/>
              <a:gd name="connsiteY4" fmla="*/ 47652 h 440529"/>
              <a:gd name="connsiteX5" fmla="*/ 701567 w 1871360"/>
              <a:gd name="connsiteY5" fmla="*/ 45271 h 440529"/>
              <a:gd name="connsiteX6" fmla="*/ 994461 w 1871360"/>
              <a:gd name="connsiteY6" fmla="*/ 27 h 440529"/>
              <a:gd name="connsiteX7" fmla="*/ 1244492 w 1871360"/>
              <a:gd name="connsiteY7" fmla="*/ 52415 h 440529"/>
              <a:gd name="connsiteX8" fmla="*/ 1527861 w 1871360"/>
              <a:gd name="connsiteY8" fmla="*/ 195290 h 440529"/>
              <a:gd name="connsiteX9" fmla="*/ 1701692 w 1871360"/>
              <a:gd name="connsiteY9" fmla="*/ 281015 h 440529"/>
              <a:gd name="connsiteX10" fmla="*/ 1870761 w 1871360"/>
              <a:gd name="connsiteY10" fmla="*/ 326259 h 440529"/>
              <a:gd name="connsiteX11" fmla="*/ 1754079 w 1871360"/>
              <a:gd name="connsiteY11" fmla="*/ 326259 h 440529"/>
              <a:gd name="connsiteX12" fmla="*/ 1651686 w 1871360"/>
              <a:gd name="connsiteY12" fmla="*/ 290540 h 440529"/>
              <a:gd name="connsiteX13" fmla="*/ 1387367 w 1871360"/>
              <a:gd name="connsiteY13" fmla="*/ 181002 h 440529"/>
              <a:gd name="connsiteX14" fmla="*/ 1156386 w 1871360"/>
              <a:gd name="connsiteY14" fmla="*/ 109565 h 440529"/>
              <a:gd name="connsiteX15" fmla="*/ 992079 w 1871360"/>
              <a:gd name="connsiteY15" fmla="*/ 88134 h 440529"/>
              <a:gd name="connsiteX16" fmla="*/ 825392 w 1871360"/>
              <a:gd name="connsiteY16" fmla="*/ 116709 h 440529"/>
              <a:gd name="connsiteX17" fmla="*/ 689661 w 1871360"/>
              <a:gd name="connsiteY17" fmla="*/ 147665 h 440529"/>
              <a:gd name="connsiteX18" fmla="*/ 513448 w 1871360"/>
              <a:gd name="connsiteY18" fmla="*/ 147665 h 440529"/>
              <a:gd name="connsiteX19" fmla="*/ 392004 w 1871360"/>
              <a:gd name="connsiteY19" fmla="*/ 157190 h 440529"/>
              <a:gd name="connsiteX20" fmla="*/ 272942 w 1871360"/>
              <a:gd name="connsiteY20" fmla="*/ 216721 h 440529"/>
              <a:gd name="connsiteX21" fmla="*/ 156261 w 1871360"/>
              <a:gd name="connsiteY21" fmla="*/ 319115 h 440529"/>
              <a:gd name="connsiteX22" fmla="*/ 61011 w 1871360"/>
              <a:gd name="connsiteY22" fmla="*/ 402459 h 440529"/>
              <a:gd name="connsiteX23" fmla="*/ 1479 w 1871360"/>
              <a:gd name="connsiteY23" fmla="*/ 428652 h 440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871360" h="440529">
                <a:moveTo>
                  <a:pt x="1479" y="428652"/>
                </a:moveTo>
                <a:cubicBezTo>
                  <a:pt x="-9237" y="397299"/>
                  <a:pt x="40374" y="300859"/>
                  <a:pt x="82442" y="257203"/>
                </a:cubicBezTo>
                <a:cubicBezTo>
                  <a:pt x="124510" y="213547"/>
                  <a:pt x="139195" y="186558"/>
                  <a:pt x="182454" y="152427"/>
                </a:cubicBezTo>
                <a:cubicBezTo>
                  <a:pt x="225713" y="118296"/>
                  <a:pt x="282467" y="69877"/>
                  <a:pt x="341998" y="52415"/>
                </a:cubicBezTo>
                <a:cubicBezTo>
                  <a:pt x="401529" y="34953"/>
                  <a:pt x="479714" y="48843"/>
                  <a:pt x="539642" y="47652"/>
                </a:cubicBezTo>
                <a:cubicBezTo>
                  <a:pt x="599570" y="46461"/>
                  <a:pt x="625764" y="53208"/>
                  <a:pt x="701567" y="45271"/>
                </a:cubicBezTo>
                <a:cubicBezTo>
                  <a:pt x="777370" y="37333"/>
                  <a:pt x="903974" y="-1164"/>
                  <a:pt x="994461" y="27"/>
                </a:cubicBezTo>
                <a:cubicBezTo>
                  <a:pt x="1084948" y="1218"/>
                  <a:pt x="1155592" y="19871"/>
                  <a:pt x="1244492" y="52415"/>
                </a:cubicBezTo>
                <a:cubicBezTo>
                  <a:pt x="1333392" y="84959"/>
                  <a:pt x="1527861" y="195290"/>
                  <a:pt x="1527861" y="195290"/>
                </a:cubicBezTo>
                <a:cubicBezTo>
                  <a:pt x="1604061" y="233390"/>
                  <a:pt x="1644542" y="259187"/>
                  <a:pt x="1701692" y="281015"/>
                </a:cubicBezTo>
                <a:cubicBezTo>
                  <a:pt x="1758842" y="302843"/>
                  <a:pt x="1862030" y="318718"/>
                  <a:pt x="1870761" y="326259"/>
                </a:cubicBezTo>
                <a:cubicBezTo>
                  <a:pt x="1879492" y="333800"/>
                  <a:pt x="1790591" y="332212"/>
                  <a:pt x="1754079" y="326259"/>
                </a:cubicBezTo>
                <a:cubicBezTo>
                  <a:pt x="1717567" y="320306"/>
                  <a:pt x="1712805" y="314749"/>
                  <a:pt x="1651686" y="290540"/>
                </a:cubicBezTo>
                <a:cubicBezTo>
                  <a:pt x="1590567" y="266330"/>
                  <a:pt x="1469917" y="211165"/>
                  <a:pt x="1387367" y="181002"/>
                </a:cubicBezTo>
                <a:cubicBezTo>
                  <a:pt x="1304817" y="150839"/>
                  <a:pt x="1222267" y="125043"/>
                  <a:pt x="1156386" y="109565"/>
                </a:cubicBezTo>
                <a:cubicBezTo>
                  <a:pt x="1090505" y="94087"/>
                  <a:pt x="1047245" y="86943"/>
                  <a:pt x="992079" y="88134"/>
                </a:cubicBezTo>
                <a:cubicBezTo>
                  <a:pt x="936913" y="89325"/>
                  <a:pt x="875795" y="106787"/>
                  <a:pt x="825392" y="116709"/>
                </a:cubicBezTo>
                <a:cubicBezTo>
                  <a:pt x="774989" y="126631"/>
                  <a:pt x="741652" y="142506"/>
                  <a:pt x="689661" y="147665"/>
                </a:cubicBezTo>
                <a:cubicBezTo>
                  <a:pt x="637670" y="152824"/>
                  <a:pt x="563057" y="146078"/>
                  <a:pt x="513448" y="147665"/>
                </a:cubicBezTo>
                <a:cubicBezTo>
                  <a:pt x="463839" y="149252"/>
                  <a:pt x="432088" y="145681"/>
                  <a:pt x="392004" y="157190"/>
                </a:cubicBezTo>
                <a:cubicBezTo>
                  <a:pt x="351920" y="168699"/>
                  <a:pt x="312232" y="189734"/>
                  <a:pt x="272942" y="216721"/>
                </a:cubicBezTo>
                <a:cubicBezTo>
                  <a:pt x="233652" y="243708"/>
                  <a:pt x="156261" y="319115"/>
                  <a:pt x="156261" y="319115"/>
                </a:cubicBezTo>
                <a:cubicBezTo>
                  <a:pt x="120939" y="350071"/>
                  <a:pt x="86411" y="383409"/>
                  <a:pt x="61011" y="402459"/>
                </a:cubicBezTo>
                <a:cubicBezTo>
                  <a:pt x="35611" y="421509"/>
                  <a:pt x="12195" y="460005"/>
                  <a:pt x="1479" y="428652"/>
                </a:cubicBezTo>
                <a:close/>
              </a:path>
            </a:pathLst>
          </a:custGeom>
          <a:solidFill>
            <a:srgbClr val="FF9999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1" name="Forme libre 30"/>
          <p:cNvSpPr>
            <a:spLocks noChangeAspect="1"/>
          </p:cNvSpPr>
          <p:nvPr/>
        </p:nvSpPr>
        <p:spPr>
          <a:xfrm rot="3862081">
            <a:off x="6714892" y="5788517"/>
            <a:ext cx="272248" cy="61575"/>
          </a:xfrm>
          <a:custGeom>
            <a:avLst/>
            <a:gdLst>
              <a:gd name="connsiteX0" fmla="*/ 78 w 1869959"/>
              <a:gd name="connsiteY0" fmla="*/ 428625 h 437772"/>
              <a:gd name="connsiteX1" fmla="*/ 71516 w 1869959"/>
              <a:gd name="connsiteY1" fmla="*/ 252413 h 437772"/>
              <a:gd name="connsiteX2" fmla="*/ 181053 w 1869959"/>
              <a:gd name="connsiteY2" fmla="*/ 152400 h 437772"/>
              <a:gd name="connsiteX3" fmla="*/ 340597 w 1869959"/>
              <a:gd name="connsiteY3" fmla="*/ 52388 h 437772"/>
              <a:gd name="connsiteX4" fmla="*/ 538241 w 1869959"/>
              <a:gd name="connsiteY4" fmla="*/ 47625 h 437772"/>
              <a:gd name="connsiteX5" fmla="*/ 652541 w 1869959"/>
              <a:gd name="connsiteY5" fmla="*/ 52388 h 437772"/>
              <a:gd name="connsiteX6" fmla="*/ 993060 w 1869959"/>
              <a:gd name="connsiteY6" fmla="*/ 0 h 437772"/>
              <a:gd name="connsiteX7" fmla="*/ 1243091 w 1869959"/>
              <a:gd name="connsiteY7" fmla="*/ 52388 h 437772"/>
              <a:gd name="connsiteX8" fmla="*/ 1526460 w 1869959"/>
              <a:gd name="connsiteY8" fmla="*/ 195263 h 437772"/>
              <a:gd name="connsiteX9" fmla="*/ 1700291 w 1869959"/>
              <a:gd name="connsiteY9" fmla="*/ 280988 h 437772"/>
              <a:gd name="connsiteX10" fmla="*/ 1869360 w 1869959"/>
              <a:gd name="connsiteY10" fmla="*/ 326232 h 437772"/>
              <a:gd name="connsiteX11" fmla="*/ 1752678 w 1869959"/>
              <a:gd name="connsiteY11" fmla="*/ 326232 h 437772"/>
              <a:gd name="connsiteX12" fmla="*/ 1650285 w 1869959"/>
              <a:gd name="connsiteY12" fmla="*/ 290513 h 437772"/>
              <a:gd name="connsiteX13" fmla="*/ 1385966 w 1869959"/>
              <a:gd name="connsiteY13" fmla="*/ 180975 h 437772"/>
              <a:gd name="connsiteX14" fmla="*/ 1154985 w 1869959"/>
              <a:gd name="connsiteY14" fmla="*/ 109538 h 437772"/>
              <a:gd name="connsiteX15" fmla="*/ 990678 w 1869959"/>
              <a:gd name="connsiteY15" fmla="*/ 88107 h 437772"/>
              <a:gd name="connsiteX16" fmla="*/ 823991 w 1869959"/>
              <a:gd name="connsiteY16" fmla="*/ 116682 h 437772"/>
              <a:gd name="connsiteX17" fmla="*/ 702547 w 1869959"/>
              <a:gd name="connsiteY17" fmla="*/ 154782 h 437772"/>
              <a:gd name="connsiteX18" fmla="*/ 512047 w 1869959"/>
              <a:gd name="connsiteY18" fmla="*/ 147638 h 437772"/>
              <a:gd name="connsiteX19" fmla="*/ 390603 w 1869959"/>
              <a:gd name="connsiteY19" fmla="*/ 157163 h 437772"/>
              <a:gd name="connsiteX20" fmla="*/ 271541 w 1869959"/>
              <a:gd name="connsiteY20" fmla="*/ 216694 h 437772"/>
              <a:gd name="connsiteX21" fmla="*/ 154860 w 1869959"/>
              <a:gd name="connsiteY21" fmla="*/ 319088 h 437772"/>
              <a:gd name="connsiteX22" fmla="*/ 59610 w 1869959"/>
              <a:gd name="connsiteY22" fmla="*/ 402432 h 437772"/>
              <a:gd name="connsiteX23" fmla="*/ 78 w 1869959"/>
              <a:gd name="connsiteY23" fmla="*/ 428625 h 437772"/>
              <a:gd name="connsiteX0" fmla="*/ 236 w 1870117"/>
              <a:gd name="connsiteY0" fmla="*/ 428625 h 437433"/>
              <a:gd name="connsiteX1" fmla="*/ 81199 w 1870117"/>
              <a:gd name="connsiteY1" fmla="*/ 257176 h 437433"/>
              <a:gd name="connsiteX2" fmla="*/ 181211 w 1870117"/>
              <a:gd name="connsiteY2" fmla="*/ 152400 h 437433"/>
              <a:gd name="connsiteX3" fmla="*/ 340755 w 1870117"/>
              <a:gd name="connsiteY3" fmla="*/ 52388 h 437433"/>
              <a:gd name="connsiteX4" fmla="*/ 538399 w 1870117"/>
              <a:gd name="connsiteY4" fmla="*/ 47625 h 437433"/>
              <a:gd name="connsiteX5" fmla="*/ 652699 w 1870117"/>
              <a:gd name="connsiteY5" fmla="*/ 52388 h 437433"/>
              <a:gd name="connsiteX6" fmla="*/ 993218 w 1870117"/>
              <a:gd name="connsiteY6" fmla="*/ 0 h 437433"/>
              <a:gd name="connsiteX7" fmla="*/ 1243249 w 1870117"/>
              <a:gd name="connsiteY7" fmla="*/ 52388 h 437433"/>
              <a:gd name="connsiteX8" fmla="*/ 1526618 w 1870117"/>
              <a:gd name="connsiteY8" fmla="*/ 195263 h 437433"/>
              <a:gd name="connsiteX9" fmla="*/ 1700449 w 1870117"/>
              <a:gd name="connsiteY9" fmla="*/ 280988 h 437433"/>
              <a:gd name="connsiteX10" fmla="*/ 1869518 w 1870117"/>
              <a:gd name="connsiteY10" fmla="*/ 326232 h 437433"/>
              <a:gd name="connsiteX11" fmla="*/ 1752836 w 1870117"/>
              <a:gd name="connsiteY11" fmla="*/ 326232 h 437433"/>
              <a:gd name="connsiteX12" fmla="*/ 1650443 w 1870117"/>
              <a:gd name="connsiteY12" fmla="*/ 290513 h 437433"/>
              <a:gd name="connsiteX13" fmla="*/ 1386124 w 1870117"/>
              <a:gd name="connsiteY13" fmla="*/ 180975 h 437433"/>
              <a:gd name="connsiteX14" fmla="*/ 1155143 w 1870117"/>
              <a:gd name="connsiteY14" fmla="*/ 109538 h 437433"/>
              <a:gd name="connsiteX15" fmla="*/ 990836 w 1870117"/>
              <a:gd name="connsiteY15" fmla="*/ 88107 h 437433"/>
              <a:gd name="connsiteX16" fmla="*/ 824149 w 1870117"/>
              <a:gd name="connsiteY16" fmla="*/ 116682 h 437433"/>
              <a:gd name="connsiteX17" fmla="*/ 702705 w 1870117"/>
              <a:gd name="connsiteY17" fmla="*/ 154782 h 437433"/>
              <a:gd name="connsiteX18" fmla="*/ 512205 w 1870117"/>
              <a:gd name="connsiteY18" fmla="*/ 147638 h 437433"/>
              <a:gd name="connsiteX19" fmla="*/ 390761 w 1870117"/>
              <a:gd name="connsiteY19" fmla="*/ 157163 h 437433"/>
              <a:gd name="connsiteX20" fmla="*/ 271699 w 1870117"/>
              <a:gd name="connsiteY20" fmla="*/ 216694 h 437433"/>
              <a:gd name="connsiteX21" fmla="*/ 155018 w 1870117"/>
              <a:gd name="connsiteY21" fmla="*/ 319088 h 437433"/>
              <a:gd name="connsiteX22" fmla="*/ 59768 w 1870117"/>
              <a:gd name="connsiteY22" fmla="*/ 402432 h 437433"/>
              <a:gd name="connsiteX23" fmla="*/ 236 w 1870117"/>
              <a:gd name="connsiteY23" fmla="*/ 428625 h 437433"/>
              <a:gd name="connsiteX0" fmla="*/ 1238 w 1871119"/>
              <a:gd name="connsiteY0" fmla="*/ 428625 h 440502"/>
              <a:gd name="connsiteX1" fmla="*/ 82201 w 1871119"/>
              <a:gd name="connsiteY1" fmla="*/ 257176 h 440502"/>
              <a:gd name="connsiteX2" fmla="*/ 182213 w 1871119"/>
              <a:gd name="connsiteY2" fmla="*/ 152400 h 440502"/>
              <a:gd name="connsiteX3" fmla="*/ 341757 w 1871119"/>
              <a:gd name="connsiteY3" fmla="*/ 52388 h 440502"/>
              <a:gd name="connsiteX4" fmla="*/ 539401 w 1871119"/>
              <a:gd name="connsiteY4" fmla="*/ 47625 h 440502"/>
              <a:gd name="connsiteX5" fmla="*/ 653701 w 1871119"/>
              <a:gd name="connsiteY5" fmla="*/ 52388 h 440502"/>
              <a:gd name="connsiteX6" fmla="*/ 994220 w 1871119"/>
              <a:gd name="connsiteY6" fmla="*/ 0 h 440502"/>
              <a:gd name="connsiteX7" fmla="*/ 1244251 w 1871119"/>
              <a:gd name="connsiteY7" fmla="*/ 52388 h 440502"/>
              <a:gd name="connsiteX8" fmla="*/ 1527620 w 1871119"/>
              <a:gd name="connsiteY8" fmla="*/ 195263 h 440502"/>
              <a:gd name="connsiteX9" fmla="*/ 1701451 w 1871119"/>
              <a:gd name="connsiteY9" fmla="*/ 280988 h 440502"/>
              <a:gd name="connsiteX10" fmla="*/ 1870520 w 1871119"/>
              <a:gd name="connsiteY10" fmla="*/ 326232 h 440502"/>
              <a:gd name="connsiteX11" fmla="*/ 1753838 w 1871119"/>
              <a:gd name="connsiteY11" fmla="*/ 326232 h 440502"/>
              <a:gd name="connsiteX12" fmla="*/ 1651445 w 1871119"/>
              <a:gd name="connsiteY12" fmla="*/ 290513 h 440502"/>
              <a:gd name="connsiteX13" fmla="*/ 1387126 w 1871119"/>
              <a:gd name="connsiteY13" fmla="*/ 180975 h 440502"/>
              <a:gd name="connsiteX14" fmla="*/ 1156145 w 1871119"/>
              <a:gd name="connsiteY14" fmla="*/ 109538 h 440502"/>
              <a:gd name="connsiteX15" fmla="*/ 991838 w 1871119"/>
              <a:gd name="connsiteY15" fmla="*/ 88107 h 440502"/>
              <a:gd name="connsiteX16" fmla="*/ 825151 w 1871119"/>
              <a:gd name="connsiteY16" fmla="*/ 116682 h 440502"/>
              <a:gd name="connsiteX17" fmla="*/ 703707 w 1871119"/>
              <a:gd name="connsiteY17" fmla="*/ 154782 h 440502"/>
              <a:gd name="connsiteX18" fmla="*/ 513207 w 1871119"/>
              <a:gd name="connsiteY18" fmla="*/ 147638 h 440502"/>
              <a:gd name="connsiteX19" fmla="*/ 391763 w 1871119"/>
              <a:gd name="connsiteY19" fmla="*/ 157163 h 440502"/>
              <a:gd name="connsiteX20" fmla="*/ 272701 w 1871119"/>
              <a:gd name="connsiteY20" fmla="*/ 216694 h 440502"/>
              <a:gd name="connsiteX21" fmla="*/ 156020 w 1871119"/>
              <a:gd name="connsiteY21" fmla="*/ 319088 h 440502"/>
              <a:gd name="connsiteX22" fmla="*/ 60770 w 1871119"/>
              <a:gd name="connsiteY22" fmla="*/ 402432 h 440502"/>
              <a:gd name="connsiteX23" fmla="*/ 1238 w 1871119"/>
              <a:gd name="connsiteY23" fmla="*/ 428625 h 440502"/>
              <a:gd name="connsiteX0" fmla="*/ 1238 w 1871119"/>
              <a:gd name="connsiteY0" fmla="*/ 428652 h 440529"/>
              <a:gd name="connsiteX1" fmla="*/ 82201 w 1871119"/>
              <a:gd name="connsiteY1" fmla="*/ 257203 h 440529"/>
              <a:gd name="connsiteX2" fmla="*/ 182213 w 1871119"/>
              <a:gd name="connsiteY2" fmla="*/ 152427 h 440529"/>
              <a:gd name="connsiteX3" fmla="*/ 341757 w 1871119"/>
              <a:gd name="connsiteY3" fmla="*/ 52415 h 440529"/>
              <a:gd name="connsiteX4" fmla="*/ 539401 w 1871119"/>
              <a:gd name="connsiteY4" fmla="*/ 47652 h 440529"/>
              <a:gd name="connsiteX5" fmla="*/ 701326 w 1871119"/>
              <a:gd name="connsiteY5" fmla="*/ 45271 h 440529"/>
              <a:gd name="connsiteX6" fmla="*/ 994220 w 1871119"/>
              <a:gd name="connsiteY6" fmla="*/ 27 h 440529"/>
              <a:gd name="connsiteX7" fmla="*/ 1244251 w 1871119"/>
              <a:gd name="connsiteY7" fmla="*/ 52415 h 440529"/>
              <a:gd name="connsiteX8" fmla="*/ 1527620 w 1871119"/>
              <a:gd name="connsiteY8" fmla="*/ 195290 h 440529"/>
              <a:gd name="connsiteX9" fmla="*/ 1701451 w 1871119"/>
              <a:gd name="connsiteY9" fmla="*/ 281015 h 440529"/>
              <a:gd name="connsiteX10" fmla="*/ 1870520 w 1871119"/>
              <a:gd name="connsiteY10" fmla="*/ 326259 h 440529"/>
              <a:gd name="connsiteX11" fmla="*/ 1753838 w 1871119"/>
              <a:gd name="connsiteY11" fmla="*/ 326259 h 440529"/>
              <a:gd name="connsiteX12" fmla="*/ 1651445 w 1871119"/>
              <a:gd name="connsiteY12" fmla="*/ 290540 h 440529"/>
              <a:gd name="connsiteX13" fmla="*/ 1387126 w 1871119"/>
              <a:gd name="connsiteY13" fmla="*/ 181002 h 440529"/>
              <a:gd name="connsiteX14" fmla="*/ 1156145 w 1871119"/>
              <a:gd name="connsiteY14" fmla="*/ 109565 h 440529"/>
              <a:gd name="connsiteX15" fmla="*/ 991838 w 1871119"/>
              <a:gd name="connsiteY15" fmla="*/ 88134 h 440529"/>
              <a:gd name="connsiteX16" fmla="*/ 825151 w 1871119"/>
              <a:gd name="connsiteY16" fmla="*/ 116709 h 440529"/>
              <a:gd name="connsiteX17" fmla="*/ 703707 w 1871119"/>
              <a:gd name="connsiteY17" fmla="*/ 154809 h 440529"/>
              <a:gd name="connsiteX18" fmla="*/ 513207 w 1871119"/>
              <a:gd name="connsiteY18" fmla="*/ 147665 h 440529"/>
              <a:gd name="connsiteX19" fmla="*/ 391763 w 1871119"/>
              <a:gd name="connsiteY19" fmla="*/ 157190 h 440529"/>
              <a:gd name="connsiteX20" fmla="*/ 272701 w 1871119"/>
              <a:gd name="connsiteY20" fmla="*/ 216721 h 440529"/>
              <a:gd name="connsiteX21" fmla="*/ 156020 w 1871119"/>
              <a:gd name="connsiteY21" fmla="*/ 319115 h 440529"/>
              <a:gd name="connsiteX22" fmla="*/ 60770 w 1871119"/>
              <a:gd name="connsiteY22" fmla="*/ 402459 h 440529"/>
              <a:gd name="connsiteX23" fmla="*/ 1238 w 1871119"/>
              <a:gd name="connsiteY23" fmla="*/ 428652 h 440529"/>
              <a:gd name="connsiteX0" fmla="*/ 1238 w 1871119"/>
              <a:gd name="connsiteY0" fmla="*/ 428652 h 440529"/>
              <a:gd name="connsiteX1" fmla="*/ 82201 w 1871119"/>
              <a:gd name="connsiteY1" fmla="*/ 257203 h 440529"/>
              <a:gd name="connsiteX2" fmla="*/ 182213 w 1871119"/>
              <a:gd name="connsiteY2" fmla="*/ 152427 h 440529"/>
              <a:gd name="connsiteX3" fmla="*/ 341757 w 1871119"/>
              <a:gd name="connsiteY3" fmla="*/ 52415 h 440529"/>
              <a:gd name="connsiteX4" fmla="*/ 539401 w 1871119"/>
              <a:gd name="connsiteY4" fmla="*/ 47652 h 440529"/>
              <a:gd name="connsiteX5" fmla="*/ 701326 w 1871119"/>
              <a:gd name="connsiteY5" fmla="*/ 45271 h 440529"/>
              <a:gd name="connsiteX6" fmla="*/ 994220 w 1871119"/>
              <a:gd name="connsiteY6" fmla="*/ 27 h 440529"/>
              <a:gd name="connsiteX7" fmla="*/ 1244251 w 1871119"/>
              <a:gd name="connsiteY7" fmla="*/ 52415 h 440529"/>
              <a:gd name="connsiteX8" fmla="*/ 1527620 w 1871119"/>
              <a:gd name="connsiteY8" fmla="*/ 195290 h 440529"/>
              <a:gd name="connsiteX9" fmla="*/ 1701451 w 1871119"/>
              <a:gd name="connsiteY9" fmla="*/ 281015 h 440529"/>
              <a:gd name="connsiteX10" fmla="*/ 1870520 w 1871119"/>
              <a:gd name="connsiteY10" fmla="*/ 326259 h 440529"/>
              <a:gd name="connsiteX11" fmla="*/ 1753838 w 1871119"/>
              <a:gd name="connsiteY11" fmla="*/ 326259 h 440529"/>
              <a:gd name="connsiteX12" fmla="*/ 1651445 w 1871119"/>
              <a:gd name="connsiteY12" fmla="*/ 290540 h 440529"/>
              <a:gd name="connsiteX13" fmla="*/ 1387126 w 1871119"/>
              <a:gd name="connsiteY13" fmla="*/ 181002 h 440529"/>
              <a:gd name="connsiteX14" fmla="*/ 1156145 w 1871119"/>
              <a:gd name="connsiteY14" fmla="*/ 109565 h 440529"/>
              <a:gd name="connsiteX15" fmla="*/ 991838 w 1871119"/>
              <a:gd name="connsiteY15" fmla="*/ 88134 h 440529"/>
              <a:gd name="connsiteX16" fmla="*/ 825151 w 1871119"/>
              <a:gd name="connsiteY16" fmla="*/ 116709 h 440529"/>
              <a:gd name="connsiteX17" fmla="*/ 689420 w 1871119"/>
              <a:gd name="connsiteY17" fmla="*/ 147665 h 440529"/>
              <a:gd name="connsiteX18" fmla="*/ 513207 w 1871119"/>
              <a:gd name="connsiteY18" fmla="*/ 147665 h 440529"/>
              <a:gd name="connsiteX19" fmla="*/ 391763 w 1871119"/>
              <a:gd name="connsiteY19" fmla="*/ 157190 h 440529"/>
              <a:gd name="connsiteX20" fmla="*/ 272701 w 1871119"/>
              <a:gd name="connsiteY20" fmla="*/ 216721 h 440529"/>
              <a:gd name="connsiteX21" fmla="*/ 156020 w 1871119"/>
              <a:gd name="connsiteY21" fmla="*/ 319115 h 440529"/>
              <a:gd name="connsiteX22" fmla="*/ 60770 w 1871119"/>
              <a:gd name="connsiteY22" fmla="*/ 402459 h 440529"/>
              <a:gd name="connsiteX23" fmla="*/ 1238 w 1871119"/>
              <a:gd name="connsiteY23" fmla="*/ 428652 h 440529"/>
              <a:gd name="connsiteX0" fmla="*/ 1479 w 1871360"/>
              <a:gd name="connsiteY0" fmla="*/ 428652 h 440529"/>
              <a:gd name="connsiteX1" fmla="*/ 82442 w 1871360"/>
              <a:gd name="connsiteY1" fmla="*/ 257203 h 440529"/>
              <a:gd name="connsiteX2" fmla="*/ 182454 w 1871360"/>
              <a:gd name="connsiteY2" fmla="*/ 152427 h 440529"/>
              <a:gd name="connsiteX3" fmla="*/ 341998 w 1871360"/>
              <a:gd name="connsiteY3" fmla="*/ 52415 h 440529"/>
              <a:gd name="connsiteX4" fmla="*/ 539642 w 1871360"/>
              <a:gd name="connsiteY4" fmla="*/ 47652 h 440529"/>
              <a:gd name="connsiteX5" fmla="*/ 701567 w 1871360"/>
              <a:gd name="connsiteY5" fmla="*/ 45271 h 440529"/>
              <a:gd name="connsiteX6" fmla="*/ 994461 w 1871360"/>
              <a:gd name="connsiteY6" fmla="*/ 27 h 440529"/>
              <a:gd name="connsiteX7" fmla="*/ 1244492 w 1871360"/>
              <a:gd name="connsiteY7" fmla="*/ 52415 h 440529"/>
              <a:gd name="connsiteX8" fmla="*/ 1527861 w 1871360"/>
              <a:gd name="connsiteY8" fmla="*/ 195290 h 440529"/>
              <a:gd name="connsiteX9" fmla="*/ 1701692 w 1871360"/>
              <a:gd name="connsiteY9" fmla="*/ 281015 h 440529"/>
              <a:gd name="connsiteX10" fmla="*/ 1870761 w 1871360"/>
              <a:gd name="connsiteY10" fmla="*/ 326259 h 440529"/>
              <a:gd name="connsiteX11" fmla="*/ 1754079 w 1871360"/>
              <a:gd name="connsiteY11" fmla="*/ 326259 h 440529"/>
              <a:gd name="connsiteX12" fmla="*/ 1651686 w 1871360"/>
              <a:gd name="connsiteY12" fmla="*/ 290540 h 440529"/>
              <a:gd name="connsiteX13" fmla="*/ 1387367 w 1871360"/>
              <a:gd name="connsiteY13" fmla="*/ 181002 h 440529"/>
              <a:gd name="connsiteX14" fmla="*/ 1156386 w 1871360"/>
              <a:gd name="connsiteY14" fmla="*/ 109565 h 440529"/>
              <a:gd name="connsiteX15" fmla="*/ 992079 w 1871360"/>
              <a:gd name="connsiteY15" fmla="*/ 88134 h 440529"/>
              <a:gd name="connsiteX16" fmla="*/ 825392 w 1871360"/>
              <a:gd name="connsiteY16" fmla="*/ 116709 h 440529"/>
              <a:gd name="connsiteX17" fmla="*/ 689661 w 1871360"/>
              <a:gd name="connsiteY17" fmla="*/ 147665 h 440529"/>
              <a:gd name="connsiteX18" fmla="*/ 513448 w 1871360"/>
              <a:gd name="connsiteY18" fmla="*/ 147665 h 440529"/>
              <a:gd name="connsiteX19" fmla="*/ 392004 w 1871360"/>
              <a:gd name="connsiteY19" fmla="*/ 157190 h 440529"/>
              <a:gd name="connsiteX20" fmla="*/ 272942 w 1871360"/>
              <a:gd name="connsiteY20" fmla="*/ 216721 h 440529"/>
              <a:gd name="connsiteX21" fmla="*/ 156261 w 1871360"/>
              <a:gd name="connsiteY21" fmla="*/ 319115 h 440529"/>
              <a:gd name="connsiteX22" fmla="*/ 61011 w 1871360"/>
              <a:gd name="connsiteY22" fmla="*/ 402459 h 440529"/>
              <a:gd name="connsiteX23" fmla="*/ 1479 w 1871360"/>
              <a:gd name="connsiteY23" fmla="*/ 428652 h 440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871360" h="440529">
                <a:moveTo>
                  <a:pt x="1479" y="428652"/>
                </a:moveTo>
                <a:cubicBezTo>
                  <a:pt x="-9237" y="397299"/>
                  <a:pt x="40374" y="300859"/>
                  <a:pt x="82442" y="257203"/>
                </a:cubicBezTo>
                <a:cubicBezTo>
                  <a:pt x="124510" y="213547"/>
                  <a:pt x="139195" y="186558"/>
                  <a:pt x="182454" y="152427"/>
                </a:cubicBezTo>
                <a:cubicBezTo>
                  <a:pt x="225713" y="118296"/>
                  <a:pt x="282467" y="69877"/>
                  <a:pt x="341998" y="52415"/>
                </a:cubicBezTo>
                <a:cubicBezTo>
                  <a:pt x="401529" y="34953"/>
                  <a:pt x="479714" y="48843"/>
                  <a:pt x="539642" y="47652"/>
                </a:cubicBezTo>
                <a:cubicBezTo>
                  <a:pt x="599570" y="46461"/>
                  <a:pt x="625764" y="53208"/>
                  <a:pt x="701567" y="45271"/>
                </a:cubicBezTo>
                <a:cubicBezTo>
                  <a:pt x="777370" y="37333"/>
                  <a:pt x="903974" y="-1164"/>
                  <a:pt x="994461" y="27"/>
                </a:cubicBezTo>
                <a:cubicBezTo>
                  <a:pt x="1084948" y="1218"/>
                  <a:pt x="1155592" y="19871"/>
                  <a:pt x="1244492" y="52415"/>
                </a:cubicBezTo>
                <a:cubicBezTo>
                  <a:pt x="1333392" y="84959"/>
                  <a:pt x="1527861" y="195290"/>
                  <a:pt x="1527861" y="195290"/>
                </a:cubicBezTo>
                <a:cubicBezTo>
                  <a:pt x="1604061" y="233390"/>
                  <a:pt x="1644542" y="259187"/>
                  <a:pt x="1701692" y="281015"/>
                </a:cubicBezTo>
                <a:cubicBezTo>
                  <a:pt x="1758842" y="302843"/>
                  <a:pt x="1862030" y="318718"/>
                  <a:pt x="1870761" y="326259"/>
                </a:cubicBezTo>
                <a:cubicBezTo>
                  <a:pt x="1879492" y="333800"/>
                  <a:pt x="1790591" y="332212"/>
                  <a:pt x="1754079" y="326259"/>
                </a:cubicBezTo>
                <a:cubicBezTo>
                  <a:pt x="1717567" y="320306"/>
                  <a:pt x="1712805" y="314749"/>
                  <a:pt x="1651686" y="290540"/>
                </a:cubicBezTo>
                <a:cubicBezTo>
                  <a:pt x="1590567" y="266330"/>
                  <a:pt x="1469917" y="211165"/>
                  <a:pt x="1387367" y="181002"/>
                </a:cubicBezTo>
                <a:cubicBezTo>
                  <a:pt x="1304817" y="150839"/>
                  <a:pt x="1222267" y="125043"/>
                  <a:pt x="1156386" y="109565"/>
                </a:cubicBezTo>
                <a:cubicBezTo>
                  <a:pt x="1090505" y="94087"/>
                  <a:pt x="1047245" y="86943"/>
                  <a:pt x="992079" y="88134"/>
                </a:cubicBezTo>
                <a:cubicBezTo>
                  <a:pt x="936913" y="89325"/>
                  <a:pt x="875795" y="106787"/>
                  <a:pt x="825392" y="116709"/>
                </a:cubicBezTo>
                <a:cubicBezTo>
                  <a:pt x="774989" y="126631"/>
                  <a:pt x="741652" y="142506"/>
                  <a:pt x="689661" y="147665"/>
                </a:cubicBezTo>
                <a:cubicBezTo>
                  <a:pt x="637670" y="152824"/>
                  <a:pt x="563057" y="146078"/>
                  <a:pt x="513448" y="147665"/>
                </a:cubicBezTo>
                <a:cubicBezTo>
                  <a:pt x="463839" y="149252"/>
                  <a:pt x="432088" y="145681"/>
                  <a:pt x="392004" y="157190"/>
                </a:cubicBezTo>
                <a:cubicBezTo>
                  <a:pt x="351920" y="168699"/>
                  <a:pt x="312232" y="189734"/>
                  <a:pt x="272942" y="216721"/>
                </a:cubicBezTo>
                <a:cubicBezTo>
                  <a:pt x="233652" y="243708"/>
                  <a:pt x="156261" y="319115"/>
                  <a:pt x="156261" y="319115"/>
                </a:cubicBezTo>
                <a:cubicBezTo>
                  <a:pt x="120939" y="350071"/>
                  <a:pt x="86411" y="383409"/>
                  <a:pt x="61011" y="402459"/>
                </a:cubicBezTo>
                <a:cubicBezTo>
                  <a:pt x="35611" y="421509"/>
                  <a:pt x="12195" y="460005"/>
                  <a:pt x="1479" y="428652"/>
                </a:cubicBezTo>
                <a:close/>
              </a:path>
            </a:pathLst>
          </a:custGeom>
          <a:solidFill>
            <a:srgbClr val="FF9999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2" name="Flèche vers le bas 31"/>
          <p:cNvSpPr/>
          <p:nvPr/>
        </p:nvSpPr>
        <p:spPr>
          <a:xfrm rot="5400000">
            <a:off x="7354565" y="5671782"/>
            <a:ext cx="459558" cy="706722"/>
          </a:xfrm>
          <a:prstGeom prst="down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3" name="Image 3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06023" y="5024142"/>
            <a:ext cx="1167098" cy="1167098"/>
          </a:xfrm>
          <a:prstGeom prst="rect">
            <a:avLst/>
          </a:prstGeom>
        </p:spPr>
      </p:pic>
      <p:sp>
        <p:nvSpPr>
          <p:cNvPr id="34" name="Forme libre 33"/>
          <p:cNvSpPr>
            <a:spLocks noChangeAspect="1"/>
          </p:cNvSpPr>
          <p:nvPr/>
        </p:nvSpPr>
        <p:spPr>
          <a:xfrm rot="3893912">
            <a:off x="9195237" y="6225347"/>
            <a:ext cx="315246" cy="81931"/>
          </a:xfrm>
          <a:custGeom>
            <a:avLst/>
            <a:gdLst>
              <a:gd name="connsiteX0" fmla="*/ 104 w 1435289"/>
              <a:gd name="connsiteY0" fmla="*/ 369094 h 388241"/>
              <a:gd name="connsiteX1" fmla="*/ 59635 w 1435289"/>
              <a:gd name="connsiteY1" fmla="*/ 326232 h 388241"/>
              <a:gd name="connsiteX2" fmla="*/ 133454 w 1435289"/>
              <a:gd name="connsiteY2" fmla="*/ 297657 h 388241"/>
              <a:gd name="connsiteX3" fmla="*/ 226323 w 1435289"/>
              <a:gd name="connsiteY3" fmla="*/ 257175 h 388241"/>
              <a:gd name="connsiteX4" fmla="*/ 295379 w 1435289"/>
              <a:gd name="connsiteY4" fmla="*/ 242888 h 388241"/>
              <a:gd name="connsiteX5" fmla="*/ 404917 w 1435289"/>
              <a:gd name="connsiteY5" fmla="*/ 235744 h 388241"/>
              <a:gd name="connsiteX6" fmla="*/ 514454 w 1435289"/>
              <a:gd name="connsiteY6" fmla="*/ 221457 h 388241"/>
              <a:gd name="connsiteX7" fmla="*/ 650185 w 1435289"/>
              <a:gd name="connsiteY7" fmla="*/ 200025 h 388241"/>
              <a:gd name="connsiteX8" fmla="*/ 812110 w 1435289"/>
              <a:gd name="connsiteY8" fmla="*/ 173832 h 388241"/>
              <a:gd name="connsiteX9" fmla="*/ 1014517 w 1435289"/>
              <a:gd name="connsiteY9" fmla="*/ 135732 h 388241"/>
              <a:gd name="connsiteX10" fmla="*/ 1152629 w 1435289"/>
              <a:gd name="connsiteY10" fmla="*/ 97632 h 388241"/>
              <a:gd name="connsiteX11" fmla="*/ 1235973 w 1435289"/>
              <a:gd name="connsiteY11" fmla="*/ 64294 h 388241"/>
              <a:gd name="connsiteX12" fmla="*/ 1335985 w 1435289"/>
              <a:gd name="connsiteY12" fmla="*/ 33338 h 388241"/>
              <a:gd name="connsiteX13" fmla="*/ 1433617 w 1435289"/>
              <a:gd name="connsiteY13" fmla="*/ 0 h 388241"/>
              <a:gd name="connsiteX14" fmla="*/ 1388373 w 1435289"/>
              <a:gd name="connsiteY14" fmla="*/ 33338 h 388241"/>
              <a:gd name="connsiteX15" fmla="*/ 1271692 w 1435289"/>
              <a:gd name="connsiteY15" fmla="*/ 78582 h 388241"/>
              <a:gd name="connsiteX16" fmla="*/ 1126435 w 1435289"/>
              <a:gd name="connsiteY16" fmla="*/ 150019 h 388241"/>
              <a:gd name="connsiteX17" fmla="*/ 990704 w 1435289"/>
              <a:gd name="connsiteY17" fmla="*/ 197644 h 388241"/>
              <a:gd name="connsiteX18" fmla="*/ 866879 w 1435289"/>
              <a:gd name="connsiteY18" fmla="*/ 235744 h 388241"/>
              <a:gd name="connsiteX19" fmla="*/ 724004 w 1435289"/>
              <a:gd name="connsiteY19" fmla="*/ 259557 h 388241"/>
              <a:gd name="connsiteX20" fmla="*/ 604942 w 1435289"/>
              <a:gd name="connsiteY20" fmla="*/ 280988 h 388241"/>
              <a:gd name="connsiteX21" fmla="*/ 452542 w 1435289"/>
              <a:gd name="connsiteY21" fmla="*/ 292894 h 388241"/>
              <a:gd name="connsiteX22" fmla="*/ 323954 w 1435289"/>
              <a:gd name="connsiteY22" fmla="*/ 309563 h 388241"/>
              <a:gd name="connsiteX23" fmla="*/ 235848 w 1435289"/>
              <a:gd name="connsiteY23" fmla="*/ 338138 h 388241"/>
              <a:gd name="connsiteX24" fmla="*/ 142979 w 1435289"/>
              <a:gd name="connsiteY24" fmla="*/ 373857 h 388241"/>
              <a:gd name="connsiteX25" fmla="*/ 47729 w 1435289"/>
              <a:gd name="connsiteY25" fmla="*/ 388144 h 388241"/>
              <a:gd name="connsiteX26" fmla="*/ 104 w 1435289"/>
              <a:gd name="connsiteY26" fmla="*/ 369094 h 388241"/>
              <a:gd name="connsiteX0" fmla="*/ 104 w 1435289"/>
              <a:gd name="connsiteY0" fmla="*/ 369094 h 388241"/>
              <a:gd name="connsiteX1" fmla="*/ 59635 w 1435289"/>
              <a:gd name="connsiteY1" fmla="*/ 326232 h 388241"/>
              <a:gd name="connsiteX2" fmla="*/ 133454 w 1435289"/>
              <a:gd name="connsiteY2" fmla="*/ 297657 h 388241"/>
              <a:gd name="connsiteX3" fmla="*/ 226323 w 1435289"/>
              <a:gd name="connsiteY3" fmla="*/ 257175 h 388241"/>
              <a:gd name="connsiteX4" fmla="*/ 302523 w 1435289"/>
              <a:gd name="connsiteY4" fmla="*/ 247650 h 388241"/>
              <a:gd name="connsiteX5" fmla="*/ 404917 w 1435289"/>
              <a:gd name="connsiteY5" fmla="*/ 235744 h 388241"/>
              <a:gd name="connsiteX6" fmla="*/ 514454 w 1435289"/>
              <a:gd name="connsiteY6" fmla="*/ 221457 h 388241"/>
              <a:gd name="connsiteX7" fmla="*/ 650185 w 1435289"/>
              <a:gd name="connsiteY7" fmla="*/ 200025 h 388241"/>
              <a:gd name="connsiteX8" fmla="*/ 812110 w 1435289"/>
              <a:gd name="connsiteY8" fmla="*/ 173832 h 388241"/>
              <a:gd name="connsiteX9" fmla="*/ 1014517 w 1435289"/>
              <a:gd name="connsiteY9" fmla="*/ 135732 h 388241"/>
              <a:gd name="connsiteX10" fmla="*/ 1152629 w 1435289"/>
              <a:gd name="connsiteY10" fmla="*/ 97632 h 388241"/>
              <a:gd name="connsiteX11" fmla="*/ 1235973 w 1435289"/>
              <a:gd name="connsiteY11" fmla="*/ 64294 h 388241"/>
              <a:gd name="connsiteX12" fmla="*/ 1335985 w 1435289"/>
              <a:gd name="connsiteY12" fmla="*/ 33338 h 388241"/>
              <a:gd name="connsiteX13" fmla="*/ 1433617 w 1435289"/>
              <a:gd name="connsiteY13" fmla="*/ 0 h 388241"/>
              <a:gd name="connsiteX14" fmla="*/ 1388373 w 1435289"/>
              <a:gd name="connsiteY14" fmla="*/ 33338 h 388241"/>
              <a:gd name="connsiteX15" fmla="*/ 1271692 w 1435289"/>
              <a:gd name="connsiteY15" fmla="*/ 78582 h 388241"/>
              <a:gd name="connsiteX16" fmla="*/ 1126435 w 1435289"/>
              <a:gd name="connsiteY16" fmla="*/ 150019 h 388241"/>
              <a:gd name="connsiteX17" fmla="*/ 990704 w 1435289"/>
              <a:gd name="connsiteY17" fmla="*/ 197644 h 388241"/>
              <a:gd name="connsiteX18" fmla="*/ 866879 w 1435289"/>
              <a:gd name="connsiteY18" fmla="*/ 235744 h 388241"/>
              <a:gd name="connsiteX19" fmla="*/ 724004 w 1435289"/>
              <a:gd name="connsiteY19" fmla="*/ 259557 h 388241"/>
              <a:gd name="connsiteX20" fmla="*/ 604942 w 1435289"/>
              <a:gd name="connsiteY20" fmla="*/ 280988 h 388241"/>
              <a:gd name="connsiteX21" fmla="*/ 452542 w 1435289"/>
              <a:gd name="connsiteY21" fmla="*/ 292894 h 388241"/>
              <a:gd name="connsiteX22" fmla="*/ 323954 w 1435289"/>
              <a:gd name="connsiteY22" fmla="*/ 309563 h 388241"/>
              <a:gd name="connsiteX23" fmla="*/ 235848 w 1435289"/>
              <a:gd name="connsiteY23" fmla="*/ 338138 h 388241"/>
              <a:gd name="connsiteX24" fmla="*/ 142979 w 1435289"/>
              <a:gd name="connsiteY24" fmla="*/ 373857 h 388241"/>
              <a:gd name="connsiteX25" fmla="*/ 47729 w 1435289"/>
              <a:gd name="connsiteY25" fmla="*/ 388144 h 388241"/>
              <a:gd name="connsiteX26" fmla="*/ 104 w 1435289"/>
              <a:gd name="connsiteY26" fmla="*/ 369094 h 388241"/>
              <a:gd name="connsiteX0" fmla="*/ 104 w 1435289"/>
              <a:gd name="connsiteY0" fmla="*/ 369094 h 388241"/>
              <a:gd name="connsiteX1" fmla="*/ 59635 w 1435289"/>
              <a:gd name="connsiteY1" fmla="*/ 326232 h 388241"/>
              <a:gd name="connsiteX2" fmla="*/ 133454 w 1435289"/>
              <a:gd name="connsiteY2" fmla="*/ 297657 h 388241"/>
              <a:gd name="connsiteX3" fmla="*/ 228704 w 1435289"/>
              <a:gd name="connsiteY3" fmla="*/ 264319 h 388241"/>
              <a:gd name="connsiteX4" fmla="*/ 302523 w 1435289"/>
              <a:gd name="connsiteY4" fmla="*/ 247650 h 388241"/>
              <a:gd name="connsiteX5" fmla="*/ 404917 w 1435289"/>
              <a:gd name="connsiteY5" fmla="*/ 235744 h 388241"/>
              <a:gd name="connsiteX6" fmla="*/ 514454 w 1435289"/>
              <a:gd name="connsiteY6" fmla="*/ 221457 h 388241"/>
              <a:gd name="connsiteX7" fmla="*/ 650185 w 1435289"/>
              <a:gd name="connsiteY7" fmla="*/ 200025 h 388241"/>
              <a:gd name="connsiteX8" fmla="*/ 812110 w 1435289"/>
              <a:gd name="connsiteY8" fmla="*/ 173832 h 388241"/>
              <a:gd name="connsiteX9" fmla="*/ 1014517 w 1435289"/>
              <a:gd name="connsiteY9" fmla="*/ 135732 h 388241"/>
              <a:gd name="connsiteX10" fmla="*/ 1152629 w 1435289"/>
              <a:gd name="connsiteY10" fmla="*/ 97632 h 388241"/>
              <a:gd name="connsiteX11" fmla="*/ 1235973 w 1435289"/>
              <a:gd name="connsiteY11" fmla="*/ 64294 h 388241"/>
              <a:gd name="connsiteX12" fmla="*/ 1335985 w 1435289"/>
              <a:gd name="connsiteY12" fmla="*/ 33338 h 388241"/>
              <a:gd name="connsiteX13" fmla="*/ 1433617 w 1435289"/>
              <a:gd name="connsiteY13" fmla="*/ 0 h 388241"/>
              <a:gd name="connsiteX14" fmla="*/ 1388373 w 1435289"/>
              <a:gd name="connsiteY14" fmla="*/ 33338 h 388241"/>
              <a:gd name="connsiteX15" fmla="*/ 1271692 w 1435289"/>
              <a:gd name="connsiteY15" fmla="*/ 78582 h 388241"/>
              <a:gd name="connsiteX16" fmla="*/ 1126435 w 1435289"/>
              <a:gd name="connsiteY16" fmla="*/ 150019 h 388241"/>
              <a:gd name="connsiteX17" fmla="*/ 990704 w 1435289"/>
              <a:gd name="connsiteY17" fmla="*/ 197644 h 388241"/>
              <a:gd name="connsiteX18" fmla="*/ 866879 w 1435289"/>
              <a:gd name="connsiteY18" fmla="*/ 235744 h 388241"/>
              <a:gd name="connsiteX19" fmla="*/ 724004 w 1435289"/>
              <a:gd name="connsiteY19" fmla="*/ 259557 h 388241"/>
              <a:gd name="connsiteX20" fmla="*/ 604942 w 1435289"/>
              <a:gd name="connsiteY20" fmla="*/ 280988 h 388241"/>
              <a:gd name="connsiteX21" fmla="*/ 452542 w 1435289"/>
              <a:gd name="connsiteY21" fmla="*/ 292894 h 388241"/>
              <a:gd name="connsiteX22" fmla="*/ 323954 w 1435289"/>
              <a:gd name="connsiteY22" fmla="*/ 309563 h 388241"/>
              <a:gd name="connsiteX23" fmla="*/ 235848 w 1435289"/>
              <a:gd name="connsiteY23" fmla="*/ 338138 h 388241"/>
              <a:gd name="connsiteX24" fmla="*/ 142979 w 1435289"/>
              <a:gd name="connsiteY24" fmla="*/ 373857 h 388241"/>
              <a:gd name="connsiteX25" fmla="*/ 47729 w 1435289"/>
              <a:gd name="connsiteY25" fmla="*/ 388144 h 388241"/>
              <a:gd name="connsiteX26" fmla="*/ 104 w 1435289"/>
              <a:gd name="connsiteY26" fmla="*/ 369094 h 388241"/>
              <a:gd name="connsiteX0" fmla="*/ 104 w 1435221"/>
              <a:gd name="connsiteY0" fmla="*/ 369094 h 388241"/>
              <a:gd name="connsiteX1" fmla="*/ 59635 w 1435221"/>
              <a:gd name="connsiteY1" fmla="*/ 326232 h 388241"/>
              <a:gd name="connsiteX2" fmla="*/ 133454 w 1435221"/>
              <a:gd name="connsiteY2" fmla="*/ 297657 h 388241"/>
              <a:gd name="connsiteX3" fmla="*/ 228704 w 1435221"/>
              <a:gd name="connsiteY3" fmla="*/ 264319 h 388241"/>
              <a:gd name="connsiteX4" fmla="*/ 302523 w 1435221"/>
              <a:gd name="connsiteY4" fmla="*/ 247650 h 388241"/>
              <a:gd name="connsiteX5" fmla="*/ 404917 w 1435221"/>
              <a:gd name="connsiteY5" fmla="*/ 235744 h 388241"/>
              <a:gd name="connsiteX6" fmla="*/ 514454 w 1435221"/>
              <a:gd name="connsiteY6" fmla="*/ 221457 h 388241"/>
              <a:gd name="connsiteX7" fmla="*/ 650185 w 1435221"/>
              <a:gd name="connsiteY7" fmla="*/ 200025 h 388241"/>
              <a:gd name="connsiteX8" fmla="*/ 812110 w 1435221"/>
              <a:gd name="connsiteY8" fmla="*/ 173832 h 388241"/>
              <a:gd name="connsiteX9" fmla="*/ 1014517 w 1435221"/>
              <a:gd name="connsiteY9" fmla="*/ 135732 h 388241"/>
              <a:gd name="connsiteX10" fmla="*/ 1152629 w 1435221"/>
              <a:gd name="connsiteY10" fmla="*/ 97632 h 388241"/>
              <a:gd name="connsiteX11" fmla="*/ 1235973 w 1435221"/>
              <a:gd name="connsiteY11" fmla="*/ 64294 h 388241"/>
              <a:gd name="connsiteX12" fmla="*/ 1335985 w 1435221"/>
              <a:gd name="connsiteY12" fmla="*/ 33338 h 388241"/>
              <a:gd name="connsiteX13" fmla="*/ 1433617 w 1435221"/>
              <a:gd name="connsiteY13" fmla="*/ 0 h 388241"/>
              <a:gd name="connsiteX14" fmla="*/ 1388373 w 1435221"/>
              <a:gd name="connsiteY14" fmla="*/ 33338 h 388241"/>
              <a:gd name="connsiteX15" fmla="*/ 1281217 w 1435221"/>
              <a:gd name="connsiteY15" fmla="*/ 92870 h 388241"/>
              <a:gd name="connsiteX16" fmla="*/ 1126435 w 1435221"/>
              <a:gd name="connsiteY16" fmla="*/ 150019 h 388241"/>
              <a:gd name="connsiteX17" fmla="*/ 990704 w 1435221"/>
              <a:gd name="connsiteY17" fmla="*/ 197644 h 388241"/>
              <a:gd name="connsiteX18" fmla="*/ 866879 w 1435221"/>
              <a:gd name="connsiteY18" fmla="*/ 235744 h 388241"/>
              <a:gd name="connsiteX19" fmla="*/ 724004 w 1435221"/>
              <a:gd name="connsiteY19" fmla="*/ 259557 h 388241"/>
              <a:gd name="connsiteX20" fmla="*/ 604942 w 1435221"/>
              <a:gd name="connsiteY20" fmla="*/ 280988 h 388241"/>
              <a:gd name="connsiteX21" fmla="*/ 452542 w 1435221"/>
              <a:gd name="connsiteY21" fmla="*/ 292894 h 388241"/>
              <a:gd name="connsiteX22" fmla="*/ 323954 w 1435221"/>
              <a:gd name="connsiteY22" fmla="*/ 309563 h 388241"/>
              <a:gd name="connsiteX23" fmla="*/ 235848 w 1435221"/>
              <a:gd name="connsiteY23" fmla="*/ 338138 h 388241"/>
              <a:gd name="connsiteX24" fmla="*/ 142979 w 1435221"/>
              <a:gd name="connsiteY24" fmla="*/ 373857 h 388241"/>
              <a:gd name="connsiteX25" fmla="*/ 47729 w 1435221"/>
              <a:gd name="connsiteY25" fmla="*/ 388144 h 388241"/>
              <a:gd name="connsiteX26" fmla="*/ 104 w 1435221"/>
              <a:gd name="connsiteY26" fmla="*/ 369094 h 388241"/>
              <a:gd name="connsiteX0" fmla="*/ 104 w 1435221"/>
              <a:gd name="connsiteY0" fmla="*/ 369094 h 388241"/>
              <a:gd name="connsiteX1" fmla="*/ 59635 w 1435221"/>
              <a:gd name="connsiteY1" fmla="*/ 326232 h 388241"/>
              <a:gd name="connsiteX2" fmla="*/ 133454 w 1435221"/>
              <a:gd name="connsiteY2" fmla="*/ 297657 h 388241"/>
              <a:gd name="connsiteX3" fmla="*/ 228704 w 1435221"/>
              <a:gd name="connsiteY3" fmla="*/ 264319 h 388241"/>
              <a:gd name="connsiteX4" fmla="*/ 302523 w 1435221"/>
              <a:gd name="connsiteY4" fmla="*/ 247650 h 388241"/>
              <a:gd name="connsiteX5" fmla="*/ 404917 w 1435221"/>
              <a:gd name="connsiteY5" fmla="*/ 235744 h 388241"/>
              <a:gd name="connsiteX6" fmla="*/ 514454 w 1435221"/>
              <a:gd name="connsiteY6" fmla="*/ 221457 h 388241"/>
              <a:gd name="connsiteX7" fmla="*/ 650185 w 1435221"/>
              <a:gd name="connsiteY7" fmla="*/ 200025 h 388241"/>
              <a:gd name="connsiteX8" fmla="*/ 812110 w 1435221"/>
              <a:gd name="connsiteY8" fmla="*/ 173832 h 388241"/>
              <a:gd name="connsiteX9" fmla="*/ 1014517 w 1435221"/>
              <a:gd name="connsiteY9" fmla="*/ 135732 h 388241"/>
              <a:gd name="connsiteX10" fmla="*/ 1152629 w 1435221"/>
              <a:gd name="connsiteY10" fmla="*/ 97632 h 388241"/>
              <a:gd name="connsiteX11" fmla="*/ 1235973 w 1435221"/>
              <a:gd name="connsiteY11" fmla="*/ 64294 h 388241"/>
              <a:gd name="connsiteX12" fmla="*/ 1335985 w 1435221"/>
              <a:gd name="connsiteY12" fmla="*/ 33338 h 388241"/>
              <a:gd name="connsiteX13" fmla="*/ 1433617 w 1435221"/>
              <a:gd name="connsiteY13" fmla="*/ 0 h 388241"/>
              <a:gd name="connsiteX14" fmla="*/ 1388373 w 1435221"/>
              <a:gd name="connsiteY14" fmla="*/ 33338 h 388241"/>
              <a:gd name="connsiteX15" fmla="*/ 1281217 w 1435221"/>
              <a:gd name="connsiteY15" fmla="*/ 92870 h 388241"/>
              <a:gd name="connsiteX16" fmla="*/ 1126435 w 1435221"/>
              <a:gd name="connsiteY16" fmla="*/ 150019 h 388241"/>
              <a:gd name="connsiteX17" fmla="*/ 990704 w 1435221"/>
              <a:gd name="connsiteY17" fmla="*/ 197644 h 388241"/>
              <a:gd name="connsiteX18" fmla="*/ 866879 w 1435221"/>
              <a:gd name="connsiteY18" fmla="*/ 235744 h 388241"/>
              <a:gd name="connsiteX19" fmla="*/ 724004 w 1435221"/>
              <a:gd name="connsiteY19" fmla="*/ 259557 h 388241"/>
              <a:gd name="connsiteX20" fmla="*/ 604942 w 1435221"/>
              <a:gd name="connsiteY20" fmla="*/ 280988 h 388241"/>
              <a:gd name="connsiteX21" fmla="*/ 452542 w 1435221"/>
              <a:gd name="connsiteY21" fmla="*/ 292894 h 388241"/>
              <a:gd name="connsiteX22" fmla="*/ 331098 w 1435221"/>
              <a:gd name="connsiteY22" fmla="*/ 316707 h 388241"/>
              <a:gd name="connsiteX23" fmla="*/ 235848 w 1435221"/>
              <a:gd name="connsiteY23" fmla="*/ 338138 h 388241"/>
              <a:gd name="connsiteX24" fmla="*/ 142979 w 1435221"/>
              <a:gd name="connsiteY24" fmla="*/ 373857 h 388241"/>
              <a:gd name="connsiteX25" fmla="*/ 47729 w 1435221"/>
              <a:gd name="connsiteY25" fmla="*/ 388144 h 388241"/>
              <a:gd name="connsiteX26" fmla="*/ 104 w 1435221"/>
              <a:gd name="connsiteY26" fmla="*/ 369094 h 388241"/>
              <a:gd name="connsiteX0" fmla="*/ 104 w 1435221"/>
              <a:gd name="connsiteY0" fmla="*/ 369094 h 388241"/>
              <a:gd name="connsiteX1" fmla="*/ 59635 w 1435221"/>
              <a:gd name="connsiteY1" fmla="*/ 326232 h 388241"/>
              <a:gd name="connsiteX2" fmla="*/ 133454 w 1435221"/>
              <a:gd name="connsiteY2" fmla="*/ 297657 h 388241"/>
              <a:gd name="connsiteX3" fmla="*/ 228704 w 1435221"/>
              <a:gd name="connsiteY3" fmla="*/ 264319 h 388241"/>
              <a:gd name="connsiteX4" fmla="*/ 302523 w 1435221"/>
              <a:gd name="connsiteY4" fmla="*/ 247650 h 388241"/>
              <a:gd name="connsiteX5" fmla="*/ 404917 w 1435221"/>
              <a:gd name="connsiteY5" fmla="*/ 235744 h 388241"/>
              <a:gd name="connsiteX6" fmla="*/ 514454 w 1435221"/>
              <a:gd name="connsiteY6" fmla="*/ 221457 h 388241"/>
              <a:gd name="connsiteX7" fmla="*/ 650185 w 1435221"/>
              <a:gd name="connsiteY7" fmla="*/ 200025 h 388241"/>
              <a:gd name="connsiteX8" fmla="*/ 812110 w 1435221"/>
              <a:gd name="connsiteY8" fmla="*/ 173832 h 388241"/>
              <a:gd name="connsiteX9" fmla="*/ 1014517 w 1435221"/>
              <a:gd name="connsiteY9" fmla="*/ 135732 h 388241"/>
              <a:gd name="connsiteX10" fmla="*/ 1152629 w 1435221"/>
              <a:gd name="connsiteY10" fmla="*/ 97632 h 388241"/>
              <a:gd name="connsiteX11" fmla="*/ 1235973 w 1435221"/>
              <a:gd name="connsiteY11" fmla="*/ 64294 h 388241"/>
              <a:gd name="connsiteX12" fmla="*/ 1335985 w 1435221"/>
              <a:gd name="connsiteY12" fmla="*/ 33338 h 388241"/>
              <a:gd name="connsiteX13" fmla="*/ 1433617 w 1435221"/>
              <a:gd name="connsiteY13" fmla="*/ 0 h 388241"/>
              <a:gd name="connsiteX14" fmla="*/ 1388373 w 1435221"/>
              <a:gd name="connsiteY14" fmla="*/ 33338 h 388241"/>
              <a:gd name="connsiteX15" fmla="*/ 1281217 w 1435221"/>
              <a:gd name="connsiteY15" fmla="*/ 92870 h 388241"/>
              <a:gd name="connsiteX16" fmla="*/ 1126435 w 1435221"/>
              <a:gd name="connsiteY16" fmla="*/ 150019 h 388241"/>
              <a:gd name="connsiteX17" fmla="*/ 990704 w 1435221"/>
              <a:gd name="connsiteY17" fmla="*/ 197644 h 388241"/>
              <a:gd name="connsiteX18" fmla="*/ 866879 w 1435221"/>
              <a:gd name="connsiteY18" fmla="*/ 235744 h 388241"/>
              <a:gd name="connsiteX19" fmla="*/ 724004 w 1435221"/>
              <a:gd name="connsiteY19" fmla="*/ 259557 h 388241"/>
              <a:gd name="connsiteX20" fmla="*/ 604942 w 1435221"/>
              <a:gd name="connsiteY20" fmla="*/ 280988 h 388241"/>
              <a:gd name="connsiteX21" fmla="*/ 452542 w 1435221"/>
              <a:gd name="connsiteY21" fmla="*/ 292894 h 388241"/>
              <a:gd name="connsiteX22" fmla="*/ 331098 w 1435221"/>
              <a:gd name="connsiteY22" fmla="*/ 316707 h 388241"/>
              <a:gd name="connsiteX23" fmla="*/ 231086 w 1435221"/>
              <a:gd name="connsiteY23" fmla="*/ 340519 h 388241"/>
              <a:gd name="connsiteX24" fmla="*/ 142979 w 1435221"/>
              <a:gd name="connsiteY24" fmla="*/ 373857 h 388241"/>
              <a:gd name="connsiteX25" fmla="*/ 47729 w 1435221"/>
              <a:gd name="connsiteY25" fmla="*/ 388144 h 388241"/>
              <a:gd name="connsiteX26" fmla="*/ 104 w 1435221"/>
              <a:gd name="connsiteY26" fmla="*/ 369094 h 388241"/>
              <a:gd name="connsiteX0" fmla="*/ 104 w 1435221"/>
              <a:gd name="connsiteY0" fmla="*/ 369094 h 388241"/>
              <a:gd name="connsiteX1" fmla="*/ 59635 w 1435221"/>
              <a:gd name="connsiteY1" fmla="*/ 326232 h 388241"/>
              <a:gd name="connsiteX2" fmla="*/ 133454 w 1435221"/>
              <a:gd name="connsiteY2" fmla="*/ 297657 h 388241"/>
              <a:gd name="connsiteX3" fmla="*/ 228704 w 1435221"/>
              <a:gd name="connsiteY3" fmla="*/ 264319 h 388241"/>
              <a:gd name="connsiteX4" fmla="*/ 302523 w 1435221"/>
              <a:gd name="connsiteY4" fmla="*/ 247650 h 388241"/>
              <a:gd name="connsiteX5" fmla="*/ 404917 w 1435221"/>
              <a:gd name="connsiteY5" fmla="*/ 235744 h 388241"/>
              <a:gd name="connsiteX6" fmla="*/ 514454 w 1435221"/>
              <a:gd name="connsiteY6" fmla="*/ 221457 h 388241"/>
              <a:gd name="connsiteX7" fmla="*/ 650185 w 1435221"/>
              <a:gd name="connsiteY7" fmla="*/ 200025 h 388241"/>
              <a:gd name="connsiteX8" fmla="*/ 812110 w 1435221"/>
              <a:gd name="connsiteY8" fmla="*/ 173832 h 388241"/>
              <a:gd name="connsiteX9" fmla="*/ 1014517 w 1435221"/>
              <a:gd name="connsiteY9" fmla="*/ 135732 h 388241"/>
              <a:gd name="connsiteX10" fmla="*/ 1152629 w 1435221"/>
              <a:gd name="connsiteY10" fmla="*/ 97632 h 388241"/>
              <a:gd name="connsiteX11" fmla="*/ 1235973 w 1435221"/>
              <a:gd name="connsiteY11" fmla="*/ 64294 h 388241"/>
              <a:gd name="connsiteX12" fmla="*/ 1335985 w 1435221"/>
              <a:gd name="connsiteY12" fmla="*/ 33338 h 388241"/>
              <a:gd name="connsiteX13" fmla="*/ 1433617 w 1435221"/>
              <a:gd name="connsiteY13" fmla="*/ 0 h 388241"/>
              <a:gd name="connsiteX14" fmla="*/ 1388373 w 1435221"/>
              <a:gd name="connsiteY14" fmla="*/ 33338 h 388241"/>
              <a:gd name="connsiteX15" fmla="*/ 1281217 w 1435221"/>
              <a:gd name="connsiteY15" fmla="*/ 92870 h 388241"/>
              <a:gd name="connsiteX16" fmla="*/ 1126435 w 1435221"/>
              <a:gd name="connsiteY16" fmla="*/ 150019 h 388241"/>
              <a:gd name="connsiteX17" fmla="*/ 990704 w 1435221"/>
              <a:gd name="connsiteY17" fmla="*/ 197644 h 388241"/>
              <a:gd name="connsiteX18" fmla="*/ 866879 w 1435221"/>
              <a:gd name="connsiteY18" fmla="*/ 235744 h 388241"/>
              <a:gd name="connsiteX19" fmla="*/ 724004 w 1435221"/>
              <a:gd name="connsiteY19" fmla="*/ 259557 h 388241"/>
              <a:gd name="connsiteX20" fmla="*/ 604942 w 1435221"/>
              <a:gd name="connsiteY20" fmla="*/ 280988 h 388241"/>
              <a:gd name="connsiteX21" fmla="*/ 452542 w 1435221"/>
              <a:gd name="connsiteY21" fmla="*/ 302419 h 388241"/>
              <a:gd name="connsiteX22" fmla="*/ 331098 w 1435221"/>
              <a:gd name="connsiteY22" fmla="*/ 316707 h 388241"/>
              <a:gd name="connsiteX23" fmla="*/ 231086 w 1435221"/>
              <a:gd name="connsiteY23" fmla="*/ 340519 h 388241"/>
              <a:gd name="connsiteX24" fmla="*/ 142979 w 1435221"/>
              <a:gd name="connsiteY24" fmla="*/ 373857 h 388241"/>
              <a:gd name="connsiteX25" fmla="*/ 47729 w 1435221"/>
              <a:gd name="connsiteY25" fmla="*/ 388144 h 388241"/>
              <a:gd name="connsiteX26" fmla="*/ 104 w 1435221"/>
              <a:gd name="connsiteY26" fmla="*/ 369094 h 388241"/>
              <a:gd name="connsiteX0" fmla="*/ 104 w 1435221"/>
              <a:gd name="connsiteY0" fmla="*/ 369094 h 388241"/>
              <a:gd name="connsiteX1" fmla="*/ 59635 w 1435221"/>
              <a:gd name="connsiteY1" fmla="*/ 326232 h 388241"/>
              <a:gd name="connsiteX2" fmla="*/ 133454 w 1435221"/>
              <a:gd name="connsiteY2" fmla="*/ 297657 h 388241"/>
              <a:gd name="connsiteX3" fmla="*/ 228704 w 1435221"/>
              <a:gd name="connsiteY3" fmla="*/ 264319 h 388241"/>
              <a:gd name="connsiteX4" fmla="*/ 302523 w 1435221"/>
              <a:gd name="connsiteY4" fmla="*/ 247650 h 388241"/>
              <a:gd name="connsiteX5" fmla="*/ 404917 w 1435221"/>
              <a:gd name="connsiteY5" fmla="*/ 235744 h 388241"/>
              <a:gd name="connsiteX6" fmla="*/ 514454 w 1435221"/>
              <a:gd name="connsiteY6" fmla="*/ 221457 h 388241"/>
              <a:gd name="connsiteX7" fmla="*/ 650185 w 1435221"/>
              <a:gd name="connsiteY7" fmla="*/ 200025 h 388241"/>
              <a:gd name="connsiteX8" fmla="*/ 812110 w 1435221"/>
              <a:gd name="connsiteY8" fmla="*/ 173832 h 388241"/>
              <a:gd name="connsiteX9" fmla="*/ 1014517 w 1435221"/>
              <a:gd name="connsiteY9" fmla="*/ 135732 h 388241"/>
              <a:gd name="connsiteX10" fmla="*/ 1152629 w 1435221"/>
              <a:gd name="connsiteY10" fmla="*/ 97632 h 388241"/>
              <a:gd name="connsiteX11" fmla="*/ 1243117 w 1435221"/>
              <a:gd name="connsiteY11" fmla="*/ 64294 h 388241"/>
              <a:gd name="connsiteX12" fmla="*/ 1335985 w 1435221"/>
              <a:gd name="connsiteY12" fmla="*/ 33338 h 388241"/>
              <a:gd name="connsiteX13" fmla="*/ 1433617 w 1435221"/>
              <a:gd name="connsiteY13" fmla="*/ 0 h 388241"/>
              <a:gd name="connsiteX14" fmla="*/ 1388373 w 1435221"/>
              <a:gd name="connsiteY14" fmla="*/ 33338 h 388241"/>
              <a:gd name="connsiteX15" fmla="*/ 1281217 w 1435221"/>
              <a:gd name="connsiteY15" fmla="*/ 92870 h 388241"/>
              <a:gd name="connsiteX16" fmla="*/ 1126435 w 1435221"/>
              <a:gd name="connsiteY16" fmla="*/ 150019 h 388241"/>
              <a:gd name="connsiteX17" fmla="*/ 990704 w 1435221"/>
              <a:gd name="connsiteY17" fmla="*/ 197644 h 388241"/>
              <a:gd name="connsiteX18" fmla="*/ 866879 w 1435221"/>
              <a:gd name="connsiteY18" fmla="*/ 235744 h 388241"/>
              <a:gd name="connsiteX19" fmla="*/ 724004 w 1435221"/>
              <a:gd name="connsiteY19" fmla="*/ 259557 h 388241"/>
              <a:gd name="connsiteX20" fmla="*/ 604942 w 1435221"/>
              <a:gd name="connsiteY20" fmla="*/ 280988 h 388241"/>
              <a:gd name="connsiteX21" fmla="*/ 452542 w 1435221"/>
              <a:gd name="connsiteY21" fmla="*/ 302419 h 388241"/>
              <a:gd name="connsiteX22" fmla="*/ 331098 w 1435221"/>
              <a:gd name="connsiteY22" fmla="*/ 316707 h 388241"/>
              <a:gd name="connsiteX23" fmla="*/ 231086 w 1435221"/>
              <a:gd name="connsiteY23" fmla="*/ 340519 h 388241"/>
              <a:gd name="connsiteX24" fmla="*/ 142979 w 1435221"/>
              <a:gd name="connsiteY24" fmla="*/ 373857 h 388241"/>
              <a:gd name="connsiteX25" fmla="*/ 47729 w 1435221"/>
              <a:gd name="connsiteY25" fmla="*/ 388144 h 388241"/>
              <a:gd name="connsiteX26" fmla="*/ 104 w 1435221"/>
              <a:gd name="connsiteY26" fmla="*/ 369094 h 388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435221" h="388241">
                <a:moveTo>
                  <a:pt x="104" y="369094"/>
                </a:moveTo>
                <a:cubicBezTo>
                  <a:pt x="2088" y="358775"/>
                  <a:pt x="37410" y="338138"/>
                  <a:pt x="59635" y="326232"/>
                </a:cubicBezTo>
                <a:cubicBezTo>
                  <a:pt x="81860" y="314326"/>
                  <a:pt x="105276" y="307976"/>
                  <a:pt x="133454" y="297657"/>
                </a:cubicBezTo>
                <a:cubicBezTo>
                  <a:pt x="161632" y="287338"/>
                  <a:pt x="200526" y="272653"/>
                  <a:pt x="228704" y="264319"/>
                </a:cubicBezTo>
                <a:cubicBezTo>
                  <a:pt x="256882" y="255985"/>
                  <a:pt x="273154" y="252412"/>
                  <a:pt x="302523" y="247650"/>
                </a:cubicBezTo>
                <a:cubicBezTo>
                  <a:pt x="331892" y="242888"/>
                  <a:pt x="370786" y="239713"/>
                  <a:pt x="404917" y="235744"/>
                </a:cubicBezTo>
                <a:lnTo>
                  <a:pt x="514454" y="221457"/>
                </a:lnTo>
                <a:cubicBezTo>
                  <a:pt x="555332" y="215504"/>
                  <a:pt x="650185" y="200025"/>
                  <a:pt x="650185" y="200025"/>
                </a:cubicBezTo>
                <a:lnTo>
                  <a:pt x="812110" y="173832"/>
                </a:lnTo>
                <a:cubicBezTo>
                  <a:pt x="872832" y="163116"/>
                  <a:pt x="957764" y="148432"/>
                  <a:pt x="1014517" y="135732"/>
                </a:cubicBezTo>
                <a:cubicBezTo>
                  <a:pt x="1071270" y="123032"/>
                  <a:pt x="1114529" y="109538"/>
                  <a:pt x="1152629" y="97632"/>
                </a:cubicBezTo>
                <a:cubicBezTo>
                  <a:pt x="1190729" y="85726"/>
                  <a:pt x="1212558" y="75010"/>
                  <a:pt x="1243117" y="64294"/>
                </a:cubicBezTo>
                <a:cubicBezTo>
                  <a:pt x="1273676" y="53578"/>
                  <a:pt x="1304235" y="44054"/>
                  <a:pt x="1335985" y="33338"/>
                </a:cubicBezTo>
                <a:cubicBezTo>
                  <a:pt x="1367735" y="22622"/>
                  <a:pt x="1424886" y="0"/>
                  <a:pt x="1433617" y="0"/>
                </a:cubicBezTo>
                <a:cubicBezTo>
                  <a:pt x="1442348" y="0"/>
                  <a:pt x="1413773" y="17860"/>
                  <a:pt x="1388373" y="33338"/>
                </a:cubicBezTo>
                <a:cubicBezTo>
                  <a:pt x="1362973" y="48816"/>
                  <a:pt x="1324873" y="73423"/>
                  <a:pt x="1281217" y="92870"/>
                </a:cubicBezTo>
                <a:cubicBezTo>
                  <a:pt x="1237561" y="112317"/>
                  <a:pt x="1174854" y="132557"/>
                  <a:pt x="1126435" y="150019"/>
                </a:cubicBezTo>
                <a:lnTo>
                  <a:pt x="990704" y="197644"/>
                </a:lnTo>
                <a:cubicBezTo>
                  <a:pt x="947445" y="211932"/>
                  <a:pt x="911329" y="225425"/>
                  <a:pt x="866879" y="235744"/>
                </a:cubicBezTo>
                <a:cubicBezTo>
                  <a:pt x="822429" y="246063"/>
                  <a:pt x="724004" y="259557"/>
                  <a:pt x="724004" y="259557"/>
                </a:cubicBezTo>
                <a:cubicBezTo>
                  <a:pt x="680348" y="267098"/>
                  <a:pt x="650186" y="273844"/>
                  <a:pt x="604942" y="280988"/>
                </a:cubicBezTo>
                <a:cubicBezTo>
                  <a:pt x="559698" y="288132"/>
                  <a:pt x="498183" y="296466"/>
                  <a:pt x="452542" y="302419"/>
                </a:cubicBezTo>
                <a:cubicBezTo>
                  <a:pt x="406901" y="308372"/>
                  <a:pt x="368007" y="310357"/>
                  <a:pt x="331098" y="316707"/>
                </a:cubicBezTo>
                <a:cubicBezTo>
                  <a:pt x="294189" y="323057"/>
                  <a:pt x="262439" y="330994"/>
                  <a:pt x="231086" y="340519"/>
                </a:cubicBezTo>
                <a:cubicBezTo>
                  <a:pt x="199733" y="350044"/>
                  <a:pt x="174332" y="365523"/>
                  <a:pt x="142979" y="373857"/>
                </a:cubicBezTo>
                <a:cubicBezTo>
                  <a:pt x="111626" y="382191"/>
                  <a:pt x="70748" y="386954"/>
                  <a:pt x="47729" y="388144"/>
                </a:cubicBezTo>
                <a:cubicBezTo>
                  <a:pt x="24710" y="389335"/>
                  <a:pt x="-1880" y="379413"/>
                  <a:pt x="104" y="369094"/>
                </a:cubicBezTo>
                <a:close/>
              </a:path>
            </a:pathLst>
          </a:custGeom>
          <a:solidFill>
            <a:srgbClr val="FF9999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Forme libre 34"/>
          <p:cNvSpPr>
            <a:spLocks noChangeAspect="1"/>
          </p:cNvSpPr>
          <p:nvPr/>
        </p:nvSpPr>
        <p:spPr>
          <a:xfrm rot="3893912">
            <a:off x="8499948" y="6160231"/>
            <a:ext cx="518085" cy="134648"/>
          </a:xfrm>
          <a:custGeom>
            <a:avLst/>
            <a:gdLst>
              <a:gd name="connsiteX0" fmla="*/ 104 w 1435289"/>
              <a:gd name="connsiteY0" fmla="*/ 369094 h 388241"/>
              <a:gd name="connsiteX1" fmla="*/ 59635 w 1435289"/>
              <a:gd name="connsiteY1" fmla="*/ 326232 h 388241"/>
              <a:gd name="connsiteX2" fmla="*/ 133454 w 1435289"/>
              <a:gd name="connsiteY2" fmla="*/ 297657 h 388241"/>
              <a:gd name="connsiteX3" fmla="*/ 226323 w 1435289"/>
              <a:gd name="connsiteY3" fmla="*/ 257175 h 388241"/>
              <a:gd name="connsiteX4" fmla="*/ 295379 w 1435289"/>
              <a:gd name="connsiteY4" fmla="*/ 242888 h 388241"/>
              <a:gd name="connsiteX5" fmla="*/ 404917 w 1435289"/>
              <a:gd name="connsiteY5" fmla="*/ 235744 h 388241"/>
              <a:gd name="connsiteX6" fmla="*/ 514454 w 1435289"/>
              <a:gd name="connsiteY6" fmla="*/ 221457 h 388241"/>
              <a:gd name="connsiteX7" fmla="*/ 650185 w 1435289"/>
              <a:gd name="connsiteY7" fmla="*/ 200025 h 388241"/>
              <a:gd name="connsiteX8" fmla="*/ 812110 w 1435289"/>
              <a:gd name="connsiteY8" fmla="*/ 173832 h 388241"/>
              <a:gd name="connsiteX9" fmla="*/ 1014517 w 1435289"/>
              <a:gd name="connsiteY9" fmla="*/ 135732 h 388241"/>
              <a:gd name="connsiteX10" fmla="*/ 1152629 w 1435289"/>
              <a:gd name="connsiteY10" fmla="*/ 97632 h 388241"/>
              <a:gd name="connsiteX11" fmla="*/ 1235973 w 1435289"/>
              <a:gd name="connsiteY11" fmla="*/ 64294 h 388241"/>
              <a:gd name="connsiteX12" fmla="*/ 1335985 w 1435289"/>
              <a:gd name="connsiteY12" fmla="*/ 33338 h 388241"/>
              <a:gd name="connsiteX13" fmla="*/ 1433617 w 1435289"/>
              <a:gd name="connsiteY13" fmla="*/ 0 h 388241"/>
              <a:gd name="connsiteX14" fmla="*/ 1388373 w 1435289"/>
              <a:gd name="connsiteY14" fmla="*/ 33338 h 388241"/>
              <a:gd name="connsiteX15" fmla="*/ 1271692 w 1435289"/>
              <a:gd name="connsiteY15" fmla="*/ 78582 h 388241"/>
              <a:gd name="connsiteX16" fmla="*/ 1126435 w 1435289"/>
              <a:gd name="connsiteY16" fmla="*/ 150019 h 388241"/>
              <a:gd name="connsiteX17" fmla="*/ 990704 w 1435289"/>
              <a:gd name="connsiteY17" fmla="*/ 197644 h 388241"/>
              <a:gd name="connsiteX18" fmla="*/ 866879 w 1435289"/>
              <a:gd name="connsiteY18" fmla="*/ 235744 h 388241"/>
              <a:gd name="connsiteX19" fmla="*/ 724004 w 1435289"/>
              <a:gd name="connsiteY19" fmla="*/ 259557 h 388241"/>
              <a:gd name="connsiteX20" fmla="*/ 604942 w 1435289"/>
              <a:gd name="connsiteY20" fmla="*/ 280988 h 388241"/>
              <a:gd name="connsiteX21" fmla="*/ 452542 w 1435289"/>
              <a:gd name="connsiteY21" fmla="*/ 292894 h 388241"/>
              <a:gd name="connsiteX22" fmla="*/ 323954 w 1435289"/>
              <a:gd name="connsiteY22" fmla="*/ 309563 h 388241"/>
              <a:gd name="connsiteX23" fmla="*/ 235848 w 1435289"/>
              <a:gd name="connsiteY23" fmla="*/ 338138 h 388241"/>
              <a:gd name="connsiteX24" fmla="*/ 142979 w 1435289"/>
              <a:gd name="connsiteY24" fmla="*/ 373857 h 388241"/>
              <a:gd name="connsiteX25" fmla="*/ 47729 w 1435289"/>
              <a:gd name="connsiteY25" fmla="*/ 388144 h 388241"/>
              <a:gd name="connsiteX26" fmla="*/ 104 w 1435289"/>
              <a:gd name="connsiteY26" fmla="*/ 369094 h 388241"/>
              <a:gd name="connsiteX0" fmla="*/ 104 w 1435289"/>
              <a:gd name="connsiteY0" fmla="*/ 369094 h 388241"/>
              <a:gd name="connsiteX1" fmla="*/ 59635 w 1435289"/>
              <a:gd name="connsiteY1" fmla="*/ 326232 h 388241"/>
              <a:gd name="connsiteX2" fmla="*/ 133454 w 1435289"/>
              <a:gd name="connsiteY2" fmla="*/ 297657 h 388241"/>
              <a:gd name="connsiteX3" fmla="*/ 226323 w 1435289"/>
              <a:gd name="connsiteY3" fmla="*/ 257175 h 388241"/>
              <a:gd name="connsiteX4" fmla="*/ 302523 w 1435289"/>
              <a:gd name="connsiteY4" fmla="*/ 247650 h 388241"/>
              <a:gd name="connsiteX5" fmla="*/ 404917 w 1435289"/>
              <a:gd name="connsiteY5" fmla="*/ 235744 h 388241"/>
              <a:gd name="connsiteX6" fmla="*/ 514454 w 1435289"/>
              <a:gd name="connsiteY6" fmla="*/ 221457 h 388241"/>
              <a:gd name="connsiteX7" fmla="*/ 650185 w 1435289"/>
              <a:gd name="connsiteY7" fmla="*/ 200025 h 388241"/>
              <a:gd name="connsiteX8" fmla="*/ 812110 w 1435289"/>
              <a:gd name="connsiteY8" fmla="*/ 173832 h 388241"/>
              <a:gd name="connsiteX9" fmla="*/ 1014517 w 1435289"/>
              <a:gd name="connsiteY9" fmla="*/ 135732 h 388241"/>
              <a:gd name="connsiteX10" fmla="*/ 1152629 w 1435289"/>
              <a:gd name="connsiteY10" fmla="*/ 97632 h 388241"/>
              <a:gd name="connsiteX11" fmla="*/ 1235973 w 1435289"/>
              <a:gd name="connsiteY11" fmla="*/ 64294 h 388241"/>
              <a:gd name="connsiteX12" fmla="*/ 1335985 w 1435289"/>
              <a:gd name="connsiteY12" fmla="*/ 33338 h 388241"/>
              <a:gd name="connsiteX13" fmla="*/ 1433617 w 1435289"/>
              <a:gd name="connsiteY13" fmla="*/ 0 h 388241"/>
              <a:gd name="connsiteX14" fmla="*/ 1388373 w 1435289"/>
              <a:gd name="connsiteY14" fmla="*/ 33338 h 388241"/>
              <a:gd name="connsiteX15" fmla="*/ 1271692 w 1435289"/>
              <a:gd name="connsiteY15" fmla="*/ 78582 h 388241"/>
              <a:gd name="connsiteX16" fmla="*/ 1126435 w 1435289"/>
              <a:gd name="connsiteY16" fmla="*/ 150019 h 388241"/>
              <a:gd name="connsiteX17" fmla="*/ 990704 w 1435289"/>
              <a:gd name="connsiteY17" fmla="*/ 197644 h 388241"/>
              <a:gd name="connsiteX18" fmla="*/ 866879 w 1435289"/>
              <a:gd name="connsiteY18" fmla="*/ 235744 h 388241"/>
              <a:gd name="connsiteX19" fmla="*/ 724004 w 1435289"/>
              <a:gd name="connsiteY19" fmla="*/ 259557 h 388241"/>
              <a:gd name="connsiteX20" fmla="*/ 604942 w 1435289"/>
              <a:gd name="connsiteY20" fmla="*/ 280988 h 388241"/>
              <a:gd name="connsiteX21" fmla="*/ 452542 w 1435289"/>
              <a:gd name="connsiteY21" fmla="*/ 292894 h 388241"/>
              <a:gd name="connsiteX22" fmla="*/ 323954 w 1435289"/>
              <a:gd name="connsiteY22" fmla="*/ 309563 h 388241"/>
              <a:gd name="connsiteX23" fmla="*/ 235848 w 1435289"/>
              <a:gd name="connsiteY23" fmla="*/ 338138 h 388241"/>
              <a:gd name="connsiteX24" fmla="*/ 142979 w 1435289"/>
              <a:gd name="connsiteY24" fmla="*/ 373857 h 388241"/>
              <a:gd name="connsiteX25" fmla="*/ 47729 w 1435289"/>
              <a:gd name="connsiteY25" fmla="*/ 388144 h 388241"/>
              <a:gd name="connsiteX26" fmla="*/ 104 w 1435289"/>
              <a:gd name="connsiteY26" fmla="*/ 369094 h 388241"/>
              <a:gd name="connsiteX0" fmla="*/ 104 w 1435289"/>
              <a:gd name="connsiteY0" fmla="*/ 369094 h 388241"/>
              <a:gd name="connsiteX1" fmla="*/ 59635 w 1435289"/>
              <a:gd name="connsiteY1" fmla="*/ 326232 h 388241"/>
              <a:gd name="connsiteX2" fmla="*/ 133454 w 1435289"/>
              <a:gd name="connsiteY2" fmla="*/ 297657 h 388241"/>
              <a:gd name="connsiteX3" fmla="*/ 228704 w 1435289"/>
              <a:gd name="connsiteY3" fmla="*/ 264319 h 388241"/>
              <a:gd name="connsiteX4" fmla="*/ 302523 w 1435289"/>
              <a:gd name="connsiteY4" fmla="*/ 247650 h 388241"/>
              <a:gd name="connsiteX5" fmla="*/ 404917 w 1435289"/>
              <a:gd name="connsiteY5" fmla="*/ 235744 h 388241"/>
              <a:gd name="connsiteX6" fmla="*/ 514454 w 1435289"/>
              <a:gd name="connsiteY6" fmla="*/ 221457 h 388241"/>
              <a:gd name="connsiteX7" fmla="*/ 650185 w 1435289"/>
              <a:gd name="connsiteY7" fmla="*/ 200025 h 388241"/>
              <a:gd name="connsiteX8" fmla="*/ 812110 w 1435289"/>
              <a:gd name="connsiteY8" fmla="*/ 173832 h 388241"/>
              <a:gd name="connsiteX9" fmla="*/ 1014517 w 1435289"/>
              <a:gd name="connsiteY9" fmla="*/ 135732 h 388241"/>
              <a:gd name="connsiteX10" fmla="*/ 1152629 w 1435289"/>
              <a:gd name="connsiteY10" fmla="*/ 97632 h 388241"/>
              <a:gd name="connsiteX11" fmla="*/ 1235973 w 1435289"/>
              <a:gd name="connsiteY11" fmla="*/ 64294 h 388241"/>
              <a:gd name="connsiteX12" fmla="*/ 1335985 w 1435289"/>
              <a:gd name="connsiteY12" fmla="*/ 33338 h 388241"/>
              <a:gd name="connsiteX13" fmla="*/ 1433617 w 1435289"/>
              <a:gd name="connsiteY13" fmla="*/ 0 h 388241"/>
              <a:gd name="connsiteX14" fmla="*/ 1388373 w 1435289"/>
              <a:gd name="connsiteY14" fmla="*/ 33338 h 388241"/>
              <a:gd name="connsiteX15" fmla="*/ 1271692 w 1435289"/>
              <a:gd name="connsiteY15" fmla="*/ 78582 h 388241"/>
              <a:gd name="connsiteX16" fmla="*/ 1126435 w 1435289"/>
              <a:gd name="connsiteY16" fmla="*/ 150019 h 388241"/>
              <a:gd name="connsiteX17" fmla="*/ 990704 w 1435289"/>
              <a:gd name="connsiteY17" fmla="*/ 197644 h 388241"/>
              <a:gd name="connsiteX18" fmla="*/ 866879 w 1435289"/>
              <a:gd name="connsiteY18" fmla="*/ 235744 h 388241"/>
              <a:gd name="connsiteX19" fmla="*/ 724004 w 1435289"/>
              <a:gd name="connsiteY19" fmla="*/ 259557 h 388241"/>
              <a:gd name="connsiteX20" fmla="*/ 604942 w 1435289"/>
              <a:gd name="connsiteY20" fmla="*/ 280988 h 388241"/>
              <a:gd name="connsiteX21" fmla="*/ 452542 w 1435289"/>
              <a:gd name="connsiteY21" fmla="*/ 292894 h 388241"/>
              <a:gd name="connsiteX22" fmla="*/ 323954 w 1435289"/>
              <a:gd name="connsiteY22" fmla="*/ 309563 h 388241"/>
              <a:gd name="connsiteX23" fmla="*/ 235848 w 1435289"/>
              <a:gd name="connsiteY23" fmla="*/ 338138 h 388241"/>
              <a:gd name="connsiteX24" fmla="*/ 142979 w 1435289"/>
              <a:gd name="connsiteY24" fmla="*/ 373857 h 388241"/>
              <a:gd name="connsiteX25" fmla="*/ 47729 w 1435289"/>
              <a:gd name="connsiteY25" fmla="*/ 388144 h 388241"/>
              <a:gd name="connsiteX26" fmla="*/ 104 w 1435289"/>
              <a:gd name="connsiteY26" fmla="*/ 369094 h 388241"/>
              <a:gd name="connsiteX0" fmla="*/ 104 w 1435221"/>
              <a:gd name="connsiteY0" fmla="*/ 369094 h 388241"/>
              <a:gd name="connsiteX1" fmla="*/ 59635 w 1435221"/>
              <a:gd name="connsiteY1" fmla="*/ 326232 h 388241"/>
              <a:gd name="connsiteX2" fmla="*/ 133454 w 1435221"/>
              <a:gd name="connsiteY2" fmla="*/ 297657 h 388241"/>
              <a:gd name="connsiteX3" fmla="*/ 228704 w 1435221"/>
              <a:gd name="connsiteY3" fmla="*/ 264319 h 388241"/>
              <a:gd name="connsiteX4" fmla="*/ 302523 w 1435221"/>
              <a:gd name="connsiteY4" fmla="*/ 247650 h 388241"/>
              <a:gd name="connsiteX5" fmla="*/ 404917 w 1435221"/>
              <a:gd name="connsiteY5" fmla="*/ 235744 h 388241"/>
              <a:gd name="connsiteX6" fmla="*/ 514454 w 1435221"/>
              <a:gd name="connsiteY6" fmla="*/ 221457 h 388241"/>
              <a:gd name="connsiteX7" fmla="*/ 650185 w 1435221"/>
              <a:gd name="connsiteY7" fmla="*/ 200025 h 388241"/>
              <a:gd name="connsiteX8" fmla="*/ 812110 w 1435221"/>
              <a:gd name="connsiteY8" fmla="*/ 173832 h 388241"/>
              <a:gd name="connsiteX9" fmla="*/ 1014517 w 1435221"/>
              <a:gd name="connsiteY9" fmla="*/ 135732 h 388241"/>
              <a:gd name="connsiteX10" fmla="*/ 1152629 w 1435221"/>
              <a:gd name="connsiteY10" fmla="*/ 97632 h 388241"/>
              <a:gd name="connsiteX11" fmla="*/ 1235973 w 1435221"/>
              <a:gd name="connsiteY11" fmla="*/ 64294 h 388241"/>
              <a:gd name="connsiteX12" fmla="*/ 1335985 w 1435221"/>
              <a:gd name="connsiteY12" fmla="*/ 33338 h 388241"/>
              <a:gd name="connsiteX13" fmla="*/ 1433617 w 1435221"/>
              <a:gd name="connsiteY13" fmla="*/ 0 h 388241"/>
              <a:gd name="connsiteX14" fmla="*/ 1388373 w 1435221"/>
              <a:gd name="connsiteY14" fmla="*/ 33338 h 388241"/>
              <a:gd name="connsiteX15" fmla="*/ 1281217 w 1435221"/>
              <a:gd name="connsiteY15" fmla="*/ 92870 h 388241"/>
              <a:gd name="connsiteX16" fmla="*/ 1126435 w 1435221"/>
              <a:gd name="connsiteY16" fmla="*/ 150019 h 388241"/>
              <a:gd name="connsiteX17" fmla="*/ 990704 w 1435221"/>
              <a:gd name="connsiteY17" fmla="*/ 197644 h 388241"/>
              <a:gd name="connsiteX18" fmla="*/ 866879 w 1435221"/>
              <a:gd name="connsiteY18" fmla="*/ 235744 h 388241"/>
              <a:gd name="connsiteX19" fmla="*/ 724004 w 1435221"/>
              <a:gd name="connsiteY19" fmla="*/ 259557 h 388241"/>
              <a:gd name="connsiteX20" fmla="*/ 604942 w 1435221"/>
              <a:gd name="connsiteY20" fmla="*/ 280988 h 388241"/>
              <a:gd name="connsiteX21" fmla="*/ 452542 w 1435221"/>
              <a:gd name="connsiteY21" fmla="*/ 292894 h 388241"/>
              <a:gd name="connsiteX22" fmla="*/ 323954 w 1435221"/>
              <a:gd name="connsiteY22" fmla="*/ 309563 h 388241"/>
              <a:gd name="connsiteX23" fmla="*/ 235848 w 1435221"/>
              <a:gd name="connsiteY23" fmla="*/ 338138 h 388241"/>
              <a:gd name="connsiteX24" fmla="*/ 142979 w 1435221"/>
              <a:gd name="connsiteY24" fmla="*/ 373857 h 388241"/>
              <a:gd name="connsiteX25" fmla="*/ 47729 w 1435221"/>
              <a:gd name="connsiteY25" fmla="*/ 388144 h 388241"/>
              <a:gd name="connsiteX26" fmla="*/ 104 w 1435221"/>
              <a:gd name="connsiteY26" fmla="*/ 369094 h 388241"/>
              <a:gd name="connsiteX0" fmla="*/ 104 w 1435221"/>
              <a:gd name="connsiteY0" fmla="*/ 369094 h 388241"/>
              <a:gd name="connsiteX1" fmla="*/ 59635 w 1435221"/>
              <a:gd name="connsiteY1" fmla="*/ 326232 h 388241"/>
              <a:gd name="connsiteX2" fmla="*/ 133454 w 1435221"/>
              <a:gd name="connsiteY2" fmla="*/ 297657 h 388241"/>
              <a:gd name="connsiteX3" fmla="*/ 228704 w 1435221"/>
              <a:gd name="connsiteY3" fmla="*/ 264319 h 388241"/>
              <a:gd name="connsiteX4" fmla="*/ 302523 w 1435221"/>
              <a:gd name="connsiteY4" fmla="*/ 247650 h 388241"/>
              <a:gd name="connsiteX5" fmla="*/ 404917 w 1435221"/>
              <a:gd name="connsiteY5" fmla="*/ 235744 h 388241"/>
              <a:gd name="connsiteX6" fmla="*/ 514454 w 1435221"/>
              <a:gd name="connsiteY6" fmla="*/ 221457 h 388241"/>
              <a:gd name="connsiteX7" fmla="*/ 650185 w 1435221"/>
              <a:gd name="connsiteY7" fmla="*/ 200025 h 388241"/>
              <a:gd name="connsiteX8" fmla="*/ 812110 w 1435221"/>
              <a:gd name="connsiteY8" fmla="*/ 173832 h 388241"/>
              <a:gd name="connsiteX9" fmla="*/ 1014517 w 1435221"/>
              <a:gd name="connsiteY9" fmla="*/ 135732 h 388241"/>
              <a:gd name="connsiteX10" fmla="*/ 1152629 w 1435221"/>
              <a:gd name="connsiteY10" fmla="*/ 97632 h 388241"/>
              <a:gd name="connsiteX11" fmla="*/ 1235973 w 1435221"/>
              <a:gd name="connsiteY11" fmla="*/ 64294 h 388241"/>
              <a:gd name="connsiteX12" fmla="*/ 1335985 w 1435221"/>
              <a:gd name="connsiteY12" fmla="*/ 33338 h 388241"/>
              <a:gd name="connsiteX13" fmla="*/ 1433617 w 1435221"/>
              <a:gd name="connsiteY13" fmla="*/ 0 h 388241"/>
              <a:gd name="connsiteX14" fmla="*/ 1388373 w 1435221"/>
              <a:gd name="connsiteY14" fmla="*/ 33338 h 388241"/>
              <a:gd name="connsiteX15" fmla="*/ 1281217 w 1435221"/>
              <a:gd name="connsiteY15" fmla="*/ 92870 h 388241"/>
              <a:gd name="connsiteX16" fmla="*/ 1126435 w 1435221"/>
              <a:gd name="connsiteY16" fmla="*/ 150019 h 388241"/>
              <a:gd name="connsiteX17" fmla="*/ 990704 w 1435221"/>
              <a:gd name="connsiteY17" fmla="*/ 197644 h 388241"/>
              <a:gd name="connsiteX18" fmla="*/ 866879 w 1435221"/>
              <a:gd name="connsiteY18" fmla="*/ 235744 h 388241"/>
              <a:gd name="connsiteX19" fmla="*/ 724004 w 1435221"/>
              <a:gd name="connsiteY19" fmla="*/ 259557 h 388241"/>
              <a:gd name="connsiteX20" fmla="*/ 604942 w 1435221"/>
              <a:gd name="connsiteY20" fmla="*/ 280988 h 388241"/>
              <a:gd name="connsiteX21" fmla="*/ 452542 w 1435221"/>
              <a:gd name="connsiteY21" fmla="*/ 292894 h 388241"/>
              <a:gd name="connsiteX22" fmla="*/ 331098 w 1435221"/>
              <a:gd name="connsiteY22" fmla="*/ 316707 h 388241"/>
              <a:gd name="connsiteX23" fmla="*/ 235848 w 1435221"/>
              <a:gd name="connsiteY23" fmla="*/ 338138 h 388241"/>
              <a:gd name="connsiteX24" fmla="*/ 142979 w 1435221"/>
              <a:gd name="connsiteY24" fmla="*/ 373857 h 388241"/>
              <a:gd name="connsiteX25" fmla="*/ 47729 w 1435221"/>
              <a:gd name="connsiteY25" fmla="*/ 388144 h 388241"/>
              <a:gd name="connsiteX26" fmla="*/ 104 w 1435221"/>
              <a:gd name="connsiteY26" fmla="*/ 369094 h 388241"/>
              <a:gd name="connsiteX0" fmla="*/ 104 w 1435221"/>
              <a:gd name="connsiteY0" fmla="*/ 369094 h 388241"/>
              <a:gd name="connsiteX1" fmla="*/ 59635 w 1435221"/>
              <a:gd name="connsiteY1" fmla="*/ 326232 h 388241"/>
              <a:gd name="connsiteX2" fmla="*/ 133454 w 1435221"/>
              <a:gd name="connsiteY2" fmla="*/ 297657 h 388241"/>
              <a:gd name="connsiteX3" fmla="*/ 228704 w 1435221"/>
              <a:gd name="connsiteY3" fmla="*/ 264319 h 388241"/>
              <a:gd name="connsiteX4" fmla="*/ 302523 w 1435221"/>
              <a:gd name="connsiteY4" fmla="*/ 247650 h 388241"/>
              <a:gd name="connsiteX5" fmla="*/ 404917 w 1435221"/>
              <a:gd name="connsiteY5" fmla="*/ 235744 h 388241"/>
              <a:gd name="connsiteX6" fmla="*/ 514454 w 1435221"/>
              <a:gd name="connsiteY6" fmla="*/ 221457 h 388241"/>
              <a:gd name="connsiteX7" fmla="*/ 650185 w 1435221"/>
              <a:gd name="connsiteY7" fmla="*/ 200025 h 388241"/>
              <a:gd name="connsiteX8" fmla="*/ 812110 w 1435221"/>
              <a:gd name="connsiteY8" fmla="*/ 173832 h 388241"/>
              <a:gd name="connsiteX9" fmla="*/ 1014517 w 1435221"/>
              <a:gd name="connsiteY9" fmla="*/ 135732 h 388241"/>
              <a:gd name="connsiteX10" fmla="*/ 1152629 w 1435221"/>
              <a:gd name="connsiteY10" fmla="*/ 97632 h 388241"/>
              <a:gd name="connsiteX11" fmla="*/ 1235973 w 1435221"/>
              <a:gd name="connsiteY11" fmla="*/ 64294 h 388241"/>
              <a:gd name="connsiteX12" fmla="*/ 1335985 w 1435221"/>
              <a:gd name="connsiteY12" fmla="*/ 33338 h 388241"/>
              <a:gd name="connsiteX13" fmla="*/ 1433617 w 1435221"/>
              <a:gd name="connsiteY13" fmla="*/ 0 h 388241"/>
              <a:gd name="connsiteX14" fmla="*/ 1388373 w 1435221"/>
              <a:gd name="connsiteY14" fmla="*/ 33338 h 388241"/>
              <a:gd name="connsiteX15" fmla="*/ 1281217 w 1435221"/>
              <a:gd name="connsiteY15" fmla="*/ 92870 h 388241"/>
              <a:gd name="connsiteX16" fmla="*/ 1126435 w 1435221"/>
              <a:gd name="connsiteY16" fmla="*/ 150019 h 388241"/>
              <a:gd name="connsiteX17" fmla="*/ 990704 w 1435221"/>
              <a:gd name="connsiteY17" fmla="*/ 197644 h 388241"/>
              <a:gd name="connsiteX18" fmla="*/ 866879 w 1435221"/>
              <a:gd name="connsiteY18" fmla="*/ 235744 h 388241"/>
              <a:gd name="connsiteX19" fmla="*/ 724004 w 1435221"/>
              <a:gd name="connsiteY19" fmla="*/ 259557 h 388241"/>
              <a:gd name="connsiteX20" fmla="*/ 604942 w 1435221"/>
              <a:gd name="connsiteY20" fmla="*/ 280988 h 388241"/>
              <a:gd name="connsiteX21" fmla="*/ 452542 w 1435221"/>
              <a:gd name="connsiteY21" fmla="*/ 292894 h 388241"/>
              <a:gd name="connsiteX22" fmla="*/ 331098 w 1435221"/>
              <a:gd name="connsiteY22" fmla="*/ 316707 h 388241"/>
              <a:gd name="connsiteX23" fmla="*/ 231086 w 1435221"/>
              <a:gd name="connsiteY23" fmla="*/ 340519 h 388241"/>
              <a:gd name="connsiteX24" fmla="*/ 142979 w 1435221"/>
              <a:gd name="connsiteY24" fmla="*/ 373857 h 388241"/>
              <a:gd name="connsiteX25" fmla="*/ 47729 w 1435221"/>
              <a:gd name="connsiteY25" fmla="*/ 388144 h 388241"/>
              <a:gd name="connsiteX26" fmla="*/ 104 w 1435221"/>
              <a:gd name="connsiteY26" fmla="*/ 369094 h 388241"/>
              <a:gd name="connsiteX0" fmla="*/ 104 w 1435221"/>
              <a:gd name="connsiteY0" fmla="*/ 369094 h 388241"/>
              <a:gd name="connsiteX1" fmla="*/ 59635 w 1435221"/>
              <a:gd name="connsiteY1" fmla="*/ 326232 h 388241"/>
              <a:gd name="connsiteX2" fmla="*/ 133454 w 1435221"/>
              <a:gd name="connsiteY2" fmla="*/ 297657 h 388241"/>
              <a:gd name="connsiteX3" fmla="*/ 228704 w 1435221"/>
              <a:gd name="connsiteY3" fmla="*/ 264319 h 388241"/>
              <a:gd name="connsiteX4" fmla="*/ 302523 w 1435221"/>
              <a:gd name="connsiteY4" fmla="*/ 247650 h 388241"/>
              <a:gd name="connsiteX5" fmla="*/ 404917 w 1435221"/>
              <a:gd name="connsiteY5" fmla="*/ 235744 h 388241"/>
              <a:gd name="connsiteX6" fmla="*/ 514454 w 1435221"/>
              <a:gd name="connsiteY6" fmla="*/ 221457 h 388241"/>
              <a:gd name="connsiteX7" fmla="*/ 650185 w 1435221"/>
              <a:gd name="connsiteY7" fmla="*/ 200025 h 388241"/>
              <a:gd name="connsiteX8" fmla="*/ 812110 w 1435221"/>
              <a:gd name="connsiteY8" fmla="*/ 173832 h 388241"/>
              <a:gd name="connsiteX9" fmla="*/ 1014517 w 1435221"/>
              <a:gd name="connsiteY9" fmla="*/ 135732 h 388241"/>
              <a:gd name="connsiteX10" fmla="*/ 1152629 w 1435221"/>
              <a:gd name="connsiteY10" fmla="*/ 97632 h 388241"/>
              <a:gd name="connsiteX11" fmla="*/ 1235973 w 1435221"/>
              <a:gd name="connsiteY11" fmla="*/ 64294 h 388241"/>
              <a:gd name="connsiteX12" fmla="*/ 1335985 w 1435221"/>
              <a:gd name="connsiteY12" fmla="*/ 33338 h 388241"/>
              <a:gd name="connsiteX13" fmla="*/ 1433617 w 1435221"/>
              <a:gd name="connsiteY13" fmla="*/ 0 h 388241"/>
              <a:gd name="connsiteX14" fmla="*/ 1388373 w 1435221"/>
              <a:gd name="connsiteY14" fmla="*/ 33338 h 388241"/>
              <a:gd name="connsiteX15" fmla="*/ 1281217 w 1435221"/>
              <a:gd name="connsiteY15" fmla="*/ 92870 h 388241"/>
              <a:gd name="connsiteX16" fmla="*/ 1126435 w 1435221"/>
              <a:gd name="connsiteY16" fmla="*/ 150019 h 388241"/>
              <a:gd name="connsiteX17" fmla="*/ 990704 w 1435221"/>
              <a:gd name="connsiteY17" fmla="*/ 197644 h 388241"/>
              <a:gd name="connsiteX18" fmla="*/ 866879 w 1435221"/>
              <a:gd name="connsiteY18" fmla="*/ 235744 h 388241"/>
              <a:gd name="connsiteX19" fmla="*/ 724004 w 1435221"/>
              <a:gd name="connsiteY19" fmla="*/ 259557 h 388241"/>
              <a:gd name="connsiteX20" fmla="*/ 604942 w 1435221"/>
              <a:gd name="connsiteY20" fmla="*/ 280988 h 388241"/>
              <a:gd name="connsiteX21" fmla="*/ 452542 w 1435221"/>
              <a:gd name="connsiteY21" fmla="*/ 302419 h 388241"/>
              <a:gd name="connsiteX22" fmla="*/ 331098 w 1435221"/>
              <a:gd name="connsiteY22" fmla="*/ 316707 h 388241"/>
              <a:gd name="connsiteX23" fmla="*/ 231086 w 1435221"/>
              <a:gd name="connsiteY23" fmla="*/ 340519 h 388241"/>
              <a:gd name="connsiteX24" fmla="*/ 142979 w 1435221"/>
              <a:gd name="connsiteY24" fmla="*/ 373857 h 388241"/>
              <a:gd name="connsiteX25" fmla="*/ 47729 w 1435221"/>
              <a:gd name="connsiteY25" fmla="*/ 388144 h 388241"/>
              <a:gd name="connsiteX26" fmla="*/ 104 w 1435221"/>
              <a:gd name="connsiteY26" fmla="*/ 369094 h 388241"/>
              <a:gd name="connsiteX0" fmla="*/ 104 w 1435221"/>
              <a:gd name="connsiteY0" fmla="*/ 369094 h 388241"/>
              <a:gd name="connsiteX1" fmla="*/ 59635 w 1435221"/>
              <a:gd name="connsiteY1" fmla="*/ 326232 h 388241"/>
              <a:gd name="connsiteX2" fmla="*/ 133454 w 1435221"/>
              <a:gd name="connsiteY2" fmla="*/ 297657 h 388241"/>
              <a:gd name="connsiteX3" fmla="*/ 228704 w 1435221"/>
              <a:gd name="connsiteY3" fmla="*/ 264319 h 388241"/>
              <a:gd name="connsiteX4" fmla="*/ 302523 w 1435221"/>
              <a:gd name="connsiteY4" fmla="*/ 247650 h 388241"/>
              <a:gd name="connsiteX5" fmla="*/ 404917 w 1435221"/>
              <a:gd name="connsiteY5" fmla="*/ 235744 h 388241"/>
              <a:gd name="connsiteX6" fmla="*/ 514454 w 1435221"/>
              <a:gd name="connsiteY6" fmla="*/ 221457 h 388241"/>
              <a:gd name="connsiteX7" fmla="*/ 650185 w 1435221"/>
              <a:gd name="connsiteY7" fmla="*/ 200025 h 388241"/>
              <a:gd name="connsiteX8" fmla="*/ 812110 w 1435221"/>
              <a:gd name="connsiteY8" fmla="*/ 173832 h 388241"/>
              <a:gd name="connsiteX9" fmla="*/ 1014517 w 1435221"/>
              <a:gd name="connsiteY9" fmla="*/ 135732 h 388241"/>
              <a:gd name="connsiteX10" fmla="*/ 1152629 w 1435221"/>
              <a:gd name="connsiteY10" fmla="*/ 97632 h 388241"/>
              <a:gd name="connsiteX11" fmla="*/ 1243117 w 1435221"/>
              <a:gd name="connsiteY11" fmla="*/ 64294 h 388241"/>
              <a:gd name="connsiteX12" fmla="*/ 1335985 w 1435221"/>
              <a:gd name="connsiteY12" fmla="*/ 33338 h 388241"/>
              <a:gd name="connsiteX13" fmla="*/ 1433617 w 1435221"/>
              <a:gd name="connsiteY13" fmla="*/ 0 h 388241"/>
              <a:gd name="connsiteX14" fmla="*/ 1388373 w 1435221"/>
              <a:gd name="connsiteY14" fmla="*/ 33338 h 388241"/>
              <a:gd name="connsiteX15" fmla="*/ 1281217 w 1435221"/>
              <a:gd name="connsiteY15" fmla="*/ 92870 h 388241"/>
              <a:gd name="connsiteX16" fmla="*/ 1126435 w 1435221"/>
              <a:gd name="connsiteY16" fmla="*/ 150019 h 388241"/>
              <a:gd name="connsiteX17" fmla="*/ 990704 w 1435221"/>
              <a:gd name="connsiteY17" fmla="*/ 197644 h 388241"/>
              <a:gd name="connsiteX18" fmla="*/ 866879 w 1435221"/>
              <a:gd name="connsiteY18" fmla="*/ 235744 h 388241"/>
              <a:gd name="connsiteX19" fmla="*/ 724004 w 1435221"/>
              <a:gd name="connsiteY19" fmla="*/ 259557 h 388241"/>
              <a:gd name="connsiteX20" fmla="*/ 604942 w 1435221"/>
              <a:gd name="connsiteY20" fmla="*/ 280988 h 388241"/>
              <a:gd name="connsiteX21" fmla="*/ 452542 w 1435221"/>
              <a:gd name="connsiteY21" fmla="*/ 302419 h 388241"/>
              <a:gd name="connsiteX22" fmla="*/ 331098 w 1435221"/>
              <a:gd name="connsiteY22" fmla="*/ 316707 h 388241"/>
              <a:gd name="connsiteX23" fmla="*/ 231086 w 1435221"/>
              <a:gd name="connsiteY23" fmla="*/ 340519 h 388241"/>
              <a:gd name="connsiteX24" fmla="*/ 142979 w 1435221"/>
              <a:gd name="connsiteY24" fmla="*/ 373857 h 388241"/>
              <a:gd name="connsiteX25" fmla="*/ 47729 w 1435221"/>
              <a:gd name="connsiteY25" fmla="*/ 388144 h 388241"/>
              <a:gd name="connsiteX26" fmla="*/ 104 w 1435221"/>
              <a:gd name="connsiteY26" fmla="*/ 369094 h 388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435221" h="388241">
                <a:moveTo>
                  <a:pt x="104" y="369094"/>
                </a:moveTo>
                <a:cubicBezTo>
                  <a:pt x="2088" y="358775"/>
                  <a:pt x="37410" y="338138"/>
                  <a:pt x="59635" y="326232"/>
                </a:cubicBezTo>
                <a:cubicBezTo>
                  <a:pt x="81860" y="314326"/>
                  <a:pt x="105276" y="307976"/>
                  <a:pt x="133454" y="297657"/>
                </a:cubicBezTo>
                <a:cubicBezTo>
                  <a:pt x="161632" y="287338"/>
                  <a:pt x="200526" y="272653"/>
                  <a:pt x="228704" y="264319"/>
                </a:cubicBezTo>
                <a:cubicBezTo>
                  <a:pt x="256882" y="255985"/>
                  <a:pt x="273154" y="252412"/>
                  <a:pt x="302523" y="247650"/>
                </a:cubicBezTo>
                <a:cubicBezTo>
                  <a:pt x="331892" y="242888"/>
                  <a:pt x="370786" y="239713"/>
                  <a:pt x="404917" y="235744"/>
                </a:cubicBezTo>
                <a:lnTo>
                  <a:pt x="514454" y="221457"/>
                </a:lnTo>
                <a:cubicBezTo>
                  <a:pt x="555332" y="215504"/>
                  <a:pt x="650185" y="200025"/>
                  <a:pt x="650185" y="200025"/>
                </a:cubicBezTo>
                <a:lnTo>
                  <a:pt x="812110" y="173832"/>
                </a:lnTo>
                <a:cubicBezTo>
                  <a:pt x="872832" y="163116"/>
                  <a:pt x="957764" y="148432"/>
                  <a:pt x="1014517" y="135732"/>
                </a:cubicBezTo>
                <a:cubicBezTo>
                  <a:pt x="1071270" y="123032"/>
                  <a:pt x="1114529" y="109538"/>
                  <a:pt x="1152629" y="97632"/>
                </a:cubicBezTo>
                <a:cubicBezTo>
                  <a:pt x="1190729" y="85726"/>
                  <a:pt x="1212558" y="75010"/>
                  <a:pt x="1243117" y="64294"/>
                </a:cubicBezTo>
                <a:cubicBezTo>
                  <a:pt x="1273676" y="53578"/>
                  <a:pt x="1304235" y="44054"/>
                  <a:pt x="1335985" y="33338"/>
                </a:cubicBezTo>
                <a:cubicBezTo>
                  <a:pt x="1367735" y="22622"/>
                  <a:pt x="1424886" y="0"/>
                  <a:pt x="1433617" y="0"/>
                </a:cubicBezTo>
                <a:cubicBezTo>
                  <a:pt x="1442348" y="0"/>
                  <a:pt x="1413773" y="17860"/>
                  <a:pt x="1388373" y="33338"/>
                </a:cubicBezTo>
                <a:cubicBezTo>
                  <a:pt x="1362973" y="48816"/>
                  <a:pt x="1324873" y="73423"/>
                  <a:pt x="1281217" y="92870"/>
                </a:cubicBezTo>
                <a:cubicBezTo>
                  <a:pt x="1237561" y="112317"/>
                  <a:pt x="1174854" y="132557"/>
                  <a:pt x="1126435" y="150019"/>
                </a:cubicBezTo>
                <a:lnTo>
                  <a:pt x="990704" y="197644"/>
                </a:lnTo>
                <a:cubicBezTo>
                  <a:pt x="947445" y="211932"/>
                  <a:pt x="911329" y="225425"/>
                  <a:pt x="866879" y="235744"/>
                </a:cubicBezTo>
                <a:cubicBezTo>
                  <a:pt x="822429" y="246063"/>
                  <a:pt x="724004" y="259557"/>
                  <a:pt x="724004" y="259557"/>
                </a:cubicBezTo>
                <a:cubicBezTo>
                  <a:pt x="680348" y="267098"/>
                  <a:pt x="650186" y="273844"/>
                  <a:pt x="604942" y="280988"/>
                </a:cubicBezTo>
                <a:cubicBezTo>
                  <a:pt x="559698" y="288132"/>
                  <a:pt x="498183" y="296466"/>
                  <a:pt x="452542" y="302419"/>
                </a:cubicBezTo>
                <a:cubicBezTo>
                  <a:pt x="406901" y="308372"/>
                  <a:pt x="368007" y="310357"/>
                  <a:pt x="331098" y="316707"/>
                </a:cubicBezTo>
                <a:cubicBezTo>
                  <a:pt x="294189" y="323057"/>
                  <a:pt x="262439" y="330994"/>
                  <a:pt x="231086" y="340519"/>
                </a:cubicBezTo>
                <a:cubicBezTo>
                  <a:pt x="199733" y="350044"/>
                  <a:pt x="174332" y="365523"/>
                  <a:pt x="142979" y="373857"/>
                </a:cubicBezTo>
                <a:cubicBezTo>
                  <a:pt x="111626" y="382191"/>
                  <a:pt x="70748" y="386954"/>
                  <a:pt x="47729" y="388144"/>
                </a:cubicBezTo>
                <a:cubicBezTo>
                  <a:pt x="24710" y="389335"/>
                  <a:pt x="-1880" y="379413"/>
                  <a:pt x="104" y="369094"/>
                </a:cubicBezTo>
                <a:close/>
              </a:path>
            </a:pathLst>
          </a:custGeom>
          <a:solidFill>
            <a:srgbClr val="FF9999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Flèche vers le bas 35"/>
          <p:cNvSpPr/>
          <p:nvPr/>
        </p:nvSpPr>
        <p:spPr>
          <a:xfrm rot="5400000">
            <a:off x="8827603" y="6046459"/>
            <a:ext cx="368578" cy="370597"/>
          </a:xfrm>
          <a:prstGeom prst="down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ZoneTexte 36"/>
          <p:cNvSpPr txBox="1"/>
          <p:nvPr/>
        </p:nvSpPr>
        <p:spPr>
          <a:xfrm>
            <a:off x="8437913" y="5786991"/>
            <a:ext cx="1065351" cy="312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>
                <a:latin typeface="Arial" panose="020B0604020202020204" pitchFamily="34" charset="0"/>
                <a:cs typeface="Arial" panose="020B0604020202020204" pitchFamily="34" charset="0"/>
              </a:rPr>
              <a:t>L3 &lt;- L1</a:t>
            </a:r>
          </a:p>
        </p:txBody>
      </p:sp>
      <p:sp>
        <p:nvSpPr>
          <p:cNvPr id="38" name="ZoneTexte 37"/>
          <p:cNvSpPr txBox="1"/>
          <p:nvPr/>
        </p:nvSpPr>
        <p:spPr>
          <a:xfrm>
            <a:off x="11229305" y="5456190"/>
            <a:ext cx="1330445" cy="2816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latin typeface="Arial" panose="020B0604020202020204" pitchFamily="34" charset="0"/>
                <a:cs typeface="Arial" panose="020B0604020202020204" pitchFamily="34" charset="0"/>
              </a:rPr>
              <a:t>Œufs</a:t>
            </a:r>
          </a:p>
        </p:txBody>
      </p:sp>
      <p:pic>
        <p:nvPicPr>
          <p:cNvPr id="39" name="Image 38">
            <a:extLst>
              <a:ext uri="{FF2B5EF4-FFF2-40B4-BE49-F238E27FC236}">
                <a16:creationId xmlns:a16="http://schemas.microsoft.com/office/drawing/2014/main" id="{522B05BC-4CBE-41A0-8677-DC9E6B5013B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4826" y="4736917"/>
            <a:ext cx="858030" cy="749734"/>
          </a:xfrm>
          <a:prstGeom prst="rect">
            <a:avLst/>
          </a:prstGeom>
        </p:spPr>
      </p:pic>
      <p:sp>
        <p:nvSpPr>
          <p:cNvPr id="40" name="ZoneTexte 39"/>
          <p:cNvSpPr txBox="1"/>
          <p:nvPr/>
        </p:nvSpPr>
        <p:spPr>
          <a:xfrm>
            <a:off x="10663412" y="3198167"/>
            <a:ext cx="16754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>
                <a:latin typeface="Marianne" panose="02000000000000000000" pitchFamily="50" charset="0"/>
                <a:cs typeface="Calibri" panose="020F0502020204030204" pitchFamily="34" charset="0"/>
              </a:rPr>
              <a:t>Durée phase interne : Min 35 jours</a:t>
            </a:r>
          </a:p>
        </p:txBody>
      </p:sp>
      <p:sp>
        <p:nvSpPr>
          <p:cNvPr id="41" name="ZoneTexte 40"/>
          <p:cNvSpPr txBox="1"/>
          <p:nvPr/>
        </p:nvSpPr>
        <p:spPr>
          <a:xfrm>
            <a:off x="6051895" y="6211669"/>
            <a:ext cx="1800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>
                <a:latin typeface="Marianne" panose="02000000000000000000" pitchFamily="50" charset="0"/>
                <a:cs typeface="Calibri" panose="020F0502020204030204" pitchFamily="34" charset="0"/>
              </a:rPr>
              <a:t>Durée</a:t>
            </a:r>
            <a:r>
              <a:rPr lang="en-US" sz="1000" dirty="0">
                <a:latin typeface="Marianne" panose="02000000000000000000" pitchFamily="50" charset="0"/>
                <a:cs typeface="Calibri" panose="020F0502020204030204" pitchFamily="34" charset="0"/>
              </a:rPr>
              <a:t> de </a:t>
            </a:r>
            <a:r>
              <a:rPr lang="en-US" sz="1000" dirty="0" err="1">
                <a:latin typeface="Marianne" panose="02000000000000000000" pitchFamily="50" charset="0"/>
                <a:cs typeface="Calibri" panose="020F0502020204030204" pitchFamily="34" charset="0"/>
              </a:rPr>
              <a:t>développement</a:t>
            </a:r>
            <a:r>
              <a:rPr lang="en-US" sz="1000" dirty="0">
                <a:latin typeface="Marianne" panose="02000000000000000000" pitchFamily="50" charset="0"/>
                <a:cs typeface="Calibri" panose="020F0502020204030204" pitchFamily="34" charset="0"/>
              </a:rPr>
              <a:t> des </a:t>
            </a:r>
            <a:r>
              <a:rPr lang="en-US" sz="1000" dirty="0" err="1">
                <a:latin typeface="Marianne" panose="02000000000000000000" pitchFamily="50" charset="0"/>
                <a:cs typeface="Calibri" panose="020F0502020204030204" pitchFamily="34" charset="0"/>
              </a:rPr>
              <a:t>oeufs</a:t>
            </a:r>
            <a:r>
              <a:rPr lang="en-US" sz="1000" dirty="0">
                <a:latin typeface="Marianne" panose="02000000000000000000" pitchFamily="50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Marianne" panose="02000000000000000000" pitchFamily="50" charset="0"/>
                <a:cs typeface="Calibri" panose="020F0502020204030204" pitchFamily="34" charset="0"/>
              </a:rPr>
              <a:t>en</a:t>
            </a:r>
            <a:r>
              <a:rPr lang="en-US" sz="1000" dirty="0">
                <a:latin typeface="Marianne" panose="02000000000000000000" pitchFamily="50" charset="0"/>
                <a:cs typeface="Calibri" panose="020F0502020204030204" pitchFamily="34" charset="0"/>
              </a:rPr>
              <a:t> L3 : 5 </a:t>
            </a:r>
            <a:r>
              <a:rPr lang="en-US" sz="1000" dirty="0" err="1">
                <a:latin typeface="Marianne" panose="02000000000000000000" pitchFamily="50" charset="0"/>
                <a:cs typeface="Calibri" panose="020F0502020204030204" pitchFamily="34" charset="0"/>
              </a:rPr>
              <a:t>jours-plusieurs</a:t>
            </a:r>
            <a:r>
              <a:rPr lang="en-US" sz="1000" dirty="0">
                <a:latin typeface="Marianne" panose="02000000000000000000" pitchFamily="50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Marianne" panose="02000000000000000000" pitchFamily="50" charset="0"/>
                <a:cs typeface="Calibri" panose="020F0502020204030204" pitchFamily="34" charset="0"/>
              </a:rPr>
              <a:t>semaines</a:t>
            </a:r>
            <a:endParaRPr lang="fr-FR" sz="1000" dirty="0">
              <a:latin typeface="Marianne" panose="02000000000000000000" pitchFamily="50" charset="0"/>
              <a:cs typeface="Calibri" panose="020F0502020204030204" pitchFamily="34" charset="0"/>
            </a:endParaRPr>
          </a:p>
        </p:txBody>
      </p:sp>
      <p:sp>
        <p:nvSpPr>
          <p:cNvPr id="42" name="Flèche vers le bas 41"/>
          <p:cNvSpPr/>
          <p:nvPr/>
        </p:nvSpPr>
        <p:spPr>
          <a:xfrm rot="5400000">
            <a:off x="9768711" y="5692648"/>
            <a:ext cx="459558" cy="706722"/>
          </a:xfrm>
          <a:prstGeom prst="down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6" name="Image 9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64" t="7500" r="9162" b="10330"/>
          <a:stretch/>
        </p:blipFill>
        <p:spPr bwMode="auto">
          <a:xfrm>
            <a:off x="11070998" y="17252"/>
            <a:ext cx="997108" cy="741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Titre 4"/>
          <p:cNvSpPr>
            <a:spLocks noGrp="1"/>
          </p:cNvSpPr>
          <p:nvPr>
            <p:ph type="title"/>
          </p:nvPr>
        </p:nvSpPr>
        <p:spPr>
          <a:xfrm>
            <a:off x="6244393" y="1200008"/>
            <a:ext cx="5823281" cy="478732"/>
          </a:xfrm>
          <a:ln>
            <a:solidFill>
              <a:schemeClr val="accent3">
                <a:lumMod val="50000"/>
              </a:schemeClr>
            </a:solidFill>
          </a:ln>
        </p:spPr>
        <p:txBody>
          <a:bodyPr>
            <a:normAutofit/>
          </a:bodyPr>
          <a:lstStyle/>
          <a:p>
            <a:pPr algn="ctr"/>
            <a:r>
              <a:rPr lang="fr-FR" sz="2400" b="1" dirty="0">
                <a:latin typeface="Marianne" panose="02000000000000000000" pitchFamily="50" charset="0"/>
              </a:rPr>
              <a:t>Les petits strongles (</a:t>
            </a:r>
            <a:r>
              <a:rPr lang="fr-FR" sz="2400" b="1" dirty="0" err="1">
                <a:latin typeface="Marianne" panose="02000000000000000000" pitchFamily="50" charset="0"/>
              </a:rPr>
              <a:t>cyathostomes</a:t>
            </a:r>
            <a:r>
              <a:rPr lang="fr-FR" sz="2400" b="1" dirty="0">
                <a:latin typeface="+mn-lt"/>
              </a:rPr>
              <a:t>)</a:t>
            </a:r>
          </a:p>
        </p:txBody>
      </p:sp>
      <p:sp>
        <p:nvSpPr>
          <p:cNvPr id="48" name="Flèche vers le bas 47"/>
          <p:cNvSpPr/>
          <p:nvPr/>
        </p:nvSpPr>
        <p:spPr>
          <a:xfrm rot="18873063">
            <a:off x="10366194" y="4013247"/>
            <a:ext cx="459558" cy="837662"/>
          </a:xfrm>
          <a:prstGeom prst="down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0" name="Titre 4">
            <a:extLst>
              <a:ext uri="{FF2B5EF4-FFF2-40B4-BE49-F238E27FC236}">
                <a16:creationId xmlns:a16="http://schemas.microsoft.com/office/drawing/2014/main" id="{00CBBE98-9268-EA49-A37F-C7BF80D77D0C}"/>
              </a:ext>
            </a:extLst>
          </p:cNvPr>
          <p:cNvSpPr txBox="1">
            <a:spLocks/>
          </p:cNvSpPr>
          <p:nvPr/>
        </p:nvSpPr>
        <p:spPr>
          <a:xfrm>
            <a:off x="145256" y="556136"/>
            <a:ext cx="8977745" cy="719988"/>
          </a:xfrm>
          <a:prstGeom prst="rect">
            <a:avLst/>
          </a:prstGeom>
        </p:spPr>
        <p:txBody>
          <a:bodyPr>
            <a:normAutofit/>
          </a:bodyPr>
          <a:lstStyle>
            <a:lvl1pPr marL="14288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tabLst/>
              <a:defRPr sz="25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Rectangle à coins arrondis 51"/>
          <p:cNvSpPr/>
          <p:nvPr/>
        </p:nvSpPr>
        <p:spPr>
          <a:xfrm>
            <a:off x="155275" y="372465"/>
            <a:ext cx="5884281" cy="556784"/>
          </a:xfrm>
          <a:prstGeom prst="roundRect">
            <a:avLst/>
          </a:prstGeom>
          <a:solidFill>
            <a:srgbClr val="A4B4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800" b="1" dirty="0">
                <a:solidFill>
                  <a:schemeClr val="bg1"/>
                </a:solidFill>
                <a:latin typeface="Marianne" panose="02000000000000000000" pitchFamily="50" charset="0"/>
              </a:rPr>
              <a:t>Les trois principaux parasites digestifs des équidés</a:t>
            </a:r>
          </a:p>
        </p:txBody>
      </p:sp>
      <p:sp>
        <p:nvSpPr>
          <p:cNvPr id="56" name="Titre 4"/>
          <p:cNvSpPr txBox="1">
            <a:spLocks/>
          </p:cNvSpPr>
          <p:nvPr/>
        </p:nvSpPr>
        <p:spPr>
          <a:xfrm>
            <a:off x="80199" y="1208029"/>
            <a:ext cx="5947622" cy="478732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2400" b="1" i="1" dirty="0" err="1">
                <a:latin typeface="Marianne" panose="02000000000000000000" pitchFamily="50" charset="0"/>
              </a:rPr>
              <a:t>Parascaris</a:t>
            </a:r>
            <a:r>
              <a:rPr lang="fr-FR" sz="2400" b="1" dirty="0">
                <a:latin typeface="Marianne" panose="02000000000000000000" pitchFamily="50" charset="0"/>
              </a:rPr>
              <a:t> </a:t>
            </a:r>
            <a:r>
              <a:rPr lang="fr-FR" sz="2400" b="1" dirty="0" err="1">
                <a:latin typeface="Marianne" panose="02000000000000000000" pitchFamily="50" charset="0"/>
              </a:rPr>
              <a:t>spp</a:t>
            </a:r>
            <a:r>
              <a:rPr lang="fr-FR" sz="2400" b="1" dirty="0">
                <a:latin typeface="Marianne" panose="02000000000000000000" pitchFamily="50" charset="0"/>
              </a:rPr>
              <a:t>.</a:t>
            </a:r>
          </a:p>
        </p:txBody>
      </p:sp>
      <p:pic>
        <p:nvPicPr>
          <p:cNvPr id="57" name="Image 5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756" b="89764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14" y="1466134"/>
            <a:ext cx="5901829" cy="5894094"/>
          </a:xfrm>
          <a:prstGeom prst="rect">
            <a:avLst/>
          </a:prstGeom>
        </p:spPr>
      </p:pic>
      <p:pic>
        <p:nvPicPr>
          <p:cNvPr id="58" name="Image 5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75177" y="4912828"/>
            <a:ext cx="1167098" cy="1167098"/>
          </a:xfrm>
          <a:prstGeom prst="rect">
            <a:avLst/>
          </a:prstGeom>
        </p:spPr>
      </p:pic>
      <p:cxnSp>
        <p:nvCxnSpPr>
          <p:cNvPr id="59" name="Connecteur droit 58"/>
          <p:cNvCxnSpPr>
            <a:stCxn id="61" idx="5"/>
          </p:cNvCxnSpPr>
          <p:nvPr/>
        </p:nvCxnSpPr>
        <p:spPr>
          <a:xfrm flipH="1">
            <a:off x="4753365" y="5092637"/>
            <a:ext cx="984484" cy="42852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necteur droit 59"/>
          <p:cNvCxnSpPr>
            <a:stCxn id="61" idx="2"/>
          </p:cNvCxnSpPr>
          <p:nvPr/>
        </p:nvCxnSpPr>
        <p:spPr>
          <a:xfrm>
            <a:off x="4660774" y="4681720"/>
            <a:ext cx="52635" cy="79921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Ellipse 60"/>
          <p:cNvSpPr/>
          <p:nvPr/>
        </p:nvSpPr>
        <p:spPr>
          <a:xfrm>
            <a:off x="4660774" y="4100594"/>
            <a:ext cx="1261872" cy="1162251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2" name="Flèche vers le bas 61"/>
          <p:cNvSpPr/>
          <p:nvPr/>
        </p:nvSpPr>
        <p:spPr>
          <a:xfrm rot="13014713">
            <a:off x="745404" y="3894232"/>
            <a:ext cx="459558" cy="837662"/>
          </a:xfrm>
          <a:prstGeom prst="down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3" name="Flèche vers le bas 62"/>
          <p:cNvSpPr/>
          <p:nvPr/>
        </p:nvSpPr>
        <p:spPr>
          <a:xfrm rot="5400000">
            <a:off x="992871" y="5182277"/>
            <a:ext cx="459558" cy="706722"/>
          </a:xfrm>
          <a:prstGeom prst="down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5" name="Image 64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06272" y="5336774"/>
            <a:ext cx="1167098" cy="1167098"/>
          </a:xfrm>
          <a:prstGeom prst="rect">
            <a:avLst/>
          </a:prstGeom>
        </p:spPr>
      </p:pic>
      <p:pic>
        <p:nvPicPr>
          <p:cNvPr id="66" name="Image 6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flipH="1">
            <a:off x="1179836" y="2747041"/>
            <a:ext cx="3159024" cy="3070641"/>
          </a:xfrm>
          <a:prstGeom prst="rect">
            <a:avLst/>
          </a:prstGeom>
        </p:spPr>
      </p:pic>
      <p:pic>
        <p:nvPicPr>
          <p:cNvPr id="67" name="Picture 2">
            <a:extLst>
              <a:ext uri="{FF2B5EF4-FFF2-40B4-BE49-F238E27FC236}">
                <a16:creationId xmlns:a16="http://schemas.microsoft.com/office/drawing/2014/main" id="{C6F24E07-529A-6ECF-DAA9-E153AEC342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36" t="41693" r="44405" b="34603"/>
          <a:stretch/>
        </p:blipFill>
        <p:spPr bwMode="auto">
          <a:xfrm>
            <a:off x="4804640" y="4444105"/>
            <a:ext cx="633486" cy="718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2">
            <a:extLst>
              <a:ext uri="{FF2B5EF4-FFF2-40B4-BE49-F238E27FC236}">
                <a16:creationId xmlns:a16="http://schemas.microsoft.com/office/drawing/2014/main" id="{C6F24E07-529A-6ECF-DAA9-E153AEC342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36" t="41693" r="44405" b="34603"/>
          <a:stretch/>
        </p:blipFill>
        <p:spPr bwMode="auto">
          <a:xfrm>
            <a:off x="5230351" y="4146585"/>
            <a:ext cx="633486" cy="718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Image 68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43330" y="5534491"/>
            <a:ext cx="1167098" cy="1167098"/>
          </a:xfrm>
          <a:prstGeom prst="rect">
            <a:avLst/>
          </a:prstGeom>
        </p:spPr>
      </p:pic>
      <p:sp>
        <p:nvSpPr>
          <p:cNvPr id="70" name="Ellipse 69"/>
          <p:cNvSpPr/>
          <p:nvPr/>
        </p:nvSpPr>
        <p:spPr>
          <a:xfrm>
            <a:off x="3086530" y="4958514"/>
            <a:ext cx="1152596" cy="1098829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1" name="Flèche vers le bas 70"/>
          <p:cNvSpPr/>
          <p:nvPr/>
        </p:nvSpPr>
        <p:spPr>
          <a:xfrm rot="4128572">
            <a:off x="4300515" y="4775877"/>
            <a:ext cx="459558" cy="706722"/>
          </a:xfrm>
          <a:prstGeom prst="down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2" name="Image 71"/>
          <p:cNvPicPr/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70437" b="89286" l="61389" r="7597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782" t="68246" r="23567" b="8131"/>
          <a:stretch/>
        </p:blipFill>
        <p:spPr>
          <a:xfrm>
            <a:off x="3280277" y="5161362"/>
            <a:ext cx="778933" cy="812801"/>
          </a:xfrm>
          <a:prstGeom prst="rect">
            <a:avLst/>
          </a:prstGeom>
        </p:spPr>
      </p:pic>
      <p:sp>
        <p:nvSpPr>
          <p:cNvPr id="73" name="Flèche vers le bas 72"/>
          <p:cNvSpPr/>
          <p:nvPr/>
        </p:nvSpPr>
        <p:spPr>
          <a:xfrm rot="18851646">
            <a:off x="4259664" y="3866753"/>
            <a:ext cx="459558" cy="837662"/>
          </a:xfrm>
          <a:prstGeom prst="down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4" name="Ellipse 73"/>
          <p:cNvSpPr/>
          <p:nvPr/>
        </p:nvSpPr>
        <p:spPr>
          <a:xfrm>
            <a:off x="2190193" y="3839856"/>
            <a:ext cx="620889" cy="457201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5" name="Ellipse 74"/>
          <p:cNvSpPr/>
          <p:nvPr/>
        </p:nvSpPr>
        <p:spPr>
          <a:xfrm>
            <a:off x="2060372" y="4122078"/>
            <a:ext cx="620889" cy="440268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6" name="Ellipse 75"/>
          <p:cNvSpPr/>
          <p:nvPr/>
        </p:nvSpPr>
        <p:spPr>
          <a:xfrm>
            <a:off x="1684421" y="3710035"/>
            <a:ext cx="721894" cy="56117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7" name="ZoneTexte 76"/>
          <p:cNvSpPr txBox="1"/>
          <p:nvPr/>
        </p:nvSpPr>
        <p:spPr>
          <a:xfrm>
            <a:off x="2309785" y="3893830"/>
            <a:ext cx="12643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latin typeface="Arial" panose="020B0604020202020204" pitchFamily="34" charset="0"/>
                <a:cs typeface="Arial" panose="020B0604020202020204" pitchFamily="34" charset="0"/>
              </a:rPr>
              <a:t>Foie</a:t>
            </a:r>
          </a:p>
        </p:txBody>
      </p:sp>
      <p:sp>
        <p:nvSpPr>
          <p:cNvPr id="78" name="ZoneTexte 77"/>
          <p:cNvSpPr txBox="1"/>
          <p:nvPr/>
        </p:nvSpPr>
        <p:spPr>
          <a:xfrm>
            <a:off x="2102239" y="4217680"/>
            <a:ext cx="12643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Coeur</a:t>
            </a:r>
            <a:endParaRPr lang="fr-FR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9" name="ZoneTexte 78"/>
          <p:cNvSpPr txBox="1"/>
          <p:nvPr/>
        </p:nvSpPr>
        <p:spPr>
          <a:xfrm>
            <a:off x="1583537" y="3881798"/>
            <a:ext cx="12643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latin typeface="Arial" panose="020B0604020202020204" pitchFamily="34" charset="0"/>
                <a:cs typeface="Arial" panose="020B0604020202020204" pitchFamily="34" charset="0"/>
              </a:rPr>
              <a:t>Poumons</a:t>
            </a:r>
          </a:p>
        </p:txBody>
      </p:sp>
      <p:sp>
        <p:nvSpPr>
          <p:cNvPr id="80" name="Flèche courbée vers la gauche 79"/>
          <p:cNvSpPr/>
          <p:nvPr/>
        </p:nvSpPr>
        <p:spPr>
          <a:xfrm rot="3613190">
            <a:off x="2806050" y="3898911"/>
            <a:ext cx="324042" cy="557503"/>
          </a:xfrm>
          <a:prstGeom prst="curvedLef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81" name="Ellipse 80"/>
          <p:cNvSpPr/>
          <p:nvPr/>
        </p:nvSpPr>
        <p:spPr>
          <a:xfrm>
            <a:off x="2737705" y="3456033"/>
            <a:ext cx="620889" cy="643467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2" name="ZoneTexte 81"/>
          <p:cNvSpPr txBox="1"/>
          <p:nvPr/>
        </p:nvSpPr>
        <p:spPr>
          <a:xfrm>
            <a:off x="2700310" y="3646180"/>
            <a:ext cx="12643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latin typeface="Arial" panose="020B0604020202020204" pitchFamily="34" charset="0"/>
                <a:cs typeface="Arial" panose="020B0604020202020204" pitchFamily="34" charset="0"/>
              </a:rPr>
              <a:t>Intestin</a:t>
            </a:r>
          </a:p>
        </p:txBody>
      </p:sp>
      <p:sp>
        <p:nvSpPr>
          <p:cNvPr id="83" name="Flèche courbée vers la gauche 82"/>
          <p:cNvSpPr/>
          <p:nvPr/>
        </p:nvSpPr>
        <p:spPr>
          <a:xfrm rot="1766948">
            <a:off x="2511417" y="4249611"/>
            <a:ext cx="356019" cy="592177"/>
          </a:xfrm>
          <a:prstGeom prst="curvedLeftArrow">
            <a:avLst>
              <a:gd name="adj1" fmla="val 24162"/>
              <a:gd name="adj2" fmla="val 74402"/>
              <a:gd name="adj3" fmla="val 49613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84" name="Flèche courbée vers la gauche 83"/>
          <p:cNvSpPr/>
          <p:nvPr/>
        </p:nvSpPr>
        <p:spPr>
          <a:xfrm rot="7848288">
            <a:off x="1729725" y="4175136"/>
            <a:ext cx="324042" cy="557503"/>
          </a:xfrm>
          <a:prstGeom prst="curvedLef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85" name="Arc 84"/>
          <p:cNvSpPr/>
          <p:nvPr/>
        </p:nvSpPr>
        <p:spPr>
          <a:xfrm>
            <a:off x="2858001" y="3758364"/>
            <a:ext cx="1028700" cy="666750"/>
          </a:xfrm>
          <a:prstGeom prst="arc">
            <a:avLst>
              <a:gd name="adj1" fmla="val 16497593"/>
              <a:gd name="adj2" fmla="val 20727933"/>
            </a:avLst>
          </a:prstGeom>
          <a:noFill/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6" name="Ellipse 85"/>
          <p:cNvSpPr/>
          <p:nvPr/>
        </p:nvSpPr>
        <p:spPr>
          <a:xfrm>
            <a:off x="1476805" y="5034714"/>
            <a:ext cx="1152596" cy="1098829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7" name="Image 86"/>
          <p:cNvPicPr/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74802" b="97421" l="44306" r="608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14" t="74714" r="40273" b="5005"/>
          <a:stretch/>
        </p:blipFill>
        <p:spPr>
          <a:xfrm>
            <a:off x="1686355" y="5184645"/>
            <a:ext cx="711200" cy="771317"/>
          </a:xfrm>
          <a:prstGeom prst="rect">
            <a:avLst/>
          </a:prstGeom>
        </p:spPr>
      </p:pic>
      <p:pic>
        <p:nvPicPr>
          <p:cNvPr id="88" name="Image 8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23374" y="5534491"/>
            <a:ext cx="1167098" cy="1167098"/>
          </a:xfrm>
          <a:prstGeom prst="rect">
            <a:avLst/>
          </a:prstGeom>
        </p:spPr>
      </p:pic>
      <p:sp>
        <p:nvSpPr>
          <p:cNvPr id="89" name="Flèche vers le bas 88"/>
          <p:cNvSpPr/>
          <p:nvPr/>
        </p:nvSpPr>
        <p:spPr>
          <a:xfrm rot="5400000">
            <a:off x="2550385" y="5154055"/>
            <a:ext cx="459558" cy="706722"/>
          </a:xfrm>
          <a:prstGeom prst="down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0" name="Ellipse 89"/>
          <p:cNvSpPr/>
          <p:nvPr/>
        </p:nvSpPr>
        <p:spPr>
          <a:xfrm>
            <a:off x="0" y="4692316"/>
            <a:ext cx="1038726" cy="1060227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1" name="Image 90"/>
          <p:cNvPicPr>
            <a:picLocks noChangeAspect="1"/>
          </p:cNvPicPr>
          <p:nvPr/>
        </p:nvPicPr>
        <p:blipFill rotWithShape="1">
          <a:blip r:embed="rId21"/>
          <a:srcRect l="12406" t="14892" r="17593" b="12561"/>
          <a:stretch/>
        </p:blipFill>
        <p:spPr>
          <a:xfrm>
            <a:off x="121445" y="4852222"/>
            <a:ext cx="784030" cy="784031"/>
          </a:xfrm>
          <a:prstGeom prst="rect">
            <a:avLst/>
          </a:prstGeom>
        </p:spPr>
      </p:pic>
      <p:sp>
        <p:nvSpPr>
          <p:cNvPr id="92" name="ZoneTexte 91"/>
          <p:cNvSpPr txBox="1"/>
          <p:nvPr/>
        </p:nvSpPr>
        <p:spPr>
          <a:xfrm>
            <a:off x="4731833" y="3198167"/>
            <a:ext cx="15570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>
                <a:latin typeface="Marianne" panose="02000000000000000000" pitchFamily="50" charset="0"/>
                <a:cs typeface="Calibri" panose="020F0502020204030204" pitchFamily="34" charset="0"/>
              </a:rPr>
              <a:t>Durée phase interne ≈ 3 mois</a:t>
            </a:r>
          </a:p>
        </p:txBody>
      </p:sp>
      <p:sp>
        <p:nvSpPr>
          <p:cNvPr id="93" name="ZoneTexte 92"/>
          <p:cNvSpPr txBox="1"/>
          <p:nvPr/>
        </p:nvSpPr>
        <p:spPr>
          <a:xfrm>
            <a:off x="5137315" y="4970916"/>
            <a:ext cx="1330445" cy="2816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latin typeface="Arial" panose="020B0604020202020204" pitchFamily="34" charset="0"/>
                <a:cs typeface="Arial" panose="020B0604020202020204" pitchFamily="34" charset="0"/>
              </a:rPr>
              <a:t>Œufs</a:t>
            </a:r>
          </a:p>
        </p:txBody>
      </p:sp>
      <p:sp>
        <p:nvSpPr>
          <p:cNvPr id="94" name="ZoneTexte 93"/>
          <p:cNvSpPr txBox="1"/>
          <p:nvPr/>
        </p:nvSpPr>
        <p:spPr>
          <a:xfrm>
            <a:off x="-84222" y="6396335"/>
            <a:ext cx="28996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>
                <a:latin typeface="Marianne" panose="02000000000000000000" pitchFamily="50" charset="0"/>
                <a:cs typeface="Calibri" panose="020F0502020204030204" pitchFamily="34" charset="0"/>
              </a:rPr>
              <a:t>Durée</a:t>
            </a:r>
            <a:r>
              <a:rPr lang="en-US" sz="1000" dirty="0">
                <a:latin typeface="Marianne" panose="02000000000000000000" pitchFamily="50" charset="0"/>
                <a:cs typeface="Calibri" panose="020F0502020204030204" pitchFamily="34" charset="0"/>
              </a:rPr>
              <a:t> de </a:t>
            </a:r>
            <a:r>
              <a:rPr lang="en-US" sz="1000" dirty="0" err="1">
                <a:latin typeface="Marianne" panose="02000000000000000000" pitchFamily="50" charset="0"/>
                <a:cs typeface="Calibri" panose="020F0502020204030204" pitchFamily="34" charset="0"/>
              </a:rPr>
              <a:t>développement</a:t>
            </a:r>
            <a:r>
              <a:rPr lang="en-US" sz="1000" dirty="0">
                <a:latin typeface="Marianne" panose="02000000000000000000" pitchFamily="50" charset="0"/>
                <a:cs typeface="Calibri" panose="020F0502020204030204" pitchFamily="34" charset="0"/>
              </a:rPr>
              <a:t> des </a:t>
            </a:r>
            <a:r>
              <a:rPr lang="en-US" sz="1000" dirty="0" err="1">
                <a:latin typeface="Marianne" panose="02000000000000000000" pitchFamily="50" charset="0"/>
                <a:cs typeface="Calibri" panose="020F0502020204030204" pitchFamily="34" charset="0"/>
              </a:rPr>
              <a:t>oeufs</a:t>
            </a:r>
            <a:r>
              <a:rPr lang="en-US" sz="1000" dirty="0">
                <a:latin typeface="Marianne" panose="02000000000000000000" pitchFamily="50" charset="0"/>
                <a:cs typeface="Calibri" panose="020F0502020204030204" pitchFamily="34" charset="0"/>
              </a:rPr>
              <a:t> : </a:t>
            </a:r>
          </a:p>
          <a:p>
            <a:r>
              <a:rPr lang="en-US" sz="1000" dirty="0">
                <a:latin typeface="Marianne" panose="02000000000000000000" pitchFamily="50" charset="0"/>
                <a:cs typeface="Calibri" panose="020F0502020204030204" pitchFamily="34" charset="0"/>
              </a:rPr>
              <a:t>18 </a:t>
            </a:r>
            <a:r>
              <a:rPr lang="en-US" sz="1000" dirty="0" err="1">
                <a:latin typeface="Marianne" panose="02000000000000000000" pitchFamily="50" charset="0"/>
                <a:cs typeface="Calibri" panose="020F0502020204030204" pitchFamily="34" charset="0"/>
              </a:rPr>
              <a:t>semaines</a:t>
            </a:r>
            <a:r>
              <a:rPr lang="en-US" sz="1000" dirty="0">
                <a:latin typeface="Marianne" panose="02000000000000000000" pitchFamily="50" charset="0"/>
                <a:cs typeface="Calibri" panose="020F0502020204030204" pitchFamily="34" charset="0"/>
              </a:rPr>
              <a:t> – </a:t>
            </a:r>
            <a:r>
              <a:rPr lang="en-US" sz="1000" dirty="0" err="1">
                <a:latin typeface="Marianne" panose="02000000000000000000" pitchFamily="50" charset="0"/>
                <a:cs typeface="Calibri" panose="020F0502020204030204" pitchFamily="34" charset="0"/>
              </a:rPr>
              <a:t>plusieurs</a:t>
            </a:r>
            <a:r>
              <a:rPr lang="en-US" sz="1000" dirty="0">
                <a:latin typeface="Marianne" panose="02000000000000000000" pitchFamily="50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Marianne" panose="02000000000000000000" pitchFamily="50" charset="0"/>
                <a:cs typeface="Calibri" panose="020F0502020204030204" pitchFamily="34" charset="0"/>
              </a:rPr>
              <a:t>semaines</a:t>
            </a:r>
            <a:endParaRPr lang="fr-FR" sz="1000" dirty="0">
              <a:latin typeface="Marianne" panose="02000000000000000000" pitchFamily="50" charset="0"/>
              <a:cs typeface="Calibri" panose="020F0502020204030204" pitchFamily="34" charset="0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68ABC-7720-41FE-90C9-E3B404090A6D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787507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Image 4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4928" y="806116"/>
            <a:ext cx="6956150" cy="6947033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4390267" y="2776234"/>
            <a:ext cx="2851483" cy="2771704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58490" y="5534906"/>
            <a:ext cx="1167098" cy="1167098"/>
          </a:xfrm>
          <a:prstGeom prst="rect">
            <a:avLst/>
          </a:prstGeom>
        </p:spPr>
      </p:pic>
      <p:sp>
        <p:nvSpPr>
          <p:cNvPr id="7" name="Ellipse 6"/>
          <p:cNvSpPr/>
          <p:nvPr/>
        </p:nvSpPr>
        <p:spPr>
          <a:xfrm>
            <a:off x="6723914" y="5469542"/>
            <a:ext cx="1261872" cy="1162251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463" b="96104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7415961">
            <a:off x="6883813" y="5667106"/>
            <a:ext cx="919620" cy="786786"/>
          </a:xfrm>
          <a:prstGeom prst="rect">
            <a:avLst/>
          </a:prstGeom>
        </p:spPr>
      </p:pic>
      <p:cxnSp>
        <p:nvCxnSpPr>
          <p:cNvPr id="9" name="Connecteur droit 8"/>
          <p:cNvCxnSpPr>
            <a:stCxn id="30" idx="3"/>
          </p:cNvCxnSpPr>
          <p:nvPr/>
        </p:nvCxnSpPr>
        <p:spPr>
          <a:xfrm>
            <a:off x="8048513" y="5286479"/>
            <a:ext cx="458092" cy="88906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/>
          <p:cNvCxnSpPr>
            <a:stCxn id="30" idx="5"/>
          </p:cNvCxnSpPr>
          <p:nvPr/>
        </p:nvCxnSpPr>
        <p:spPr>
          <a:xfrm flipH="1">
            <a:off x="8537239" y="5286479"/>
            <a:ext cx="403552" cy="89630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lèche vers le bas 10"/>
          <p:cNvSpPr/>
          <p:nvPr/>
        </p:nvSpPr>
        <p:spPr>
          <a:xfrm rot="5400000">
            <a:off x="6019562" y="5725332"/>
            <a:ext cx="459558" cy="706722"/>
          </a:xfrm>
          <a:prstGeom prst="down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Ellipse 11"/>
          <p:cNvSpPr/>
          <p:nvPr/>
        </p:nvSpPr>
        <p:spPr>
          <a:xfrm>
            <a:off x="4537032" y="5448496"/>
            <a:ext cx="1261872" cy="1162251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8">
            <a:duotone>
              <a:prstClr val="black"/>
              <a:srgbClr val="C0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67" b="64000" l="3500" r="9575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3760" t="399" r="5279" b="37521"/>
          <a:stretch/>
        </p:blipFill>
        <p:spPr>
          <a:xfrm>
            <a:off x="4308101" y="5448496"/>
            <a:ext cx="1422709" cy="1300458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9231" b="90000" l="31405" r="65289">
                        <a14:foregroundMark x1="46281" y1="58462" x2="46281" y2="58462"/>
                        <a14:backgroundMark x1="62810" y1="47692" x2="62810" y2="47692"/>
                        <a14:backgroundMark x1="63636" y1="55385" x2="63636" y2="55385"/>
                        <a14:backgroundMark x1="63636" y1="55385" x2="63636" y2="55385"/>
                        <a14:backgroundMark x1="63636" y1="56923" x2="63636" y2="56923"/>
                      </a14:backgroundRemoval>
                    </a14:imgEffect>
                  </a14:imgLayer>
                </a14:imgProps>
              </a:ext>
            </a:extLst>
          </a:blip>
          <a:srcRect t="1311" r="1311"/>
          <a:stretch/>
        </p:blipFill>
        <p:spPr>
          <a:xfrm>
            <a:off x="4978614" y="5321954"/>
            <a:ext cx="980955" cy="1053919"/>
          </a:xfrm>
          <a:prstGeom prst="rect">
            <a:avLst/>
          </a:prstGeom>
        </p:spPr>
      </p:pic>
      <p:sp>
        <p:nvSpPr>
          <p:cNvPr id="15" name="Flèche vers le bas 14"/>
          <p:cNvSpPr/>
          <p:nvPr/>
        </p:nvSpPr>
        <p:spPr>
          <a:xfrm rot="17623627">
            <a:off x="7225676" y="3765647"/>
            <a:ext cx="459558" cy="784210"/>
          </a:xfrm>
          <a:prstGeom prst="down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Flèche vers le bas 15"/>
          <p:cNvSpPr/>
          <p:nvPr/>
        </p:nvSpPr>
        <p:spPr>
          <a:xfrm rot="7083828">
            <a:off x="3917114" y="5253886"/>
            <a:ext cx="459558" cy="837662"/>
          </a:xfrm>
          <a:prstGeom prst="down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Ellipse 16"/>
          <p:cNvSpPr/>
          <p:nvPr/>
        </p:nvSpPr>
        <p:spPr>
          <a:xfrm>
            <a:off x="2655279" y="4525884"/>
            <a:ext cx="1261872" cy="1162251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9231" b="90000" l="31405" r="65289">
                        <a14:foregroundMark x1="46281" y1="58462" x2="46281" y2="58462"/>
                        <a14:backgroundMark x1="62810" y1="47692" x2="62810" y2="47692"/>
                        <a14:backgroundMark x1="63636" y1="55385" x2="63636" y2="55385"/>
                        <a14:backgroundMark x1="63636" y1="55385" x2="63636" y2="55385"/>
                        <a14:backgroundMark x1="63636" y1="56923" x2="63636" y2="56923"/>
                      </a14:backgroundRemoval>
                    </a14:imgEffect>
                  </a14:imgLayer>
                </a14:imgProps>
              </a:ext>
            </a:extLst>
          </a:blip>
          <a:srcRect t="1311" r="1311"/>
          <a:stretch/>
        </p:blipFill>
        <p:spPr>
          <a:xfrm>
            <a:off x="4769106" y="5209403"/>
            <a:ext cx="980955" cy="1053919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6010" y="4726431"/>
            <a:ext cx="776931" cy="776931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104475" y="4735575"/>
            <a:ext cx="776931" cy="776931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 rotWithShape="1">
          <a:blip r:embed="rId8">
            <a:duotone>
              <a:prstClr val="black"/>
              <a:srgbClr val="C0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67" b="64000" l="3500" r="9575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3760" t="399" r="5279" b="37521"/>
          <a:stretch/>
        </p:blipFill>
        <p:spPr>
          <a:xfrm>
            <a:off x="2716010" y="5070679"/>
            <a:ext cx="218781" cy="199982"/>
          </a:xfrm>
          <a:prstGeom prst="rect">
            <a:avLst/>
          </a:prstGeom>
        </p:spPr>
      </p:pic>
      <p:pic>
        <p:nvPicPr>
          <p:cNvPr id="22" name="Image 21"/>
          <p:cNvPicPr>
            <a:picLocks noChangeAspect="1"/>
          </p:cNvPicPr>
          <p:nvPr/>
        </p:nvPicPr>
        <p:blipFill rotWithShape="1">
          <a:blip r:embed="rId8">
            <a:duotone>
              <a:prstClr val="black"/>
              <a:srgbClr val="C0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67" b="64000" l="3500" r="9575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3760" t="399" r="5279" b="37521"/>
          <a:stretch/>
        </p:blipFill>
        <p:spPr>
          <a:xfrm>
            <a:off x="2967055" y="5107010"/>
            <a:ext cx="218781" cy="199982"/>
          </a:xfrm>
          <a:prstGeom prst="rect">
            <a:avLst/>
          </a:prstGeom>
        </p:spPr>
      </p:pic>
      <p:pic>
        <p:nvPicPr>
          <p:cNvPr id="23" name="Image 22"/>
          <p:cNvPicPr>
            <a:picLocks noChangeAspect="1"/>
          </p:cNvPicPr>
          <p:nvPr/>
        </p:nvPicPr>
        <p:blipFill rotWithShape="1">
          <a:blip r:embed="rId8">
            <a:duotone>
              <a:prstClr val="black"/>
              <a:srgbClr val="C0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67" b="64000" l="3500" r="9575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3760" t="399" r="5279" b="37521"/>
          <a:stretch/>
        </p:blipFill>
        <p:spPr>
          <a:xfrm>
            <a:off x="3042883" y="4843707"/>
            <a:ext cx="218781" cy="199982"/>
          </a:xfrm>
          <a:prstGeom prst="rect">
            <a:avLst/>
          </a:prstGeom>
        </p:spPr>
      </p:pic>
      <p:pic>
        <p:nvPicPr>
          <p:cNvPr id="24" name="Image 23"/>
          <p:cNvPicPr>
            <a:picLocks noChangeAspect="1"/>
          </p:cNvPicPr>
          <p:nvPr/>
        </p:nvPicPr>
        <p:blipFill rotWithShape="1">
          <a:blip r:embed="rId8">
            <a:duotone>
              <a:prstClr val="black"/>
              <a:srgbClr val="C0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67" b="64000" l="3500" r="9575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3760" t="399" r="5279" b="37521"/>
          <a:stretch/>
        </p:blipFill>
        <p:spPr>
          <a:xfrm>
            <a:off x="3594157" y="4907028"/>
            <a:ext cx="218781" cy="199982"/>
          </a:xfrm>
          <a:prstGeom prst="rect">
            <a:avLst/>
          </a:prstGeom>
        </p:spPr>
      </p:pic>
      <p:pic>
        <p:nvPicPr>
          <p:cNvPr id="25" name="Image 24"/>
          <p:cNvPicPr>
            <a:picLocks noChangeAspect="1"/>
          </p:cNvPicPr>
          <p:nvPr/>
        </p:nvPicPr>
        <p:blipFill rotWithShape="1">
          <a:blip r:embed="rId8">
            <a:duotone>
              <a:prstClr val="black"/>
              <a:srgbClr val="C0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67" b="64000" l="3500" r="9575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3760" t="399" r="5279" b="37521"/>
          <a:stretch/>
        </p:blipFill>
        <p:spPr>
          <a:xfrm>
            <a:off x="3299282" y="4870697"/>
            <a:ext cx="218781" cy="199982"/>
          </a:xfrm>
          <a:prstGeom prst="rect">
            <a:avLst/>
          </a:prstGeom>
        </p:spPr>
      </p:pic>
      <p:sp>
        <p:nvSpPr>
          <p:cNvPr id="26" name="Flèche vers le bas 25"/>
          <p:cNvSpPr/>
          <p:nvPr/>
        </p:nvSpPr>
        <p:spPr>
          <a:xfrm rot="13680545">
            <a:off x="3929780" y="3726831"/>
            <a:ext cx="459558" cy="837662"/>
          </a:xfrm>
          <a:prstGeom prst="down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Ellipse 26"/>
          <p:cNvSpPr/>
          <p:nvPr/>
        </p:nvSpPr>
        <p:spPr>
          <a:xfrm>
            <a:off x="5469092" y="2327344"/>
            <a:ext cx="1261872" cy="1162251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Ellipse 27"/>
          <p:cNvSpPr/>
          <p:nvPr/>
        </p:nvSpPr>
        <p:spPr>
          <a:xfrm>
            <a:off x="6851780" y="2311833"/>
            <a:ext cx="1261872" cy="1162251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Ellipse 28"/>
          <p:cNvSpPr/>
          <p:nvPr/>
        </p:nvSpPr>
        <p:spPr>
          <a:xfrm>
            <a:off x="8343720" y="2339265"/>
            <a:ext cx="1261872" cy="1162251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Ellipse 29"/>
          <p:cNvSpPr/>
          <p:nvPr/>
        </p:nvSpPr>
        <p:spPr>
          <a:xfrm>
            <a:off x="7863716" y="4294436"/>
            <a:ext cx="1261872" cy="1162251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1" name="Image 30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91925" y="4455297"/>
            <a:ext cx="829360" cy="504828"/>
          </a:xfrm>
          <a:prstGeom prst="rect">
            <a:avLst/>
          </a:prstGeom>
        </p:spPr>
      </p:pic>
      <p:sp>
        <p:nvSpPr>
          <p:cNvPr id="32" name="ZoneTexte 31"/>
          <p:cNvSpPr txBox="1"/>
          <p:nvPr/>
        </p:nvSpPr>
        <p:spPr>
          <a:xfrm>
            <a:off x="7833949" y="4903582"/>
            <a:ext cx="12916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latin typeface="Calibri" panose="020F0502020204030204" pitchFamily="34" charset="0"/>
                <a:cs typeface="Calibri" panose="020F0502020204030204" pitchFamily="34" charset="0"/>
              </a:rPr>
              <a:t>Proglottis</a:t>
            </a:r>
          </a:p>
        </p:txBody>
      </p:sp>
      <p:sp>
        <p:nvSpPr>
          <p:cNvPr id="33" name="Flèche vers le bas 32"/>
          <p:cNvSpPr/>
          <p:nvPr/>
        </p:nvSpPr>
        <p:spPr>
          <a:xfrm rot="3082602">
            <a:off x="7604170" y="5159146"/>
            <a:ext cx="459558" cy="706722"/>
          </a:xfrm>
          <a:prstGeom prst="down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ZoneTexte 33"/>
          <p:cNvSpPr txBox="1"/>
          <p:nvPr/>
        </p:nvSpPr>
        <p:spPr>
          <a:xfrm>
            <a:off x="6715491" y="6208964"/>
            <a:ext cx="12916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>
                <a:latin typeface="Marianne" panose="02000000000000000000" pitchFamily="50" charset="0"/>
                <a:cs typeface="Calibri" panose="020F0502020204030204" pitchFamily="34" charset="0"/>
              </a:rPr>
              <a:t>Œufs</a:t>
            </a:r>
          </a:p>
        </p:txBody>
      </p:sp>
      <p:pic>
        <p:nvPicPr>
          <p:cNvPr id="35" name="Picture 10" descr="intestine Icon 2517153"/>
          <p:cNvPicPr>
            <a:picLocks noChangeAspect="1" noChangeArrowheads="1"/>
          </p:cNvPicPr>
          <p:nvPr/>
        </p:nvPicPr>
        <p:blipFill>
          <a:blip r:embed="rId1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548057" y="3574553"/>
            <a:ext cx="823023" cy="823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ZoneTexte 35"/>
          <p:cNvSpPr txBox="1"/>
          <p:nvPr/>
        </p:nvSpPr>
        <p:spPr>
          <a:xfrm>
            <a:off x="3886000" y="6567555"/>
            <a:ext cx="24402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>
                <a:latin typeface="Marianne" panose="02000000000000000000" pitchFamily="50" charset="0"/>
                <a:cs typeface="Calibri" panose="020F0502020204030204" pitchFamily="34" charset="0"/>
              </a:rPr>
              <a:t>Larves dans </a:t>
            </a:r>
            <a:r>
              <a:rPr lang="fr-FR" sz="1000" b="1" dirty="0" err="1">
                <a:latin typeface="Marianne" panose="02000000000000000000" pitchFamily="50" charset="0"/>
                <a:cs typeface="Calibri" panose="020F0502020204030204" pitchFamily="34" charset="0"/>
              </a:rPr>
              <a:t>oribates</a:t>
            </a:r>
            <a:endParaRPr lang="fr-FR" sz="1000" b="1" dirty="0">
              <a:latin typeface="Marianne" panose="02000000000000000000" pitchFamily="50" charset="0"/>
              <a:cs typeface="Calibri" panose="020F0502020204030204" pitchFamily="34" charset="0"/>
            </a:endParaRPr>
          </a:p>
        </p:txBody>
      </p:sp>
      <p:pic>
        <p:nvPicPr>
          <p:cNvPr id="38" name="Image 37"/>
          <p:cNvPicPr>
            <a:picLocks noChangeAspect="1"/>
          </p:cNvPicPr>
          <p:nvPr/>
        </p:nvPicPr>
        <p:blipFill>
          <a:blip r:embed="rId16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10768" y="2388989"/>
            <a:ext cx="1158180" cy="904145"/>
          </a:xfrm>
          <a:prstGeom prst="rect">
            <a:avLst/>
          </a:prstGeom>
        </p:spPr>
      </p:pic>
      <p:sp>
        <p:nvSpPr>
          <p:cNvPr id="39" name="ZoneTexte 38"/>
          <p:cNvSpPr txBox="1"/>
          <p:nvPr/>
        </p:nvSpPr>
        <p:spPr>
          <a:xfrm>
            <a:off x="5082442" y="1669845"/>
            <a:ext cx="17542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Anoplocephala</a:t>
            </a:r>
            <a:r>
              <a:rPr lang="fr-FR" b="1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perfiolata</a:t>
            </a:r>
            <a:endParaRPr lang="fr-FR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0" name="Image 39"/>
          <p:cNvPicPr>
            <a:picLocks noChangeAspect="1"/>
          </p:cNvPicPr>
          <p:nvPr/>
        </p:nvPicPr>
        <p:blipFill>
          <a:blip r:embed="rId18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36695" y="2423632"/>
            <a:ext cx="1276957" cy="972452"/>
          </a:xfrm>
          <a:prstGeom prst="rect">
            <a:avLst/>
          </a:prstGeom>
        </p:spPr>
      </p:pic>
      <p:sp>
        <p:nvSpPr>
          <p:cNvPr id="41" name="ZoneTexte 40"/>
          <p:cNvSpPr txBox="1"/>
          <p:nvPr/>
        </p:nvSpPr>
        <p:spPr>
          <a:xfrm>
            <a:off x="6636808" y="1681013"/>
            <a:ext cx="17542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Anoplocephala</a:t>
            </a:r>
            <a:r>
              <a:rPr lang="fr-FR" b="1" i="1" dirty="0">
                <a:latin typeface="Calibri" panose="020F0502020204030204" pitchFamily="34" charset="0"/>
                <a:cs typeface="Calibri" panose="020F0502020204030204" pitchFamily="34" charset="0"/>
              </a:rPr>
              <a:t> Magma</a:t>
            </a:r>
          </a:p>
        </p:txBody>
      </p:sp>
      <p:sp>
        <p:nvSpPr>
          <p:cNvPr id="42" name="ZoneTexte 41"/>
          <p:cNvSpPr txBox="1"/>
          <p:nvPr/>
        </p:nvSpPr>
        <p:spPr>
          <a:xfrm>
            <a:off x="8133546" y="1669845"/>
            <a:ext cx="16962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Anoplocephala</a:t>
            </a:r>
            <a:r>
              <a:rPr lang="fr-FR" b="1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Mamilana</a:t>
            </a:r>
            <a:endParaRPr lang="fr-FR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3" name="Image 42"/>
          <p:cNvPicPr>
            <a:picLocks noChangeAspect="1"/>
          </p:cNvPicPr>
          <p:nvPr/>
        </p:nvPicPr>
        <p:blipFill>
          <a:blip r:embed="rId20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06605" y="2339265"/>
            <a:ext cx="1035747" cy="1109074"/>
          </a:xfrm>
          <a:prstGeom prst="rect">
            <a:avLst/>
          </a:prstGeom>
        </p:spPr>
      </p:pic>
      <p:pic>
        <p:nvPicPr>
          <p:cNvPr id="44" name="Image 43"/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98592" l="0" r="10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840139">
            <a:off x="5569446" y="3916936"/>
            <a:ext cx="458914" cy="561774"/>
          </a:xfrm>
          <a:prstGeom prst="rect">
            <a:avLst/>
          </a:prstGeom>
        </p:spPr>
      </p:pic>
      <p:sp>
        <p:nvSpPr>
          <p:cNvPr id="47" name="Rectangle 46"/>
          <p:cNvSpPr/>
          <p:nvPr/>
        </p:nvSpPr>
        <p:spPr>
          <a:xfrm>
            <a:off x="0" y="0"/>
            <a:ext cx="3499556" cy="711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" name="Rectangle à coins arrondis 50"/>
          <p:cNvSpPr/>
          <p:nvPr/>
        </p:nvSpPr>
        <p:spPr>
          <a:xfrm>
            <a:off x="155275" y="372465"/>
            <a:ext cx="5884281" cy="556784"/>
          </a:xfrm>
          <a:prstGeom prst="roundRect">
            <a:avLst/>
          </a:prstGeom>
          <a:solidFill>
            <a:srgbClr val="A4B4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800" b="1" dirty="0">
                <a:solidFill>
                  <a:schemeClr val="bg1"/>
                </a:solidFill>
                <a:latin typeface="Marianne" panose="02000000000000000000" pitchFamily="50" charset="0"/>
              </a:rPr>
              <a:t>Les trois principaux parasites digestifs des équidés</a:t>
            </a:r>
          </a:p>
        </p:txBody>
      </p:sp>
      <p:sp>
        <p:nvSpPr>
          <p:cNvPr id="52" name="ZoneTexte 51"/>
          <p:cNvSpPr txBox="1"/>
          <p:nvPr/>
        </p:nvSpPr>
        <p:spPr>
          <a:xfrm>
            <a:off x="8229606" y="3793055"/>
            <a:ext cx="16242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>
                <a:latin typeface="Marianne" panose="02000000000000000000" pitchFamily="50" charset="0"/>
                <a:cs typeface="Calibri" panose="020F0502020204030204" pitchFamily="34" charset="0"/>
              </a:rPr>
              <a:t>Durée phase interne ≈ 6-16 semaines</a:t>
            </a:r>
          </a:p>
        </p:txBody>
      </p:sp>
      <p:sp>
        <p:nvSpPr>
          <p:cNvPr id="53" name="ZoneTexte 52"/>
          <p:cNvSpPr txBox="1"/>
          <p:nvPr/>
        </p:nvSpPr>
        <p:spPr>
          <a:xfrm>
            <a:off x="1215188" y="5381492"/>
            <a:ext cx="14317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 err="1">
                <a:latin typeface="Marianne" panose="02000000000000000000" pitchFamily="50" charset="0"/>
                <a:cs typeface="Calibri" panose="020F0502020204030204" pitchFamily="34" charset="0"/>
              </a:rPr>
              <a:t>Durée</a:t>
            </a:r>
            <a:r>
              <a:rPr lang="en-US" sz="1000" dirty="0">
                <a:latin typeface="Marianne" panose="02000000000000000000" pitchFamily="50" charset="0"/>
                <a:cs typeface="Calibri" panose="020F0502020204030204" pitchFamily="34" charset="0"/>
              </a:rPr>
              <a:t> de </a:t>
            </a:r>
            <a:r>
              <a:rPr lang="en-US" sz="1000" dirty="0" err="1">
                <a:latin typeface="Marianne" panose="02000000000000000000" pitchFamily="50" charset="0"/>
                <a:cs typeface="Calibri" panose="020F0502020204030204" pitchFamily="34" charset="0"/>
              </a:rPr>
              <a:t>développement</a:t>
            </a:r>
            <a:r>
              <a:rPr lang="en-US" sz="1000" dirty="0">
                <a:latin typeface="Marianne" panose="02000000000000000000" pitchFamily="50" charset="0"/>
                <a:cs typeface="Calibri" panose="020F0502020204030204" pitchFamily="34" charset="0"/>
              </a:rPr>
              <a:t> des </a:t>
            </a:r>
            <a:r>
              <a:rPr lang="en-US" sz="1000" dirty="0" err="1">
                <a:latin typeface="Marianne" panose="02000000000000000000" pitchFamily="50" charset="0"/>
                <a:cs typeface="Calibri" panose="020F0502020204030204" pitchFamily="34" charset="0"/>
              </a:rPr>
              <a:t>oeufs</a:t>
            </a:r>
            <a:r>
              <a:rPr lang="en-US" sz="1000" dirty="0">
                <a:latin typeface="Marianne" panose="02000000000000000000" pitchFamily="50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Marianne" panose="02000000000000000000" pitchFamily="50" charset="0"/>
                <a:cs typeface="Calibri" panose="020F0502020204030204" pitchFamily="34" charset="0"/>
              </a:rPr>
              <a:t>en</a:t>
            </a:r>
            <a:r>
              <a:rPr lang="en-US" sz="1000" dirty="0">
                <a:latin typeface="Marianne" panose="02000000000000000000" pitchFamily="50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Marianne" panose="02000000000000000000" pitchFamily="50" charset="0"/>
                <a:cs typeface="Calibri" panose="020F0502020204030204" pitchFamily="34" charset="0"/>
              </a:rPr>
              <a:t>larves</a:t>
            </a:r>
            <a:r>
              <a:rPr lang="en-US" sz="1000" dirty="0">
                <a:latin typeface="Marianne" panose="02000000000000000000" pitchFamily="50" charset="0"/>
                <a:cs typeface="Calibri" panose="020F0502020204030204" pitchFamily="34" charset="0"/>
              </a:rPr>
              <a:t> :</a:t>
            </a:r>
          </a:p>
          <a:p>
            <a:pPr algn="r"/>
            <a:r>
              <a:rPr lang="en-US" sz="1000" dirty="0">
                <a:latin typeface="Marianne" panose="02000000000000000000" pitchFamily="50" charset="0"/>
                <a:cs typeface="Calibri" panose="020F0502020204030204" pitchFamily="34" charset="0"/>
              </a:rPr>
              <a:t>2-4 </a:t>
            </a:r>
            <a:r>
              <a:rPr lang="en-US" sz="1000" dirty="0" err="1">
                <a:latin typeface="Marianne" panose="02000000000000000000" pitchFamily="50" charset="0"/>
                <a:cs typeface="Calibri" panose="020F0502020204030204" pitchFamily="34" charset="0"/>
              </a:rPr>
              <a:t>mois</a:t>
            </a:r>
            <a:endParaRPr lang="fr-FR" sz="1000" dirty="0">
              <a:latin typeface="Marianne" panose="02000000000000000000" pitchFamily="50" charset="0"/>
              <a:cs typeface="Calibri" panose="020F0502020204030204" pitchFamily="34" charset="0"/>
            </a:endParaRPr>
          </a:p>
        </p:txBody>
      </p:sp>
      <p:sp>
        <p:nvSpPr>
          <p:cNvPr id="54" name="Titre 4"/>
          <p:cNvSpPr txBox="1">
            <a:spLocks/>
          </p:cNvSpPr>
          <p:nvPr/>
        </p:nvSpPr>
        <p:spPr>
          <a:xfrm>
            <a:off x="2610855" y="1078634"/>
            <a:ext cx="7026442" cy="478732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2400" b="1" dirty="0">
                <a:latin typeface="Marianne" panose="02000000000000000000" pitchFamily="50" charset="0"/>
              </a:rPr>
              <a:t>Les </a:t>
            </a:r>
            <a:r>
              <a:rPr lang="fr-FR" sz="2400" b="1" dirty="0" err="1">
                <a:latin typeface="Marianne" panose="02000000000000000000" pitchFamily="50" charset="0"/>
              </a:rPr>
              <a:t>anoplocéphales</a:t>
            </a:r>
            <a:endParaRPr lang="fr-FR" sz="2400" b="1" dirty="0">
              <a:latin typeface="Marianne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7764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377" b="93419" l="2412" r="9925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791535" y="1984239"/>
            <a:ext cx="2244963" cy="2182153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2586" r="9913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5592561">
            <a:off x="101399" y="2088469"/>
            <a:ext cx="833070" cy="552986"/>
          </a:xfrm>
          <a:prstGeom prst="rect">
            <a:avLst/>
          </a:prstGeom>
        </p:spPr>
      </p:pic>
      <p:sp>
        <p:nvSpPr>
          <p:cNvPr id="6" name="Rectangle à coins arrondis 5"/>
          <p:cNvSpPr/>
          <p:nvPr/>
        </p:nvSpPr>
        <p:spPr>
          <a:xfrm>
            <a:off x="112143" y="1071205"/>
            <a:ext cx="3122762" cy="556784"/>
          </a:xfrm>
          <a:prstGeom prst="roundRect">
            <a:avLst/>
          </a:prstGeom>
          <a:solidFill>
            <a:srgbClr val="A4B4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800" b="1" dirty="0" err="1">
                <a:solidFill>
                  <a:schemeClr val="bg1"/>
                </a:solidFill>
                <a:latin typeface="Marianne" panose="02000000000000000000" pitchFamily="50" charset="0"/>
              </a:rPr>
              <a:t>Vermifugation</a:t>
            </a:r>
            <a:r>
              <a:rPr lang="fr-FR" sz="1800" b="1" dirty="0">
                <a:solidFill>
                  <a:schemeClr val="bg1"/>
                </a:solidFill>
                <a:latin typeface="Marianne" panose="02000000000000000000" pitchFamily="50" charset="0"/>
              </a:rPr>
              <a:t> fréquente</a:t>
            </a:r>
          </a:p>
        </p:txBody>
      </p:sp>
      <p:sp>
        <p:nvSpPr>
          <p:cNvPr id="8" name="Rectangle à coins arrondis 7"/>
          <p:cNvSpPr/>
          <p:nvPr/>
        </p:nvSpPr>
        <p:spPr>
          <a:xfrm>
            <a:off x="103516" y="4432632"/>
            <a:ext cx="3200395" cy="493051"/>
          </a:xfrm>
          <a:prstGeom prst="roundRect">
            <a:avLst/>
          </a:prstGeom>
          <a:solidFill>
            <a:srgbClr val="A4B4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800" b="1" dirty="0">
                <a:solidFill>
                  <a:schemeClr val="bg1"/>
                </a:solidFill>
                <a:latin typeface="Marianne" panose="02000000000000000000" pitchFamily="50" charset="0"/>
              </a:rPr>
              <a:t>Sous-Dosage</a:t>
            </a:r>
          </a:p>
        </p:txBody>
      </p:sp>
      <p:sp>
        <p:nvSpPr>
          <p:cNvPr id="9" name="Rectangle à coins arrondis 8"/>
          <p:cNvSpPr/>
          <p:nvPr/>
        </p:nvSpPr>
        <p:spPr>
          <a:xfrm>
            <a:off x="8804695" y="1022322"/>
            <a:ext cx="2970362" cy="556784"/>
          </a:xfrm>
          <a:prstGeom prst="roundRect">
            <a:avLst/>
          </a:prstGeom>
          <a:solidFill>
            <a:srgbClr val="A4B4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800" b="1" dirty="0">
                <a:solidFill>
                  <a:schemeClr val="bg1"/>
                </a:solidFill>
                <a:latin typeface="Marianne" panose="02000000000000000000" pitchFamily="50" charset="0"/>
              </a:rPr>
              <a:t>Mouvements fréquents</a:t>
            </a: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8002" y="4960190"/>
            <a:ext cx="1118383" cy="1145102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7">
            <a:grayscl/>
          </a:blip>
          <a:stretch>
            <a:fillRect/>
          </a:stretch>
        </p:blipFill>
        <p:spPr>
          <a:xfrm>
            <a:off x="9729958" y="1703505"/>
            <a:ext cx="1431984" cy="1431984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0631" y="1043796"/>
            <a:ext cx="5046453" cy="5046453"/>
          </a:xfrm>
          <a:prstGeom prst="rect">
            <a:avLst/>
          </a:prstGeom>
        </p:spPr>
      </p:pic>
      <p:sp>
        <p:nvSpPr>
          <p:cNvPr id="13" name="Rectangle à coins arrondis 12"/>
          <p:cNvSpPr/>
          <p:nvPr/>
        </p:nvSpPr>
        <p:spPr>
          <a:xfrm>
            <a:off x="4316077" y="1048201"/>
            <a:ext cx="3220530" cy="556784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800" b="1" dirty="0">
                <a:solidFill>
                  <a:schemeClr val="tx1"/>
                </a:solidFill>
                <a:latin typeface="Marianne" panose="02000000000000000000" pitchFamily="50" charset="0"/>
              </a:rPr>
              <a:t>Sélection de parasites résistants </a:t>
            </a:r>
          </a:p>
        </p:txBody>
      </p:sp>
      <p:sp>
        <p:nvSpPr>
          <p:cNvPr id="14" name="Rectangle à coins arrondis 13"/>
          <p:cNvSpPr/>
          <p:nvPr/>
        </p:nvSpPr>
        <p:spPr>
          <a:xfrm>
            <a:off x="4339087" y="1882088"/>
            <a:ext cx="3194644" cy="556784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800" b="1" dirty="0">
                <a:solidFill>
                  <a:schemeClr val="tx1"/>
                </a:solidFill>
                <a:latin typeface="Marianne" panose="02000000000000000000" pitchFamily="50" charset="0"/>
              </a:rPr>
              <a:t>Introduction de parasites résistants </a:t>
            </a:r>
          </a:p>
        </p:txBody>
      </p:sp>
      <p:sp>
        <p:nvSpPr>
          <p:cNvPr id="15" name="Rectangle à coins arrondis 14"/>
          <p:cNvSpPr/>
          <p:nvPr/>
        </p:nvSpPr>
        <p:spPr>
          <a:xfrm>
            <a:off x="4339081" y="5505182"/>
            <a:ext cx="3220530" cy="556784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800" b="1" dirty="0">
                <a:solidFill>
                  <a:schemeClr val="tx1"/>
                </a:solidFill>
                <a:latin typeface="Marianne" panose="02000000000000000000" pitchFamily="50" charset="0"/>
              </a:rPr>
              <a:t>Impasse thérapeutique</a:t>
            </a:r>
          </a:p>
        </p:txBody>
      </p:sp>
      <p:sp>
        <p:nvSpPr>
          <p:cNvPr id="16" name="Flèche vers le bas 15"/>
          <p:cNvSpPr/>
          <p:nvPr/>
        </p:nvSpPr>
        <p:spPr>
          <a:xfrm>
            <a:off x="5703498" y="2984740"/>
            <a:ext cx="785004" cy="1794294"/>
          </a:xfrm>
          <a:prstGeom prst="down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Titre 4"/>
          <p:cNvSpPr txBox="1">
            <a:spLocks/>
          </p:cNvSpPr>
          <p:nvPr/>
        </p:nvSpPr>
        <p:spPr>
          <a:xfrm>
            <a:off x="0" y="242711"/>
            <a:ext cx="4461832" cy="4787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2400" b="1" dirty="0">
                <a:latin typeface="Marianne" panose="02000000000000000000" pitchFamily="50" charset="0"/>
              </a:rPr>
              <a:t>Les élevages de chevaux de course</a:t>
            </a:r>
          </a:p>
        </p:txBody>
      </p:sp>
      <p:pic>
        <p:nvPicPr>
          <p:cNvPr id="19" name="Image 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64" t="7500" r="9162" b="10330"/>
          <a:stretch/>
        </p:blipFill>
        <p:spPr bwMode="auto">
          <a:xfrm>
            <a:off x="11070998" y="17252"/>
            <a:ext cx="997108" cy="741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à coins arrondis 19"/>
          <p:cNvSpPr/>
          <p:nvPr/>
        </p:nvSpPr>
        <p:spPr>
          <a:xfrm>
            <a:off x="8884905" y="3416967"/>
            <a:ext cx="2970362" cy="1167063"/>
          </a:xfrm>
          <a:prstGeom prst="roundRect">
            <a:avLst/>
          </a:prstGeom>
          <a:solidFill>
            <a:srgbClr val="A4B4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800" b="1" dirty="0">
                <a:solidFill>
                  <a:schemeClr val="bg1"/>
                </a:solidFill>
                <a:latin typeface="Marianne" panose="02000000000000000000" pitchFamily="50" charset="0"/>
              </a:rPr>
              <a:t>Pas de protocole de </a:t>
            </a:r>
            <a:r>
              <a:rPr lang="fr-FR" sz="1800" b="1" dirty="0" err="1">
                <a:solidFill>
                  <a:schemeClr val="bg1"/>
                </a:solidFill>
                <a:latin typeface="Marianne" panose="02000000000000000000" pitchFamily="50" charset="0"/>
              </a:rPr>
              <a:t>vermifugation</a:t>
            </a:r>
            <a:r>
              <a:rPr lang="fr-FR" sz="1800" b="1" dirty="0">
                <a:solidFill>
                  <a:schemeClr val="bg1"/>
                </a:solidFill>
                <a:latin typeface="Marianne" panose="02000000000000000000" pitchFamily="50" charset="0"/>
              </a:rPr>
              <a:t> lors de l’introduction d’un nouvel animal</a:t>
            </a:r>
          </a:p>
        </p:txBody>
      </p:sp>
      <p:pic>
        <p:nvPicPr>
          <p:cNvPr id="21" name="Imag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87141" y="4625762"/>
            <a:ext cx="1510343" cy="1510343"/>
          </a:xfrm>
          <a:prstGeom prst="rect">
            <a:avLst/>
          </a:prstGeom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68ABC-7720-41FE-90C9-E3B404090A6D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82993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3" grpId="0" animBg="1"/>
      <p:bldP spid="14" grpId="0" animBg="1"/>
      <p:bldP spid="15" grpId="0" animBg="1"/>
      <p:bldP spid="16" grpId="0" animBg="1"/>
      <p:bldP spid="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à coins arrondis 3"/>
          <p:cNvSpPr/>
          <p:nvPr/>
        </p:nvSpPr>
        <p:spPr>
          <a:xfrm>
            <a:off x="120768" y="596752"/>
            <a:ext cx="5201729" cy="556784"/>
          </a:xfrm>
          <a:prstGeom prst="roundRect">
            <a:avLst/>
          </a:prstGeom>
          <a:solidFill>
            <a:srgbClr val="A4B4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800" b="1" dirty="0">
                <a:solidFill>
                  <a:schemeClr val="bg1"/>
                </a:solidFill>
                <a:latin typeface="Marianne" panose="02000000000000000000" pitchFamily="50" charset="0"/>
              </a:rPr>
              <a:t>Bilan des résistances identifiées avant 2022</a:t>
            </a:r>
          </a:p>
        </p:txBody>
      </p:sp>
      <p:graphicFrame>
        <p:nvGraphicFramePr>
          <p:cNvPr id="5" name="Tableau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0476587"/>
              </p:ext>
            </p:extLst>
          </p:nvPr>
        </p:nvGraphicFramePr>
        <p:xfrm>
          <a:off x="180471" y="1322090"/>
          <a:ext cx="6641432" cy="250850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36400">
                  <a:extLst>
                    <a:ext uri="{9D8B030D-6E8A-4147-A177-3AD203B41FA5}">
                      <a16:colId xmlns:a16="http://schemas.microsoft.com/office/drawing/2014/main" val="2759711178"/>
                    </a:ext>
                  </a:extLst>
                </a:gridCol>
                <a:gridCol w="1519544">
                  <a:extLst>
                    <a:ext uri="{9D8B030D-6E8A-4147-A177-3AD203B41FA5}">
                      <a16:colId xmlns:a16="http://schemas.microsoft.com/office/drawing/2014/main" val="726751445"/>
                    </a:ext>
                  </a:extLst>
                </a:gridCol>
                <a:gridCol w="1438347">
                  <a:extLst>
                    <a:ext uri="{9D8B030D-6E8A-4147-A177-3AD203B41FA5}">
                      <a16:colId xmlns:a16="http://schemas.microsoft.com/office/drawing/2014/main" val="2710950653"/>
                    </a:ext>
                  </a:extLst>
                </a:gridCol>
                <a:gridCol w="1647141">
                  <a:extLst>
                    <a:ext uri="{9D8B030D-6E8A-4147-A177-3AD203B41FA5}">
                      <a16:colId xmlns:a16="http://schemas.microsoft.com/office/drawing/2014/main" val="4291164649"/>
                    </a:ext>
                  </a:extLst>
                </a:gridCol>
              </a:tblGrid>
              <a:tr h="37896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200" kern="100" dirty="0">
                          <a:solidFill>
                            <a:schemeClr val="tx1"/>
                          </a:solidFill>
                          <a:effectLst/>
                          <a:latin typeface="Marianne" panose="02000000000000000000" pitchFamily="50" charset="0"/>
                        </a:rPr>
                        <a:t> </a:t>
                      </a:r>
                      <a:endParaRPr lang="fr-FR" sz="1200" kern="100" dirty="0">
                        <a:solidFill>
                          <a:schemeClr val="tx1"/>
                        </a:solidFill>
                        <a:effectLst/>
                        <a:latin typeface="Marianne" panose="02000000000000000000" pitchFamily="50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200" kern="100" dirty="0">
                          <a:solidFill>
                            <a:schemeClr val="tx1"/>
                          </a:solidFill>
                          <a:effectLst/>
                          <a:latin typeface="Marianne" panose="02000000000000000000" pitchFamily="50" charset="0"/>
                          <a:ea typeface="+mn-ea"/>
                          <a:cs typeface="+mn-cs"/>
                        </a:rPr>
                        <a:t>Classes/Molécules</a:t>
                      </a:r>
                      <a:r>
                        <a:rPr lang="fr-FR" sz="1200" kern="100" baseline="0" dirty="0">
                          <a:solidFill>
                            <a:schemeClr val="tx1"/>
                          </a:solidFill>
                          <a:effectLst/>
                          <a:latin typeface="Marianne" panose="02000000000000000000" pitchFamily="50" charset="0"/>
                          <a:ea typeface="+mn-ea"/>
                          <a:cs typeface="+mn-cs"/>
                        </a:rPr>
                        <a:t> d’AH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fr-FR" sz="1200" kern="100" dirty="0">
                        <a:solidFill>
                          <a:schemeClr val="tx1"/>
                        </a:solidFill>
                        <a:effectLst/>
                        <a:latin typeface="Marianne" panose="02000000000000000000" pitchFamily="50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fr-FR" sz="1200" kern="100" dirty="0">
                        <a:solidFill>
                          <a:schemeClr val="tx1"/>
                        </a:solidFill>
                        <a:effectLst/>
                        <a:latin typeface="Marianne" panose="02000000000000000000" pitchFamily="50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382064"/>
                  </a:ext>
                </a:extLst>
              </a:tr>
              <a:tr h="37896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200" kern="100" dirty="0">
                          <a:solidFill>
                            <a:schemeClr val="tx1"/>
                          </a:solidFill>
                          <a:effectLst/>
                          <a:latin typeface="Marianne" panose="02000000000000000000" pitchFamily="50" charset="0"/>
                        </a:rPr>
                        <a:t>Publications</a:t>
                      </a:r>
                      <a:endParaRPr lang="fr-FR" sz="1200" kern="100" dirty="0">
                        <a:solidFill>
                          <a:schemeClr val="tx1"/>
                        </a:solidFill>
                        <a:effectLst/>
                        <a:latin typeface="Marianne" panose="02000000000000000000" pitchFamily="50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200" b="1" kern="100" dirty="0">
                          <a:solidFill>
                            <a:schemeClr val="tx1"/>
                          </a:solidFill>
                          <a:effectLst/>
                          <a:latin typeface="Marianne" panose="02000000000000000000" pitchFamily="50" charset="0"/>
                        </a:rPr>
                        <a:t>FENBENDAZOLE</a:t>
                      </a:r>
                      <a:r>
                        <a:rPr lang="fr-FR" sz="1200" b="1" kern="100" baseline="0" dirty="0">
                          <a:solidFill>
                            <a:schemeClr val="tx1"/>
                          </a:solidFill>
                          <a:effectLst/>
                          <a:latin typeface="Marianne" panose="02000000000000000000" pitchFamily="50" charset="0"/>
                        </a:rPr>
                        <a:t>-FBZ</a:t>
                      </a:r>
                      <a:endParaRPr lang="fr-FR" sz="1200" b="1" kern="100" dirty="0">
                        <a:solidFill>
                          <a:schemeClr val="tx1"/>
                        </a:solidFill>
                        <a:effectLst/>
                        <a:latin typeface="Marianne" panose="02000000000000000000" pitchFamily="50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200" b="1" kern="100" dirty="0">
                          <a:solidFill>
                            <a:schemeClr val="tx1"/>
                          </a:solidFill>
                          <a:effectLst/>
                          <a:latin typeface="Marianne" panose="02000000000000000000" pitchFamily="50" charset="0"/>
                        </a:rPr>
                        <a:t>PYRANTEL - PYR</a:t>
                      </a:r>
                      <a:endParaRPr lang="fr-FR" sz="1200" b="1" kern="100" dirty="0">
                        <a:solidFill>
                          <a:schemeClr val="tx1"/>
                        </a:solidFill>
                        <a:effectLst/>
                        <a:latin typeface="Marianne" panose="02000000000000000000" pitchFamily="50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200" b="1" kern="100" dirty="0">
                          <a:solidFill>
                            <a:schemeClr val="tx1"/>
                          </a:solidFill>
                          <a:effectLst/>
                          <a:latin typeface="Marianne" panose="02000000000000000000" pitchFamily="50" charset="0"/>
                        </a:rPr>
                        <a:t>LACTONES MACROCYCLIQUES </a:t>
                      </a:r>
                      <a:endParaRPr lang="fr-FR" sz="1200" b="1" kern="100" dirty="0">
                        <a:solidFill>
                          <a:schemeClr val="tx1"/>
                        </a:solidFill>
                        <a:effectLst/>
                        <a:latin typeface="Marianne" panose="02000000000000000000" pitchFamily="50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4912832"/>
                  </a:ext>
                </a:extLst>
              </a:tr>
              <a:tr h="378967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200" kern="100" dirty="0">
                          <a:solidFill>
                            <a:schemeClr val="tx1"/>
                          </a:solidFill>
                          <a:effectLst/>
                          <a:latin typeface="Marianne" panose="02000000000000000000" pitchFamily="50" charset="0"/>
                        </a:rPr>
                        <a:t>Traversa et al., 2012</a:t>
                      </a:r>
                      <a:endParaRPr lang="fr-FR" sz="1200" kern="100" dirty="0">
                        <a:solidFill>
                          <a:schemeClr val="tx1"/>
                        </a:solidFill>
                        <a:effectLst/>
                        <a:latin typeface="Marianne" panose="02000000000000000000" pitchFamily="50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200" kern="100" dirty="0">
                          <a:solidFill>
                            <a:schemeClr val="tx1"/>
                          </a:solidFill>
                          <a:effectLst/>
                          <a:latin typeface="Marianne" panose="02000000000000000000" pitchFamily="50" charset="0"/>
                        </a:rPr>
                        <a:t>X-AR</a:t>
                      </a:r>
                      <a:endParaRPr lang="fr-FR" sz="1200" kern="100" dirty="0">
                        <a:solidFill>
                          <a:schemeClr val="tx1"/>
                        </a:solidFill>
                        <a:effectLst/>
                        <a:latin typeface="Marianne" panose="02000000000000000000" pitchFamily="50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200" kern="100" dirty="0">
                          <a:solidFill>
                            <a:schemeClr val="tx1"/>
                          </a:solidFill>
                          <a:effectLst/>
                          <a:latin typeface="Marianne" panose="02000000000000000000" pitchFamily="50" charset="0"/>
                        </a:rPr>
                        <a:t>X-AR</a:t>
                      </a:r>
                      <a:endParaRPr lang="fr-FR" sz="1200" kern="100" dirty="0">
                        <a:solidFill>
                          <a:schemeClr val="tx1"/>
                        </a:solidFill>
                        <a:effectLst/>
                        <a:latin typeface="Marianne" panose="02000000000000000000" pitchFamily="50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200" kern="100" dirty="0">
                          <a:solidFill>
                            <a:schemeClr val="tx1"/>
                          </a:solidFill>
                          <a:effectLst/>
                          <a:latin typeface="Marianne" panose="02000000000000000000" pitchFamily="50" charset="0"/>
                        </a:rPr>
                        <a:t>X</a:t>
                      </a:r>
                      <a:endParaRPr lang="fr-FR" sz="1200" kern="100" dirty="0">
                        <a:solidFill>
                          <a:schemeClr val="tx1"/>
                        </a:solidFill>
                        <a:effectLst/>
                        <a:latin typeface="Marianne" panose="02000000000000000000" pitchFamily="50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2376253"/>
                  </a:ext>
                </a:extLst>
              </a:tr>
              <a:tr h="378967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200" kern="100" dirty="0" err="1">
                          <a:solidFill>
                            <a:schemeClr val="tx1"/>
                          </a:solidFill>
                          <a:effectLst/>
                          <a:latin typeface="Marianne" panose="02000000000000000000" pitchFamily="50" charset="0"/>
                        </a:rPr>
                        <a:t>Geurden</a:t>
                      </a:r>
                      <a:r>
                        <a:rPr lang="fr-FR" sz="1200" kern="100" dirty="0">
                          <a:solidFill>
                            <a:schemeClr val="tx1"/>
                          </a:solidFill>
                          <a:effectLst/>
                          <a:latin typeface="Marianne" panose="02000000000000000000" pitchFamily="50" charset="0"/>
                        </a:rPr>
                        <a:t> et al., 2013</a:t>
                      </a:r>
                      <a:endParaRPr lang="fr-FR" sz="1200" kern="100" dirty="0">
                        <a:solidFill>
                          <a:schemeClr val="tx1"/>
                        </a:solidFill>
                        <a:effectLst/>
                        <a:latin typeface="Marianne" panose="02000000000000000000" pitchFamily="50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200" kern="100" dirty="0">
                          <a:solidFill>
                            <a:schemeClr val="tx1"/>
                          </a:solidFill>
                          <a:effectLst/>
                          <a:latin typeface="Marianne" panose="02000000000000000000" pitchFamily="50" charset="0"/>
                        </a:rPr>
                        <a:t>X-AR</a:t>
                      </a:r>
                      <a:endParaRPr lang="fr-FR" sz="1200" kern="100" dirty="0">
                        <a:solidFill>
                          <a:schemeClr val="tx1"/>
                        </a:solidFill>
                        <a:effectLst/>
                        <a:latin typeface="Marianne" panose="02000000000000000000" pitchFamily="50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200" kern="100" dirty="0">
                          <a:solidFill>
                            <a:schemeClr val="tx1"/>
                          </a:solidFill>
                          <a:effectLst/>
                          <a:latin typeface="Marianne" panose="02000000000000000000" pitchFamily="50" charset="0"/>
                        </a:rPr>
                        <a:t>X</a:t>
                      </a:r>
                      <a:endParaRPr lang="fr-FR" sz="1200" kern="100" dirty="0">
                        <a:solidFill>
                          <a:schemeClr val="tx1"/>
                        </a:solidFill>
                        <a:effectLst/>
                        <a:latin typeface="Marianne" panose="02000000000000000000" pitchFamily="50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200" kern="100" dirty="0">
                          <a:solidFill>
                            <a:schemeClr val="tx1"/>
                          </a:solidFill>
                          <a:effectLst/>
                          <a:latin typeface="Marianne" panose="02000000000000000000" pitchFamily="50" charset="0"/>
                          <a:ea typeface="+mn-ea"/>
                          <a:cs typeface="+mn-cs"/>
                        </a:rPr>
                        <a:t>ND</a:t>
                      </a:r>
                      <a:endParaRPr lang="fr-FR" sz="1200" kern="100" dirty="0">
                        <a:solidFill>
                          <a:schemeClr val="tx1"/>
                        </a:solidFill>
                        <a:effectLst/>
                        <a:latin typeface="Marianne" panose="02000000000000000000" pitchFamily="50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64605272"/>
                  </a:ext>
                </a:extLst>
              </a:tr>
              <a:tr h="378967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200" kern="0" dirty="0">
                          <a:solidFill>
                            <a:schemeClr val="tx1"/>
                          </a:solidFill>
                          <a:effectLst/>
                          <a:latin typeface="Marianne" panose="02000000000000000000" pitchFamily="50" charset="0"/>
                        </a:rPr>
                        <a:t>Sallé et al., 2017</a:t>
                      </a:r>
                      <a:endParaRPr lang="fr-FR" sz="1200" kern="100" dirty="0">
                        <a:solidFill>
                          <a:schemeClr val="tx1"/>
                        </a:solidFill>
                        <a:effectLst/>
                        <a:latin typeface="Marianne" panose="02000000000000000000" pitchFamily="50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200" kern="100" dirty="0">
                          <a:solidFill>
                            <a:schemeClr val="tx1"/>
                          </a:solidFill>
                          <a:effectLst/>
                          <a:latin typeface="Marianne" panose="02000000000000000000" pitchFamily="50" charset="0"/>
                        </a:rPr>
                        <a:t>X-AR</a:t>
                      </a:r>
                      <a:endParaRPr lang="fr-FR" sz="1200" kern="100" dirty="0">
                        <a:solidFill>
                          <a:schemeClr val="tx1"/>
                        </a:solidFill>
                        <a:effectLst/>
                        <a:latin typeface="Marianne" panose="02000000000000000000" pitchFamily="50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200" kern="100" dirty="0">
                          <a:solidFill>
                            <a:schemeClr val="tx1"/>
                          </a:solidFill>
                          <a:effectLst/>
                          <a:latin typeface="Marianne" panose="02000000000000000000" pitchFamily="50" charset="0"/>
                        </a:rPr>
                        <a:t>X-AR</a:t>
                      </a:r>
                      <a:endParaRPr lang="fr-FR" sz="1200" kern="100" dirty="0">
                        <a:solidFill>
                          <a:schemeClr val="tx1"/>
                        </a:solidFill>
                        <a:effectLst/>
                        <a:latin typeface="Marianne" panose="02000000000000000000" pitchFamily="50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200" kern="100" dirty="0">
                          <a:solidFill>
                            <a:schemeClr val="tx1"/>
                          </a:solidFill>
                          <a:effectLst/>
                          <a:latin typeface="Marianne" panose="02000000000000000000" pitchFamily="50" charset="0"/>
                        </a:rPr>
                        <a:t>ND</a:t>
                      </a:r>
                      <a:endParaRPr lang="fr-FR" sz="1200" kern="100" dirty="0">
                        <a:solidFill>
                          <a:schemeClr val="tx1"/>
                        </a:solidFill>
                        <a:effectLst/>
                        <a:latin typeface="Marianne" panose="02000000000000000000" pitchFamily="50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91961504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97738" y="3778930"/>
            <a:ext cx="34670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i="1" dirty="0">
                <a:latin typeface="Marianne" panose="02000000000000000000" pitchFamily="50" charset="0"/>
                <a:ea typeface="Arial" panose="020B0604020202020204" pitchFamily="34" charset="0"/>
                <a:cs typeface="Arial" panose="020B0604020202020204" pitchFamily="34" charset="0"/>
              </a:rPr>
              <a:t>X : résistance testée mais non trouvée </a:t>
            </a:r>
          </a:p>
          <a:p>
            <a:r>
              <a:rPr lang="fr-FR" sz="1200" i="1" dirty="0">
                <a:latin typeface="Marianne" panose="02000000000000000000" pitchFamily="50" charset="0"/>
                <a:ea typeface="Arial" panose="020B0604020202020204" pitchFamily="34" charset="0"/>
                <a:cs typeface="Arial" panose="020B0604020202020204" pitchFamily="34" charset="0"/>
              </a:rPr>
              <a:t>X-AR : résistance testée et trouvée</a:t>
            </a:r>
          </a:p>
          <a:p>
            <a:r>
              <a:rPr lang="fr-FR" sz="1200" i="1" dirty="0">
                <a:latin typeface="Marianne" panose="02000000000000000000" pitchFamily="50" charset="0"/>
                <a:cs typeface="Arial" panose="020B0604020202020204" pitchFamily="34" charset="0"/>
              </a:rPr>
              <a:t>ND : résistance non testée</a:t>
            </a:r>
            <a:endParaRPr lang="fr-FR" sz="1200" dirty="0">
              <a:latin typeface="Marianne" panose="02000000000000000000" pitchFamily="50" charset="0"/>
              <a:cs typeface="Arial" panose="020B0604020202020204" pitchFamily="34" charset="0"/>
            </a:endParaRPr>
          </a:p>
        </p:txBody>
      </p:sp>
      <p:sp>
        <p:nvSpPr>
          <p:cNvPr id="7" name="Flèche vers le bas 6"/>
          <p:cNvSpPr/>
          <p:nvPr/>
        </p:nvSpPr>
        <p:spPr>
          <a:xfrm>
            <a:off x="5740011" y="3862005"/>
            <a:ext cx="785004" cy="1011527"/>
          </a:xfrm>
          <a:prstGeom prst="downArrow">
            <a:avLst/>
          </a:prstGeom>
          <a:solidFill>
            <a:srgbClr val="A4B44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/>
          <p:cNvSpPr txBox="1"/>
          <p:nvPr/>
        </p:nvSpPr>
        <p:spPr>
          <a:xfrm>
            <a:off x="365183" y="5655730"/>
            <a:ext cx="115566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latin typeface="Marianne" panose="02000000000000000000" pitchFamily="50" charset="0"/>
              </a:rPr>
              <a:t>Evaluer l’efficacité des traitements AH utilisés dans un élevage de galopeurs en Normandie avec des suspicions de résistance au FBZ et PYR chez les strongles </a:t>
            </a:r>
          </a:p>
        </p:txBody>
      </p:sp>
      <p:sp>
        <p:nvSpPr>
          <p:cNvPr id="10" name="Rectangle à coins arrondis 9"/>
          <p:cNvSpPr/>
          <p:nvPr/>
        </p:nvSpPr>
        <p:spPr>
          <a:xfrm>
            <a:off x="3545180" y="4902510"/>
            <a:ext cx="5201729" cy="556784"/>
          </a:xfrm>
          <a:prstGeom prst="roundRect">
            <a:avLst/>
          </a:prstGeom>
          <a:solidFill>
            <a:srgbClr val="A4B4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800" b="1" dirty="0">
                <a:solidFill>
                  <a:schemeClr val="bg1"/>
                </a:solidFill>
                <a:latin typeface="Marianne" panose="02000000000000000000" pitchFamily="50" charset="0"/>
              </a:rPr>
              <a:t>Objectif de l’étude</a:t>
            </a:r>
          </a:p>
        </p:txBody>
      </p:sp>
      <p:sp>
        <p:nvSpPr>
          <p:cNvPr id="11" name="Ellipse 10"/>
          <p:cNvSpPr/>
          <p:nvPr/>
        </p:nvSpPr>
        <p:spPr>
          <a:xfrm>
            <a:off x="2692214" y="1577887"/>
            <a:ext cx="601085" cy="5838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4196" y="1690412"/>
            <a:ext cx="565692" cy="361956"/>
          </a:xfrm>
          <a:prstGeom prst="rect">
            <a:avLst/>
          </a:prstGeom>
        </p:spPr>
      </p:pic>
      <p:sp>
        <p:nvSpPr>
          <p:cNvPr id="13" name="Ellipse 12"/>
          <p:cNvSpPr/>
          <p:nvPr/>
        </p:nvSpPr>
        <p:spPr>
          <a:xfrm>
            <a:off x="4178138" y="1564523"/>
            <a:ext cx="615775" cy="605929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A4B4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0041" y="1707062"/>
            <a:ext cx="562518" cy="340918"/>
          </a:xfrm>
          <a:prstGeom prst="rect">
            <a:avLst/>
          </a:prstGeom>
        </p:spPr>
      </p:pic>
      <p:sp>
        <p:nvSpPr>
          <p:cNvPr id="15" name="Ellipse 14"/>
          <p:cNvSpPr/>
          <p:nvPr/>
        </p:nvSpPr>
        <p:spPr>
          <a:xfrm>
            <a:off x="5819857" y="1557587"/>
            <a:ext cx="625311" cy="599107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4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5363" y="1687831"/>
            <a:ext cx="516488" cy="330473"/>
          </a:xfrm>
          <a:prstGeom prst="rect">
            <a:avLst/>
          </a:prstGeom>
        </p:spPr>
      </p:pic>
      <p:pic>
        <p:nvPicPr>
          <p:cNvPr id="17" name="Imag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64" t="7500" r="9162" b="10330"/>
          <a:stretch/>
        </p:blipFill>
        <p:spPr bwMode="auto">
          <a:xfrm>
            <a:off x="11070998" y="17252"/>
            <a:ext cx="997108" cy="741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62" b="98596" l="1239" r="9539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0363" y="1370665"/>
            <a:ext cx="1101038" cy="693751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144379" y="1311442"/>
            <a:ext cx="2069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latin typeface="Marianne" panose="02000000000000000000" pitchFamily="50" charset="0"/>
              </a:rPr>
              <a:t>Strongles</a:t>
            </a:r>
          </a:p>
        </p:txBody>
      </p:sp>
      <p:graphicFrame>
        <p:nvGraphicFramePr>
          <p:cNvPr id="3" name="Tableau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6716916"/>
              </p:ext>
            </p:extLst>
          </p:nvPr>
        </p:nvGraphicFramePr>
        <p:xfrm>
          <a:off x="6990348" y="1323474"/>
          <a:ext cx="4692317" cy="211355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94447">
                  <a:extLst>
                    <a:ext uri="{9D8B030D-6E8A-4147-A177-3AD203B41FA5}">
                      <a16:colId xmlns:a16="http://schemas.microsoft.com/office/drawing/2014/main" val="942261975"/>
                    </a:ext>
                  </a:extLst>
                </a:gridCol>
                <a:gridCol w="1694447">
                  <a:extLst>
                    <a:ext uri="{9D8B030D-6E8A-4147-A177-3AD203B41FA5}">
                      <a16:colId xmlns:a16="http://schemas.microsoft.com/office/drawing/2014/main" val="1680979169"/>
                    </a:ext>
                  </a:extLst>
                </a:gridCol>
                <a:gridCol w="1303423">
                  <a:extLst>
                    <a:ext uri="{9D8B030D-6E8A-4147-A177-3AD203B41FA5}">
                      <a16:colId xmlns:a16="http://schemas.microsoft.com/office/drawing/2014/main" val="2343764590"/>
                    </a:ext>
                  </a:extLst>
                </a:gridCol>
              </a:tblGrid>
              <a:tr h="72297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b="1" i="1" dirty="0" err="1">
                          <a:latin typeface="Marianne" panose="02000000000000000000" pitchFamily="50" charset="0"/>
                        </a:rPr>
                        <a:t>Parascaris</a:t>
                      </a:r>
                      <a:r>
                        <a:rPr lang="fr-FR" sz="1600" b="1" i="1" dirty="0">
                          <a:latin typeface="Marianne" panose="02000000000000000000" pitchFamily="50" charset="0"/>
                        </a:rPr>
                        <a:t> </a:t>
                      </a:r>
                      <a:r>
                        <a:rPr lang="fr-FR" sz="1600" b="1" dirty="0" err="1">
                          <a:latin typeface="Marianne" panose="02000000000000000000" pitchFamily="50" charset="0"/>
                        </a:rPr>
                        <a:t>spp</a:t>
                      </a:r>
                      <a:r>
                        <a:rPr lang="fr-FR" sz="1600" b="1" dirty="0">
                          <a:latin typeface="Marianne" panose="02000000000000000000" pitchFamily="50" charset="0"/>
                        </a:rPr>
                        <a:t>.</a:t>
                      </a:r>
                    </a:p>
                    <a:p>
                      <a:endParaRPr lang="fr-FR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1" kern="100" dirty="0">
                          <a:solidFill>
                            <a:schemeClr val="tx1"/>
                          </a:solidFill>
                          <a:effectLst/>
                          <a:latin typeface="Marianne" panose="02000000000000000000" pitchFamily="50" charset="0"/>
                          <a:ea typeface="+mn-ea"/>
                          <a:cs typeface="+mn-cs"/>
                        </a:rPr>
                        <a:t>Classes</a:t>
                      </a:r>
                      <a:r>
                        <a:rPr lang="fr-FR" sz="1200" b="1" kern="100" baseline="0" dirty="0">
                          <a:solidFill>
                            <a:schemeClr val="tx1"/>
                          </a:solidFill>
                          <a:effectLst/>
                          <a:latin typeface="Marianne" panose="02000000000000000000" pitchFamily="50" charset="0"/>
                          <a:ea typeface="+mn-ea"/>
                          <a:cs typeface="+mn-cs"/>
                        </a:rPr>
                        <a:t> d’AH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200" b="1" kern="100" dirty="0">
                        <a:solidFill>
                          <a:schemeClr val="tx1"/>
                        </a:solidFill>
                        <a:effectLst/>
                        <a:latin typeface="Marianne" panose="02000000000000000000" pitchFamily="50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sz="1200" b="1" kern="100" dirty="0">
                        <a:solidFill>
                          <a:schemeClr val="tx1"/>
                        </a:solidFill>
                        <a:effectLst/>
                        <a:latin typeface="Marianne" panose="02000000000000000000" pitchFamily="50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1484300"/>
                  </a:ext>
                </a:extLst>
              </a:tr>
              <a:tr h="51430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1" kern="100" dirty="0">
                          <a:solidFill>
                            <a:schemeClr val="tx1"/>
                          </a:solidFill>
                          <a:effectLst/>
                          <a:latin typeface="Marianne" panose="02000000000000000000" pitchFamily="50" charset="0"/>
                          <a:ea typeface="+mn-ea"/>
                          <a:cs typeface="+mn-cs"/>
                        </a:rPr>
                        <a:t>Publications</a:t>
                      </a:r>
                    </a:p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1" kern="100" dirty="0">
                          <a:solidFill>
                            <a:schemeClr val="tx1"/>
                          </a:solidFill>
                          <a:effectLst/>
                          <a:latin typeface="Marianne" panose="02000000000000000000" pitchFamily="50" charset="0"/>
                          <a:ea typeface="+mn-ea"/>
                          <a:cs typeface="+mn-cs"/>
                        </a:rPr>
                        <a:t>LACTONES MACROCYCLIQUES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200" b="1" kern="100" dirty="0">
                        <a:solidFill>
                          <a:schemeClr val="tx1"/>
                        </a:solidFill>
                        <a:effectLst/>
                        <a:latin typeface="Marianne" panose="02000000000000000000" pitchFamily="50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7668070"/>
                  </a:ext>
                </a:extLst>
              </a:tr>
              <a:tr h="376714">
                <a:tc>
                  <a:txBody>
                    <a:bodyPr/>
                    <a:lstStyle/>
                    <a:p>
                      <a:r>
                        <a:rPr lang="fr-FR" sz="1200" b="1" kern="100" dirty="0">
                          <a:solidFill>
                            <a:schemeClr val="tx1"/>
                          </a:solidFill>
                          <a:effectLst/>
                          <a:latin typeface="Marianne" panose="02000000000000000000" pitchFamily="50" charset="0"/>
                          <a:ea typeface="+mn-ea"/>
                          <a:cs typeface="+mn-cs"/>
                        </a:rPr>
                        <a:t>Laugier et al., 2012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kern="100" dirty="0">
                          <a:solidFill>
                            <a:schemeClr val="tx1"/>
                          </a:solidFill>
                          <a:effectLst/>
                          <a:latin typeface="Marianne" panose="02000000000000000000" pitchFamily="50" charset="0"/>
                          <a:ea typeface="+mn-ea"/>
                          <a:cs typeface="+mn-cs"/>
                        </a:rPr>
                        <a:t>X-AR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1586438"/>
                  </a:ext>
                </a:extLst>
              </a:tr>
              <a:tr h="46522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1" kern="100" dirty="0" err="1">
                          <a:solidFill>
                            <a:schemeClr val="tx1"/>
                          </a:solidFill>
                          <a:effectLst/>
                          <a:latin typeface="Marianne" panose="02000000000000000000" pitchFamily="50" charset="0"/>
                          <a:ea typeface="+mn-ea"/>
                          <a:cs typeface="+mn-cs"/>
                        </a:rPr>
                        <a:t>Geruden</a:t>
                      </a:r>
                      <a:r>
                        <a:rPr lang="fr-FR" sz="1200" b="1" kern="100" dirty="0">
                          <a:solidFill>
                            <a:schemeClr val="tx1"/>
                          </a:solidFill>
                          <a:effectLst/>
                          <a:latin typeface="Marianne" panose="02000000000000000000" pitchFamily="50" charset="0"/>
                          <a:ea typeface="+mn-ea"/>
                          <a:cs typeface="+mn-cs"/>
                        </a:rPr>
                        <a:t> et al., 2013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kern="100" dirty="0">
                          <a:solidFill>
                            <a:schemeClr val="tx1"/>
                          </a:solidFill>
                          <a:effectLst/>
                          <a:latin typeface="Marianne" panose="02000000000000000000" pitchFamily="50" charset="0"/>
                          <a:ea typeface="+mn-ea"/>
                          <a:cs typeface="+mn-cs"/>
                        </a:rPr>
                        <a:t>X-AR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2199130"/>
                  </a:ext>
                </a:extLst>
              </a:tr>
            </a:tbl>
          </a:graphicData>
        </a:graphic>
      </p:graphicFrame>
      <p:pic>
        <p:nvPicPr>
          <p:cNvPr id="21" name="Image 20"/>
          <p:cNvPicPr>
            <a:picLocks noChangeAspect="1"/>
          </p:cNvPicPr>
          <p:nvPr/>
        </p:nvPicPr>
        <p:blipFill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62" b="98596" l="1239" r="9539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35254" y="1046747"/>
            <a:ext cx="1785706" cy="1125153"/>
          </a:xfrm>
          <a:prstGeom prst="rect">
            <a:avLst/>
          </a:prstGeom>
        </p:spPr>
      </p:pic>
      <p:sp>
        <p:nvSpPr>
          <p:cNvPr id="22" name="Ellipse 21"/>
          <p:cNvSpPr/>
          <p:nvPr/>
        </p:nvSpPr>
        <p:spPr>
          <a:xfrm>
            <a:off x="9100467" y="1541545"/>
            <a:ext cx="625311" cy="599107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3" name="Image 22"/>
          <p:cNvPicPr>
            <a:picLocks noChangeAspect="1"/>
          </p:cNvPicPr>
          <p:nvPr/>
        </p:nvPicPr>
        <p:blipFill>
          <a:blip r:embed="rId4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5973" y="1671789"/>
            <a:ext cx="516488" cy="330473"/>
          </a:xfrm>
          <a:prstGeom prst="rect">
            <a:avLst/>
          </a:prstGeom>
        </p:spPr>
      </p:pic>
      <p:sp>
        <p:nvSpPr>
          <p:cNvPr id="33" name="Ellipse 32"/>
          <p:cNvSpPr/>
          <p:nvPr/>
        </p:nvSpPr>
        <p:spPr>
          <a:xfrm>
            <a:off x="11050150" y="2007013"/>
            <a:ext cx="601085" cy="5838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4" name="Image 33"/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2132" y="2119538"/>
            <a:ext cx="565692" cy="361956"/>
          </a:xfrm>
          <a:prstGeom prst="rect">
            <a:avLst/>
          </a:prstGeom>
        </p:spPr>
      </p:pic>
      <p:pic>
        <p:nvPicPr>
          <p:cNvPr id="35" name="Image 3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11389" y="2632674"/>
            <a:ext cx="229853" cy="298571"/>
          </a:xfrm>
          <a:prstGeom prst="rect">
            <a:avLst/>
          </a:prstGeom>
        </p:spPr>
      </p:pic>
      <p:pic>
        <p:nvPicPr>
          <p:cNvPr id="36" name="Image 3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19410" y="3061800"/>
            <a:ext cx="229853" cy="298571"/>
          </a:xfrm>
          <a:prstGeom prst="rect">
            <a:avLst/>
          </a:prstGeom>
        </p:spPr>
      </p:pic>
      <p:graphicFrame>
        <p:nvGraphicFramePr>
          <p:cNvPr id="37" name="Tableau 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7680974"/>
              </p:ext>
            </p:extLst>
          </p:nvPr>
        </p:nvGraphicFramePr>
        <p:xfrm>
          <a:off x="6980991" y="3585410"/>
          <a:ext cx="4713705" cy="8229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71235">
                  <a:extLst>
                    <a:ext uri="{9D8B030D-6E8A-4147-A177-3AD203B41FA5}">
                      <a16:colId xmlns:a16="http://schemas.microsoft.com/office/drawing/2014/main" val="2651091500"/>
                    </a:ext>
                  </a:extLst>
                </a:gridCol>
                <a:gridCol w="1571235">
                  <a:extLst>
                    <a:ext uri="{9D8B030D-6E8A-4147-A177-3AD203B41FA5}">
                      <a16:colId xmlns:a16="http://schemas.microsoft.com/office/drawing/2014/main" val="3411421601"/>
                    </a:ext>
                  </a:extLst>
                </a:gridCol>
                <a:gridCol w="1571235">
                  <a:extLst>
                    <a:ext uri="{9D8B030D-6E8A-4147-A177-3AD203B41FA5}">
                      <a16:colId xmlns:a16="http://schemas.microsoft.com/office/drawing/2014/main" val="2880294041"/>
                    </a:ext>
                  </a:extLst>
                </a:gridCol>
              </a:tblGrid>
              <a:tr h="34566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1" dirty="0" err="1">
                          <a:latin typeface="Marianne" panose="02000000000000000000" pitchFamily="50" charset="0"/>
                        </a:rPr>
                        <a:t>Anoplocéphales</a:t>
                      </a:r>
                      <a:endParaRPr lang="fr-FR" sz="1200" b="1" dirty="0">
                        <a:latin typeface="Marianne" panose="02000000000000000000" pitchFamily="50" charset="0"/>
                      </a:endParaRPr>
                    </a:p>
                    <a:p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1" kern="100" dirty="0">
                          <a:solidFill>
                            <a:schemeClr val="tx1"/>
                          </a:solidFill>
                          <a:effectLst/>
                          <a:latin typeface="Marianne" panose="02000000000000000000" pitchFamily="50" charset="0"/>
                          <a:ea typeface="+mn-ea"/>
                          <a:cs typeface="+mn-cs"/>
                        </a:rPr>
                        <a:t>PRAZIQUANTEL - PRAZ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8557150"/>
                  </a:ext>
                </a:extLst>
              </a:tr>
              <a:tr h="345663">
                <a:tc>
                  <a:txBody>
                    <a:bodyPr/>
                    <a:lstStyle/>
                    <a:p>
                      <a:r>
                        <a:rPr lang="fr-FR" sz="1200" b="1" kern="100" dirty="0">
                          <a:solidFill>
                            <a:schemeClr val="tx1"/>
                          </a:solidFill>
                          <a:effectLst/>
                          <a:latin typeface="Marianne" panose="02000000000000000000" pitchFamily="50" charset="0"/>
                          <a:ea typeface="+mn-ea"/>
                          <a:cs typeface="+mn-cs"/>
                        </a:rPr>
                        <a:t>Pas d’étude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1796967"/>
                  </a:ext>
                </a:extLst>
              </a:tr>
            </a:tbl>
          </a:graphicData>
        </a:graphic>
      </p:graphicFrame>
      <p:pic>
        <p:nvPicPr>
          <p:cNvPr id="38" name="Image 3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58789" y="4080467"/>
            <a:ext cx="229853" cy="298571"/>
          </a:xfrm>
          <a:prstGeom prst="rect">
            <a:avLst/>
          </a:prstGeom>
        </p:spPr>
      </p:pic>
      <p:pic>
        <p:nvPicPr>
          <p:cNvPr id="39" name="Image 3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815137" y="4112552"/>
            <a:ext cx="229853" cy="298571"/>
          </a:xfrm>
          <a:prstGeom prst="rect">
            <a:avLst/>
          </a:prstGeom>
        </p:spPr>
      </p:pic>
      <p:sp>
        <p:nvSpPr>
          <p:cNvPr id="40" name="Ellipse 39"/>
          <p:cNvSpPr/>
          <p:nvPr/>
        </p:nvSpPr>
        <p:spPr>
          <a:xfrm>
            <a:off x="10406485" y="1981618"/>
            <a:ext cx="615775" cy="605929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A4B4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1" name="Image 40"/>
          <p:cNvPicPr>
            <a:picLocks noChangeAspect="1"/>
          </p:cNvPicPr>
          <p:nvPr/>
        </p:nvPicPr>
        <p:blipFill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8388" y="2124157"/>
            <a:ext cx="562518" cy="340918"/>
          </a:xfrm>
          <a:prstGeom prst="rect">
            <a:avLst/>
          </a:prstGeom>
        </p:spPr>
      </p:pic>
      <p:sp>
        <p:nvSpPr>
          <p:cNvPr id="42" name="Ellipse 41"/>
          <p:cNvSpPr/>
          <p:nvPr/>
        </p:nvSpPr>
        <p:spPr>
          <a:xfrm>
            <a:off x="10643106" y="3469521"/>
            <a:ext cx="615775" cy="605929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A4B4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3" name="Image 42"/>
          <p:cNvPicPr>
            <a:picLocks noChangeAspect="1"/>
          </p:cNvPicPr>
          <p:nvPr/>
        </p:nvPicPr>
        <p:blipFill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5009" y="3612060"/>
            <a:ext cx="562518" cy="340918"/>
          </a:xfrm>
          <a:prstGeom prst="rect">
            <a:avLst/>
          </a:prstGeom>
        </p:spPr>
      </p:pic>
      <p:pic>
        <p:nvPicPr>
          <p:cNvPr id="44" name="Image 43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8592" l="0" r="10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840139">
            <a:off x="8168267" y="3580052"/>
            <a:ext cx="458914" cy="561774"/>
          </a:xfrm>
          <a:prstGeom prst="rect">
            <a:avLst/>
          </a:prstGeom>
        </p:spPr>
      </p:pic>
      <p:sp>
        <p:nvSpPr>
          <p:cNvPr id="45" name="Espace réservé du numéro de diapositive 4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68ABC-7720-41FE-90C9-E3B404090A6D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84503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10" grpId="0" animBg="1"/>
      <p:bldP spid="22" grpId="0" animBg="1"/>
      <p:bldP spid="33" grpId="0" animBg="1"/>
      <p:bldP spid="40" grpId="0" animBg="1"/>
      <p:bldP spid="4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Rectangle 99"/>
          <p:cNvSpPr/>
          <p:nvPr/>
        </p:nvSpPr>
        <p:spPr>
          <a:xfrm>
            <a:off x="8005589" y="1781050"/>
            <a:ext cx="3922005" cy="330506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4" name="Rectangle 73"/>
          <p:cNvSpPr/>
          <p:nvPr/>
        </p:nvSpPr>
        <p:spPr>
          <a:xfrm>
            <a:off x="231352" y="1784721"/>
            <a:ext cx="3922005" cy="3294043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à coins arrondis 3"/>
          <p:cNvSpPr/>
          <p:nvPr/>
        </p:nvSpPr>
        <p:spPr>
          <a:xfrm>
            <a:off x="143219" y="596752"/>
            <a:ext cx="5989294" cy="556784"/>
          </a:xfrm>
          <a:prstGeom prst="roundRect">
            <a:avLst/>
          </a:prstGeom>
          <a:solidFill>
            <a:srgbClr val="A4B4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800" b="1" dirty="0">
                <a:solidFill>
                  <a:schemeClr val="bg1"/>
                </a:solidFill>
                <a:latin typeface="Marianne" panose="02000000000000000000" pitchFamily="50" charset="0"/>
              </a:rPr>
              <a:t>Réalisation depuis 2023 de tests de réduction de l’excrétion fécale d’œufs </a:t>
            </a:r>
            <a:r>
              <a:rPr lang="fr-FR" sz="1200" b="1" dirty="0">
                <a:solidFill>
                  <a:schemeClr val="bg1"/>
                </a:solidFill>
                <a:latin typeface="Marianne" panose="02000000000000000000" pitchFamily="50" charset="0"/>
              </a:rPr>
              <a:t>(Kaplan et al., 2023)</a:t>
            </a:r>
          </a:p>
        </p:txBody>
      </p:sp>
      <p:sp>
        <p:nvSpPr>
          <p:cNvPr id="57" name="Ellipse 56"/>
          <p:cNvSpPr/>
          <p:nvPr/>
        </p:nvSpPr>
        <p:spPr>
          <a:xfrm>
            <a:off x="357381" y="3459285"/>
            <a:ext cx="755322" cy="76016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8" name="Image 57"/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60" y="3605259"/>
            <a:ext cx="651171" cy="416650"/>
          </a:xfrm>
          <a:prstGeom prst="rect">
            <a:avLst/>
          </a:prstGeom>
        </p:spPr>
      </p:pic>
      <p:cxnSp>
        <p:nvCxnSpPr>
          <p:cNvPr id="71" name="Connecteur droit avec flèche 70"/>
          <p:cNvCxnSpPr/>
          <p:nvPr/>
        </p:nvCxnSpPr>
        <p:spPr>
          <a:xfrm flipH="1" flipV="1">
            <a:off x="231352" y="1619469"/>
            <a:ext cx="22035" cy="345929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ZoneTexte 74"/>
          <p:cNvSpPr txBox="1"/>
          <p:nvPr/>
        </p:nvSpPr>
        <p:spPr>
          <a:xfrm>
            <a:off x="286437" y="2919459"/>
            <a:ext cx="8372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accent1"/>
                </a:solidFill>
              </a:rPr>
              <a:t>TREFOFBZ</a:t>
            </a:r>
          </a:p>
        </p:txBody>
      </p:sp>
      <p:sp>
        <p:nvSpPr>
          <p:cNvPr id="76" name="ZoneTexte 75"/>
          <p:cNvSpPr txBox="1"/>
          <p:nvPr/>
        </p:nvSpPr>
        <p:spPr>
          <a:xfrm>
            <a:off x="220334" y="5105426"/>
            <a:ext cx="9915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latin typeface="Marianne" panose="02000000000000000000" pitchFamily="50" charset="0"/>
              </a:rPr>
              <a:t>8-22 mars</a:t>
            </a:r>
          </a:p>
        </p:txBody>
      </p:sp>
      <p:sp>
        <p:nvSpPr>
          <p:cNvPr id="77" name="Rectangle 76"/>
          <p:cNvSpPr/>
          <p:nvPr/>
        </p:nvSpPr>
        <p:spPr>
          <a:xfrm>
            <a:off x="638976" y="4219450"/>
            <a:ext cx="176269" cy="8483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8" name="Rectangle 77"/>
          <p:cNvSpPr/>
          <p:nvPr/>
        </p:nvSpPr>
        <p:spPr>
          <a:xfrm>
            <a:off x="1221034" y="4228631"/>
            <a:ext cx="189124" cy="850134"/>
          </a:xfrm>
          <a:prstGeom prst="rect">
            <a:avLst/>
          </a:pr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9" name="Ellipse 78"/>
          <p:cNvSpPr/>
          <p:nvPr/>
        </p:nvSpPr>
        <p:spPr>
          <a:xfrm>
            <a:off x="950455" y="3507943"/>
            <a:ext cx="788371" cy="764754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0" name="Image 79"/>
          <p:cNvPicPr>
            <a:picLocks noChangeAspect="1"/>
          </p:cNvPicPr>
          <p:nvPr/>
        </p:nvPicPr>
        <p:blipFill>
          <a:blip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977" y="3673590"/>
            <a:ext cx="651171" cy="416650"/>
          </a:xfrm>
          <a:prstGeom prst="rect">
            <a:avLst/>
          </a:prstGeom>
        </p:spPr>
      </p:pic>
      <p:sp>
        <p:nvSpPr>
          <p:cNvPr id="81" name="ZoneTexte 80"/>
          <p:cNvSpPr txBox="1"/>
          <p:nvPr/>
        </p:nvSpPr>
        <p:spPr>
          <a:xfrm>
            <a:off x="945613" y="2917622"/>
            <a:ext cx="8372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accent4"/>
                </a:solidFill>
              </a:rPr>
              <a:t>TREFOIVM</a:t>
            </a:r>
          </a:p>
        </p:txBody>
      </p:sp>
      <p:sp>
        <p:nvSpPr>
          <p:cNvPr id="82" name="ZoneTexte 81"/>
          <p:cNvSpPr txBox="1"/>
          <p:nvPr/>
        </p:nvSpPr>
        <p:spPr>
          <a:xfrm>
            <a:off x="848296" y="5114606"/>
            <a:ext cx="10025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latin typeface="Marianne" panose="02000000000000000000" pitchFamily="50" charset="0"/>
              </a:rPr>
              <a:t>29 mars</a:t>
            </a:r>
          </a:p>
          <a:p>
            <a:pPr algn="ctr"/>
            <a:r>
              <a:rPr lang="fr-FR" sz="1400" dirty="0">
                <a:latin typeface="Marianne" panose="02000000000000000000" pitchFamily="50" charset="0"/>
              </a:rPr>
              <a:t>12 avril</a:t>
            </a:r>
          </a:p>
        </p:txBody>
      </p:sp>
      <p:sp>
        <p:nvSpPr>
          <p:cNvPr id="83" name="Rectangle 82"/>
          <p:cNvSpPr/>
          <p:nvPr/>
        </p:nvSpPr>
        <p:spPr>
          <a:xfrm>
            <a:off x="3389520" y="4237812"/>
            <a:ext cx="189124" cy="850134"/>
          </a:xfrm>
          <a:prstGeom prst="rect">
            <a:avLst/>
          </a:pr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4" name="Rectangle 83"/>
          <p:cNvSpPr/>
          <p:nvPr/>
        </p:nvSpPr>
        <p:spPr>
          <a:xfrm>
            <a:off x="2164812" y="4213942"/>
            <a:ext cx="189124" cy="850134"/>
          </a:xfrm>
          <a:prstGeom prst="rect">
            <a:avLst/>
          </a:prstGeom>
          <a:solidFill>
            <a:srgbClr val="A4B44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8" name="Ellipse 87"/>
          <p:cNvSpPr/>
          <p:nvPr/>
        </p:nvSpPr>
        <p:spPr>
          <a:xfrm>
            <a:off x="3085892" y="3484074"/>
            <a:ext cx="788371" cy="764754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9" name="Image 88"/>
          <p:cNvPicPr>
            <a:picLocks noChangeAspect="1"/>
          </p:cNvPicPr>
          <p:nvPr/>
        </p:nvPicPr>
        <p:blipFill>
          <a:blip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2414" y="3649721"/>
            <a:ext cx="651171" cy="416650"/>
          </a:xfrm>
          <a:prstGeom prst="rect">
            <a:avLst/>
          </a:prstGeom>
        </p:spPr>
      </p:pic>
      <p:sp>
        <p:nvSpPr>
          <p:cNvPr id="90" name="ZoneTexte 89"/>
          <p:cNvSpPr txBox="1"/>
          <p:nvPr/>
        </p:nvSpPr>
        <p:spPr>
          <a:xfrm>
            <a:off x="3081050" y="2893753"/>
            <a:ext cx="8372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accent4"/>
                </a:solidFill>
              </a:rPr>
              <a:t>TREFOIVM</a:t>
            </a:r>
          </a:p>
        </p:txBody>
      </p:sp>
      <p:sp>
        <p:nvSpPr>
          <p:cNvPr id="91" name="Ellipse 90"/>
          <p:cNvSpPr/>
          <p:nvPr/>
        </p:nvSpPr>
        <p:spPr>
          <a:xfrm>
            <a:off x="1863019" y="3462039"/>
            <a:ext cx="788371" cy="764754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A4B4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2" name="Image 61"/>
          <p:cNvPicPr>
            <a:picLocks noChangeAspect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0005" y="3631143"/>
            <a:ext cx="651171" cy="416650"/>
          </a:xfrm>
          <a:prstGeom prst="rect">
            <a:avLst/>
          </a:prstGeom>
        </p:spPr>
      </p:pic>
      <p:sp>
        <p:nvSpPr>
          <p:cNvPr id="92" name="ZoneTexte 91"/>
          <p:cNvSpPr txBox="1"/>
          <p:nvPr/>
        </p:nvSpPr>
        <p:spPr>
          <a:xfrm>
            <a:off x="3005766" y="5123787"/>
            <a:ext cx="10025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latin typeface="Marianne" panose="02000000000000000000" pitchFamily="50" charset="0"/>
              </a:rPr>
              <a:t>27 </a:t>
            </a:r>
            <a:r>
              <a:rPr lang="fr-FR" sz="1400" dirty="0" err="1">
                <a:latin typeface="Marianne" panose="02000000000000000000" pitchFamily="50" charset="0"/>
              </a:rPr>
              <a:t>nov</a:t>
            </a:r>
            <a:endParaRPr lang="fr-FR" sz="1400" dirty="0">
              <a:latin typeface="Marianne" panose="02000000000000000000" pitchFamily="50" charset="0"/>
            </a:endParaRPr>
          </a:p>
          <a:p>
            <a:pPr algn="ctr"/>
            <a:r>
              <a:rPr lang="fr-FR" sz="1400" dirty="0">
                <a:latin typeface="Marianne" panose="02000000000000000000" pitchFamily="50" charset="0"/>
              </a:rPr>
              <a:t>11 </a:t>
            </a:r>
            <a:r>
              <a:rPr lang="fr-FR" sz="1400" dirty="0" err="1">
                <a:latin typeface="Marianne" panose="02000000000000000000" pitchFamily="50" charset="0"/>
              </a:rPr>
              <a:t>déc</a:t>
            </a:r>
            <a:endParaRPr lang="fr-FR" sz="1400" dirty="0">
              <a:latin typeface="Marianne" panose="02000000000000000000" pitchFamily="50" charset="0"/>
            </a:endParaRPr>
          </a:p>
        </p:txBody>
      </p:sp>
      <p:sp>
        <p:nvSpPr>
          <p:cNvPr id="93" name="ZoneTexte 92"/>
          <p:cNvSpPr txBox="1"/>
          <p:nvPr/>
        </p:nvSpPr>
        <p:spPr>
          <a:xfrm>
            <a:off x="1770041" y="5099917"/>
            <a:ext cx="10025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latin typeface="Marianne" panose="02000000000000000000" pitchFamily="50" charset="0"/>
              </a:rPr>
              <a:t>24 mai</a:t>
            </a:r>
          </a:p>
          <a:p>
            <a:pPr algn="ctr"/>
            <a:r>
              <a:rPr lang="fr-FR" sz="1400" dirty="0">
                <a:latin typeface="Marianne" panose="02000000000000000000" pitchFamily="50" charset="0"/>
              </a:rPr>
              <a:t>7 juin</a:t>
            </a:r>
          </a:p>
        </p:txBody>
      </p:sp>
      <p:sp>
        <p:nvSpPr>
          <p:cNvPr id="95" name="ZoneTexte 94"/>
          <p:cNvSpPr txBox="1"/>
          <p:nvPr/>
        </p:nvSpPr>
        <p:spPr>
          <a:xfrm>
            <a:off x="1858177" y="2926803"/>
            <a:ext cx="8372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rgbClr val="A4B447"/>
                </a:solidFill>
              </a:rPr>
              <a:t>TREFO</a:t>
            </a:r>
          </a:p>
          <a:p>
            <a:pPr algn="ctr"/>
            <a:r>
              <a:rPr lang="fr-FR" b="1" dirty="0">
                <a:solidFill>
                  <a:srgbClr val="A4B447"/>
                </a:solidFill>
              </a:rPr>
              <a:t>PYR</a:t>
            </a:r>
          </a:p>
        </p:txBody>
      </p:sp>
      <p:sp>
        <p:nvSpPr>
          <p:cNvPr id="97" name="ZoneTexte 96"/>
          <p:cNvSpPr txBox="1"/>
          <p:nvPr/>
        </p:nvSpPr>
        <p:spPr>
          <a:xfrm>
            <a:off x="253386" y="1784722"/>
            <a:ext cx="3910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2023</a:t>
            </a:r>
          </a:p>
        </p:txBody>
      </p:sp>
      <p:sp>
        <p:nvSpPr>
          <p:cNvPr id="98" name="Rectangle 97"/>
          <p:cNvSpPr/>
          <p:nvPr/>
        </p:nvSpPr>
        <p:spPr>
          <a:xfrm>
            <a:off x="4162538" y="1784722"/>
            <a:ext cx="3922005" cy="329220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02" name="Connecteur droit avec flèche 101"/>
          <p:cNvCxnSpPr/>
          <p:nvPr/>
        </p:nvCxnSpPr>
        <p:spPr>
          <a:xfrm>
            <a:off x="264403" y="5078765"/>
            <a:ext cx="11710932" cy="2204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ZoneTexte 102"/>
          <p:cNvSpPr txBox="1"/>
          <p:nvPr/>
        </p:nvSpPr>
        <p:spPr>
          <a:xfrm>
            <a:off x="4164374" y="1782886"/>
            <a:ext cx="39440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2024</a:t>
            </a:r>
          </a:p>
        </p:txBody>
      </p:sp>
      <p:sp>
        <p:nvSpPr>
          <p:cNvPr id="104" name="ZoneTexte 103"/>
          <p:cNvSpPr txBox="1"/>
          <p:nvPr/>
        </p:nvSpPr>
        <p:spPr>
          <a:xfrm>
            <a:off x="8104741" y="1781049"/>
            <a:ext cx="3826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2025</a:t>
            </a:r>
          </a:p>
        </p:txBody>
      </p:sp>
      <p:sp>
        <p:nvSpPr>
          <p:cNvPr id="105" name="Rectangle 104"/>
          <p:cNvSpPr/>
          <p:nvPr/>
        </p:nvSpPr>
        <p:spPr>
          <a:xfrm>
            <a:off x="5018180" y="4224959"/>
            <a:ext cx="189124" cy="850134"/>
          </a:xfrm>
          <a:prstGeom prst="rect">
            <a:avLst/>
          </a:pr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6" name="Ellipse 105"/>
          <p:cNvSpPr/>
          <p:nvPr/>
        </p:nvSpPr>
        <p:spPr>
          <a:xfrm>
            <a:off x="4714552" y="3471221"/>
            <a:ext cx="788371" cy="764754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7" name="Image 106"/>
          <p:cNvPicPr>
            <a:picLocks noChangeAspect="1"/>
          </p:cNvPicPr>
          <p:nvPr/>
        </p:nvPicPr>
        <p:blipFill>
          <a:blip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1074" y="3636868"/>
            <a:ext cx="651171" cy="416650"/>
          </a:xfrm>
          <a:prstGeom prst="rect">
            <a:avLst/>
          </a:prstGeom>
        </p:spPr>
      </p:pic>
      <p:sp>
        <p:nvSpPr>
          <p:cNvPr id="108" name="ZoneTexte 107"/>
          <p:cNvSpPr txBox="1"/>
          <p:nvPr/>
        </p:nvSpPr>
        <p:spPr>
          <a:xfrm>
            <a:off x="4538952" y="2880900"/>
            <a:ext cx="12999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accent4"/>
                </a:solidFill>
              </a:rPr>
              <a:t>TREFO </a:t>
            </a:r>
          </a:p>
          <a:p>
            <a:pPr algn="ctr"/>
            <a:r>
              <a:rPr lang="fr-FR" b="1" dirty="0">
                <a:solidFill>
                  <a:schemeClr val="accent4"/>
                </a:solidFill>
              </a:rPr>
              <a:t>IVM </a:t>
            </a:r>
            <a:r>
              <a:rPr lang="fr-FR" b="1" dirty="0"/>
              <a:t>+</a:t>
            </a:r>
            <a:r>
              <a:rPr lang="fr-FR" b="1" dirty="0">
                <a:solidFill>
                  <a:schemeClr val="accent4"/>
                </a:solidFill>
              </a:rPr>
              <a:t> </a:t>
            </a:r>
            <a:r>
              <a:rPr lang="fr-FR" b="1" dirty="0">
                <a:solidFill>
                  <a:schemeClr val="accent6"/>
                </a:solidFill>
              </a:rPr>
              <a:t>PRAZ</a:t>
            </a:r>
          </a:p>
        </p:txBody>
      </p:sp>
      <p:sp>
        <p:nvSpPr>
          <p:cNvPr id="109" name="Rectangle 108"/>
          <p:cNvSpPr/>
          <p:nvPr/>
        </p:nvSpPr>
        <p:spPr>
          <a:xfrm>
            <a:off x="9621396" y="4245157"/>
            <a:ext cx="189124" cy="850134"/>
          </a:xfrm>
          <a:prstGeom prst="rect">
            <a:avLst/>
          </a:prstGeom>
          <a:solidFill>
            <a:srgbClr val="A4B44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1" name="ZoneTexte 110"/>
          <p:cNvSpPr txBox="1"/>
          <p:nvPr/>
        </p:nvSpPr>
        <p:spPr>
          <a:xfrm>
            <a:off x="9143999" y="2638529"/>
            <a:ext cx="12008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rgbClr val="A4B447"/>
                </a:solidFill>
              </a:rPr>
              <a:t>TREFO</a:t>
            </a:r>
          </a:p>
          <a:p>
            <a:pPr algn="ctr"/>
            <a:r>
              <a:rPr lang="fr-FR" b="1" dirty="0">
                <a:solidFill>
                  <a:srgbClr val="A4B447"/>
                </a:solidFill>
              </a:rPr>
              <a:t>Double PYR</a:t>
            </a:r>
          </a:p>
        </p:txBody>
      </p:sp>
      <p:sp>
        <p:nvSpPr>
          <p:cNvPr id="112" name="Ellipse 111"/>
          <p:cNvSpPr/>
          <p:nvPr/>
        </p:nvSpPr>
        <p:spPr>
          <a:xfrm>
            <a:off x="9330619" y="3504270"/>
            <a:ext cx="788371" cy="764754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A4B4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10" name="Image 109"/>
          <p:cNvPicPr>
            <a:picLocks noChangeAspect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8623" y="3660349"/>
            <a:ext cx="651171" cy="416650"/>
          </a:xfrm>
          <a:prstGeom prst="rect">
            <a:avLst/>
          </a:prstGeom>
        </p:spPr>
      </p:pic>
      <p:sp>
        <p:nvSpPr>
          <p:cNvPr id="113" name="ZoneTexte 112"/>
          <p:cNvSpPr txBox="1"/>
          <p:nvPr/>
        </p:nvSpPr>
        <p:spPr>
          <a:xfrm>
            <a:off x="9250494" y="5166019"/>
            <a:ext cx="10025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latin typeface="Marianne" panose="02000000000000000000" pitchFamily="50" charset="0"/>
              </a:rPr>
              <a:t>13-27 juin</a:t>
            </a:r>
          </a:p>
        </p:txBody>
      </p:sp>
      <p:sp>
        <p:nvSpPr>
          <p:cNvPr id="114" name="ZoneTexte 113"/>
          <p:cNvSpPr txBox="1"/>
          <p:nvPr/>
        </p:nvSpPr>
        <p:spPr>
          <a:xfrm>
            <a:off x="8180021" y="5131132"/>
            <a:ext cx="10025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latin typeface="Marianne" panose="02000000000000000000" pitchFamily="50" charset="0"/>
              </a:rPr>
              <a:t>18 mars</a:t>
            </a:r>
          </a:p>
          <a:p>
            <a:pPr algn="ctr"/>
            <a:r>
              <a:rPr lang="fr-FR" sz="1400" dirty="0">
                <a:latin typeface="Marianne" panose="02000000000000000000" pitchFamily="50" charset="0"/>
              </a:rPr>
              <a:t>1 avril</a:t>
            </a:r>
          </a:p>
        </p:txBody>
      </p:sp>
      <p:sp>
        <p:nvSpPr>
          <p:cNvPr id="115" name="Rectangle 114"/>
          <p:cNvSpPr/>
          <p:nvPr/>
        </p:nvSpPr>
        <p:spPr>
          <a:xfrm>
            <a:off x="8561941" y="4254338"/>
            <a:ext cx="189124" cy="850134"/>
          </a:xfrm>
          <a:prstGeom prst="rect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6" name="Ellipse 115"/>
          <p:cNvSpPr/>
          <p:nvPr/>
        </p:nvSpPr>
        <p:spPr>
          <a:xfrm>
            <a:off x="8271164" y="3513451"/>
            <a:ext cx="788371" cy="764754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17" name="Image 116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9916" y="3669530"/>
            <a:ext cx="660423" cy="422570"/>
          </a:xfrm>
          <a:prstGeom prst="rect">
            <a:avLst/>
          </a:prstGeom>
        </p:spPr>
      </p:pic>
      <p:sp>
        <p:nvSpPr>
          <p:cNvPr id="118" name="ZoneTexte 117"/>
          <p:cNvSpPr txBox="1"/>
          <p:nvPr/>
        </p:nvSpPr>
        <p:spPr>
          <a:xfrm>
            <a:off x="8051494" y="2923130"/>
            <a:ext cx="12008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accent6"/>
                </a:solidFill>
              </a:rPr>
              <a:t>TREFO</a:t>
            </a:r>
          </a:p>
          <a:p>
            <a:pPr algn="ctr"/>
            <a:r>
              <a:rPr lang="fr-FR" b="1" dirty="0">
                <a:solidFill>
                  <a:schemeClr val="accent6"/>
                </a:solidFill>
              </a:rPr>
              <a:t>PRAZ</a:t>
            </a:r>
          </a:p>
        </p:txBody>
      </p:sp>
      <p:sp>
        <p:nvSpPr>
          <p:cNvPr id="119" name="ZoneTexte 118"/>
          <p:cNvSpPr txBox="1"/>
          <p:nvPr/>
        </p:nvSpPr>
        <p:spPr>
          <a:xfrm>
            <a:off x="6891051" y="1724129"/>
            <a:ext cx="24182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>
                <a:latin typeface="Marianne" panose="02000000000000000000" pitchFamily="50" charset="0"/>
              </a:rPr>
              <a:t>Perte d’un yearling à cause des </a:t>
            </a:r>
            <a:r>
              <a:rPr lang="fr-FR" sz="1200" dirty="0" err="1">
                <a:latin typeface="Marianne" panose="02000000000000000000" pitchFamily="50" charset="0"/>
              </a:rPr>
              <a:t>anoplocéphales</a:t>
            </a:r>
            <a:endParaRPr lang="fr-FR" sz="1200" dirty="0">
              <a:latin typeface="Marianne" panose="02000000000000000000" pitchFamily="50" charset="0"/>
            </a:endParaRPr>
          </a:p>
        </p:txBody>
      </p:sp>
      <p:sp>
        <p:nvSpPr>
          <p:cNvPr id="120" name="ZoneTexte 119"/>
          <p:cNvSpPr txBox="1"/>
          <p:nvPr/>
        </p:nvSpPr>
        <p:spPr>
          <a:xfrm>
            <a:off x="199928" y="1293048"/>
            <a:ext cx="65093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latin typeface="Marianne" panose="02000000000000000000" pitchFamily="50" charset="0"/>
              </a:rPr>
              <a:t>TREFO dans lots de poulains mâles/femelles (n&gt; 5/lot</a:t>
            </a:r>
            <a:r>
              <a:rPr lang="fr-FR" b="1" dirty="0">
                <a:latin typeface="Marianne" panose="02000000000000000000" pitchFamily="50" charset="0"/>
              </a:rPr>
              <a:t>)</a:t>
            </a:r>
          </a:p>
        </p:txBody>
      </p:sp>
      <p:sp>
        <p:nvSpPr>
          <p:cNvPr id="121" name="ZoneTexte 120"/>
          <p:cNvSpPr txBox="1"/>
          <p:nvPr/>
        </p:nvSpPr>
        <p:spPr>
          <a:xfrm>
            <a:off x="4531602" y="5140313"/>
            <a:ext cx="11971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latin typeface="Marianne" panose="02000000000000000000" pitchFamily="50" charset="0"/>
              </a:rPr>
              <a:t>11-25 mars</a:t>
            </a:r>
          </a:p>
        </p:txBody>
      </p:sp>
      <p:sp>
        <p:nvSpPr>
          <p:cNvPr id="122" name="Double flèche horizontale 121"/>
          <p:cNvSpPr/>
          <p:nvPr/>
        </p:nvSpPr>
        <p:spPr>
          <a:xfrm>
            <a:off x="209320" y="5695717"/>
            <a:ext cx="7888078" cy="385590"/>
          </a:xfrm>
          <a:prstGeom prst="leftRightArrow">
            <a:avLst/>
          </a:prstGeom>
          <a:solidFill>
            <a:srgbClr val="A4B447"/>
          </a:solidFill>
          <a:ln>
            <a:solidFill>
              <a:srgbClr val="A4B4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3" name="Double flèche horizontale 122"/>
          <p:cNvSpPr/>
          <p:nvPr/>
        </p:nvSpPr>
        <p:spPr>
          <a:xfrm>
            <a:off x="8097397" y="5704897"/>
            <a:ext cx="3931185" cy="385590"/>
          </a:xfrm>
          <a:prstGeom prst="leftRightArrow">
            <a:avLst/>
          </a:prstGeom>
          <a:solidFill>
            <a:srgbClr val="A4B447"/>
          </a:solidFill>
          <a:ln>
            <a:solidFill>
              <a:srgbClr val="A4B4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9" name="ZoneTexte 128"/>
          <p:cNvSpPr txBox="1"/>
          <p:nvPr/>
        </p:nvSpPr>
        <p:spPr>
          <a:xfrm>
            <a:off x="462708" y="5742023"/>
            <a:ext cx="74363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>
                <a:latin typeface="Marianne" panose="02000000000000000000" pitchFamily="50" charset="0"/>
              </a:rPr>
              <a:t>Méthode de Raynaud, 1970 </a:t>
            </a:r>
          </a:p>
        </p:txBody>
      </p:sp>
      <p:sp>
        <p:nvSpPr>
          <p:cNvPr id="132" name="ZoneTexte 131"/>
          <p:cNvSpPr txBox="1"/>
          <p:nvPr/>
        </p:nvSpPr>
        <p:spPr>
          <a:xfrm>
            <a:off x="8328752" y="5753507"/>
            <a:ext cx="329404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>
                <a:latin typeface="Marianne" panose="02000000000000000000" pitchFamily="50" charset="0"/>
              </a:rPr>
              <a:t>Méthode de </a:t>
            </a:r>
            <a:r>
              <a:rPr lang="fr-FR" sz="1400" b="1" dirty="0" err="1">
                <a:latin typeface="Marianne" panose="02000000000000000000" pitchFamily="50" charset="0"/>
              </a:rPr>
              <a:t>Coles</a:t>
            </a:r>
            <a:r>
              <a:rPr lang="fr-FR" sz="1400" b="1" dirty="0">
                <a:latin typeface="Marianne" panose="02000000000000000000" pitchFamily="50" charset="0"/>
              </a:rPr>
              <a:t> modifiée </a:t>
            </a:r>
          </a:p>
          <a:p>
            <a:pPr algn="ctr"/>
            <a:r>
              <a:rPr lang="fr-FR" sz="900" dirty="0">
                <a:latin typeface="Marianne" panose="02000000000000000000" pitchFamily="50" charset="0"/>
              </a:rPr>
              <a:t>(Martin et al., 2024</a:t>
            </a:r>
            <a:r>
              <a:rPr lang="fr-FR" sz="1200" b="1" dirty="0">
                <a:latin typeface="Marianne" panose="02000000000000000000" pitchFamily="50" charset="0"/>
              </a:rPr>
              <a:t>)</a:t>
            </a:r>
          </a:p>
        </p:txBody>
      </p:sp>
      <p:pic>
        <p:nvPicPr>
          <p:cNvPr id="56" name="Imag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64" t="7500" r="9162" b="10330"/>
          <a:stretch/>
        </p:blipFill>
        <p:spPr bwMode="auto">
          <a:xfrm>
            <a:off x="11070998" y="17252"/>
            <a:ext cx="997108" cy="741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" name="Ellipse 58"/>
          <p:cNvSpPr/>
          <p:nvPr/>
        </p:nvSpPr>
        <p:spPr>
          <a:xfrm>
            <a:off x="10195202" y="3479338"/>
            <a:ext cx="755322" cy="76016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0" name="Image 59"/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3281" y="3625312"/>
            <a:ext cx="651171" cy="416650"/>
          </a:xfrm>
          <a:prstGeom prst="rect">
            <a:avLst/>
          </a:prstGeom>
        </p:spPr>
      </p:pic>
      <p:sp>
        <p:nvSpPr>
          <p:cNvPr id="61" name="ZoneTexte 60"/>
          <p:cNvSpPr txBox="1"/>
          <p:nvPr/>
        </p:nvSpPr>
        <p:spPr>
          <a:xfrm>
            <a:off x="10124258" y="2915448"/>
            <a:ext cx="8372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accent1"/>
                </a:solidFill>
              </a:rPr>
              <a:t>TREFOFBZ</a:t>
            </a:r>
          </a:p>
        </p:txBody>
      </p:sp>
      <p:sp>
        <p:nvSpPr>
          <p:cNvPr id="63" name="Rectangle 62"/>
          <p:cNvSpPr/>
          <p:nvPr/>
        </p:nvSpPr>
        <p:spPr>
          <a:xfrm>
            <a:off x="10476797" y="4239503"/>
            <a:ext cx="176269" cy="8483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4" name="ZoneTexte 63"/>
          <p:cNvSpPr txBox="1"/>
          <p:nvPr/>
        </p:nvSpPr>
        <p:spPr>
          <a:xfrm>
            <a:off x="10064630" y="5174040"/>
            <a:ext cx="10025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latin typeface="Marianne" panose="02000000000000000000" pitchFamily="50" charset="0"/>
              </a:rPr>
              <a:t>16-30 juillet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68ABC-7720-41FE-90C9-E3B404090A6D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906472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/>
          <p:cNvSpPr/>
          <p:nvPr/>
        </p:nvSpPr>
        <p:spPr>
          <a:xfrm>
            <a:off x="1828800" y="1624406"/>
            <a:ext cx="2280492" cy="238211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à coins arrondis 3"/>
          <p:cNvSpPr/>
          <p:nvPr/>
        </p:nvSpPr>
        <p:spPr>
          <a:xfrm>
            <a:off x="143219" y="596752"/>
            <a:ext cx="5508434" cy="556784"/>
          </a:xfrm>
          <a:prstGeom prst="roundRect">
            <a:avLst/>
          </a:prstGeom>
          <a:solidFill>
            <a:srgbClr val="A4B4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800" b="1" dirty="0">
                <a:solidFill>
                  <a:schemeClr val="bg1"/>
                </a:solidFill>
                <a:latin typeface="Marianne" panose="02000000000000000000" pitchFamily="50" charset="0"/>
              </a:rPr>
              <a:t>Synthèse de l’efficacité des AH testés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539824" y="1938962"/>
            <a:ext cx="1288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accent1"/>
                </a:solidFill>
              </a:rPr>
              <a:t>FBZ</a:t>
            </a:r>
          </a:p>
        </p:txBody>
      </p:sp>
      <p:sp>
        <p:nvSpPr>
          <p:cNvPr id="12" name="ZoneTexte 11"/>
          <p:cNvSpPr txBox="1"/>
          <p:nvPr/>
        </p:nvSpPr>
        <p:spPr>
          <a:xfrm rot="16200000">
            <a:off x="1105591" y="2524661"/>
            <a:ext cx="19040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latin typeface="Marianne" panose="02000000000000000000" pitchFamily="50" charset="0"/>
              </a:rPr>
              <a:t>REFO (%)</a:t>
            </a:r>
          </a:p>
        </p:txBody>
      </p:sp>
      <p:graphicFrame>
        <p:nvGraphicFramePr>
          <p:cNvPr id="13" name="Graphique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66864611"/>
              </p:ext>
            </p:extLst>
          </p:nvPr>
        </p:nvGraphicFramePr>
        <p:xfrm>
          <a:off x="2117840" y="1886147"/>
          <a:ext cx="1895437" cy="15591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4" name="ZoneTexte 13"/>
          <p:cNvSpPr txBox="1"/>
          <p:nvPr/>
        </p:nvSpPr>
        <p:spPr>
          <a:xfrm>
            <a:off x="2462270" y="3257991"/>
            <a:ext cx="81455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>
                <a:latin typeface="Marianne" panose="02000000000000000000" pitchFamily="50" charset="0"/>
              </a:rPr>
              <a:t>Lot de males</a:t>
            </a:r>
          </a:p>
          <a:p>
            <a:r>
              <a:rPr lang="fr-FR" sz="1000" dirty="0">
                <a:latin typeface="Marianne" panose="02000000000000000000" pitchFamily="50" charset="0"/>
              </a:rPr>
              <a:t>(n=6)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3175392" y="3269693"/>
            <a:ext cx="78197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>
                <a:latin typeface="Marianne" panose="02000000000000000000" pitchFamily="50" charset="0"/>
              </a:rPr>
              <a:t>Lot de femelles (n=12)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2010509" y="1735814"/>
            <a:ext cx="234387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>
                <a:latin typeface="Marianne" panose="02000000000000000000" pitchFamily="50" charset="0"/>
                <a:cs typeface="Arial" panose="020B0604020202020204" pitchFamily="34" charset="0"/>
              </a:rPr>
              <a:t>Seuil : 99 % d’efficacité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2478796" y="2124056"/>
            <a:ext cx="6995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>
                <a:latin typeface="Marianne" panose="02000000000000000000" pitchFamily="50" charset="0"/>
              </a:rPr>
              <a:t>Borne SUP IC 90%= </a:t>
            </a:r>
            <a:r>
              <a:rPr lang="fr-FR" sz="1000" b="1" dirty="0">
                <a:solidFill>
                  <a:schemeClr val="accent2"/>
                </a:solidFill>
                <a:latin typeface="Marianne" panose="02000000000000000000" pitchFamily="50" charset="0"/>
              </a:rPr>
              <a:t>32.2%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3134358" y="2197810"/>
            <a:ext cx="93086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>
                <a:latin typeface="Marianne" panose="02000000000000000000" pitchFamily="50" charset="0"/>
              </a:rPr>
              <a:t>Borne SUP IC90%=</a:t>
            </a:r>
          </a:p>
          <a:p>
            <a:r>
              <a:rPr lang="fr-FR" sz="1000" b="1" dirty="0">
                <a:solidFill>
                  <a:schemeClr val="accent2"/>
                </a:solidFill>
                <a:latin typeface="Marianne" panose="02000000000000000000" pitchFamily="50" charset="0"/>
              </a:rPr>
              <a:t> 36.4%</a:t>
            </a:r>
          </a:p>
        </p:txBody>
      </p:sp>
      <p:cxnSp>
        <p:nvCxnSpPr>
          <p:cNvPr id="19" name="Connecteur droit 18"/>
          <p:cNvCxnSpPr/>
          <p:nvPr/>
        </p:nvCxnSpPr>
        <p:spPr>
          <a:xfrm>
            <a:off x="2531719" y="2068400"/>
            <a:ext cx="1348450" cy="5788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2545648" y="2097143"/>
            <a:ext cx="1323503" cy="6385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000">
              <a:latin typeface="Marianne" panose="02000000000000000000" pitchFamily="50" charset="0"/>
            </a:endParaRPr>
          </a:p>
        </p:txBody>
      </p:sp>
      <p:sp>
        <p:nvSpPr>
          <p:cNvPr id="21" name="Rectangle à coins arrondis 20"/>
          <p:cNvSpPr/>
          <p:nvPr/>
        </p:nvSpPr>
        <p:spPr>
          <a:xfrm>
            <a:off x="1905918" y="1646444"/>
            <a:ext cx="2159306" cy="2167567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000">
              <a:latin typeface="Marianne" panose="02000000000000000000" pitchFamily="50" charset="0"/>
            </a:endParaRPr>
          </a:p>
        </p:txBody>
      </p:sp>
      <p:sp>
        <p:nvSpPr>
          <p:cNvPr id="26" name="Ellipse 25"/>
          <p:cNvSpPr/>
          <p:nvPr/>
        </p:nvSpPr>
        <p:spPr>
          <a:xfrm>
            <a:off x="192128" y="1696590"/>
            <a:ext cx="755322" cy="76016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7" name="Image 26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56" y="1864598"/>
            <a:ext cx="651171" cy="416650"/>
          </a:xfrm>
          <a:prstGeom prst="rect">
            <a:avLst/>
          </a:prstGeom>
        </p:spPr>
      </p:pic>
      <p:sp>
        <p:nvSpPr>
          <p:cNvPr id="29" name="Flèche droite 28"/>
          <p:cNvSpPr/>
          <p:nvPr/>
        </p:nvSpPr>
        <p:spPr>
          <a:xfrm>
            <a:off x="4968612" y="2049137"/>
            <a:ext cx="385590" cy="286439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Rectangle à coins arrondis 29"/>
          <p:cNvSpPr/>
          <p:nvPr/>
        </p:nvSpPr>
        <p:spPr>
          <a:xfrm>
            <a:off x="6727431" y="629560"/>
            <a:ext cx="3220530" cy="556784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  <a:latin typeface="Marianne" panose="02000000000000000000" pitchFamily="50" charset="0"/>
              </a:rPr>
              <a:t>Population de strongles</a:t>
            </a:r>
            <a:endParaRPr lang="fr-FR" sz="1800" b="1" dirty="0">
              <a:solidFill>
                <a:schemeClr val="tx1"/>
              </a:solidFill>
              <a:latin typeface="Marianne" panose="02000000000000000000" pitchFamily="50" charset="0"/>
            </a:endParaRPr>
          </a:p>
        </p:txBody>
      </p:sp>
      <p:sp>
        <p:nvSpPr>
          <p:cNvPr id="31" name="Ellipse 30"/>
          <p:cNvSpPr/>
          <p:nvPr/>
        </p:nvSpPr>
        <p:spPr>
          <a:xfrm>
            <a:off x="6161445" y="1760855"/>
            <a:ext cx="755322" cy="76016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2" name="Image 31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6473" y="1928863"/>
            <a:ext cx="651171" cy="416650"/>
          </a:xfrm>
          <a:prstGeom prst="rect">
            <a:avLst/>
          </a:prstGeom>
        </p:spPr>
      </p:pic>
      <p:sp>
        <p:nvSpPr>
          <p:cNvPr id="33" name="Rectangle à coins arrondis 32"/>
          <p:cNvSpPr/>
          <p:nvPr/>
        </p:nvSpPr>
        <p:spPr>
          <a:xfrm>
            <a:off x="6727432" y="1313762"/>
            <a:ext cx="1524210" cy="556784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  <a:latin typeface="Marianne" panose="02000000000000000000" pitchFamily="50" charset="0"/>
              </a:rPr>
              <a:t>Résistante</a:t>
            </a:r>
            <a:endParaRPr lang="fr-FR" sz="1800" b="1" dirty="0">
              <a:solidFill>
                <a:schemeClr val="tx1"/>
              </a:solidFill>
              <a:latin typeface="Marianne" panose="02000000000000000000" pitchFamily="50" charset="0"/>
            </a:endParaRPr>
          </a:p>
        </p:txBody>
      </p:sp>
      <p:sp>
        <p:nvSpPr>
          <p:cNvPr id="34" name="Rectangle à coins arrondis 33"/>
          <p:cNvSpPr/>
          <p:nvPr/>
        </p:nvSpPr>
        <p:spPr>
          <a:xfrm>
            <a:off x="8312024" y="1313762"/>
            <a:ext cx="1669266" cy="55678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  <a:latin typeface="Marianne" panose="02000000000000000000" pitchFamily="50" charset="0"/>
              </a:rPr>
              <a:t>Sensible</a:t>
            </a:r>
            <a:endParaRPr lang="fr-FR" sz="1800" b="1" dirty="0">
              <a:solidFill>
                <a:schemeClr val="tx1"/>
              </a:solidFill>
              <a:latin typeface="Marianne" panose="02000000000000000000" pitchFamily="50" charset="0"/>
            </a:endParaRPr>
          </a:p>
        </p:txBody>
      </p:sp>
      <p:pic>
        <p:nvPicPr>
          <p:cNvPr id="35" name="Image 34">
            <a:extLst>
              <a:ext uri="{FF2B5EF4-FFF2-40B4-BE49-F238E27FC236}">
                <a16:creationId xmlns:a16="http://schemas.microsoft.com/office/drawing/2014/main" id="{522B05BC-4CBE-41A0-8677-DC9E6B5013B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8416" y="376074"/>
            <a:ext cx="858030" cy="749734"/>
          </a:xfrm>
          <a:prstGeom prst="rect">
            <a:avLst/>
          </a:prstGeom>
        </p:spPr>
      </p:pic>
      <p:sp>
        <p:nvSpPr>
          <p:cNvPr id="36" name="Rectangle à coins arrondis 35"/>
          <p:cNvSpPr/>
          <p:nvPr/>
        </p:nvSpPr>
        <p:spPr>
          <a:xfrm>
            <a:off x="7249106" y="2038121"/>
            <a:ext cx="440675" cy="396607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Rectangle à coins arrondis 36"/>
          <p:cNvSpPr/>
          <p:nvPr/>
        </p:nvSpPr>
        <p:spPr>
          <a:xfrm>
            <a:off x="8976920" y="2047301"/>
            <a:ext cx="440675" cy="396607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ZoneTexte 37"/>
          <p:cNvSpPr txBox="1"/>
          <p:nvPr/>
        </p:nvSpPr>
        <p:spPr>
          <a:xfrm>
            <a:off x="5826095" y="2212548"/>
            <a:ext cx="1288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accent1"/>
                </a:solidFill>
              </a:rPr>
              <a:t>FBZ</a:t>
            </a:r>
          </a:p>
        </p:txBody>
      </p:sp>
      <p:pic>
        <p:nvPicPr>
          <p:cNvPr id="39" name="Image 3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859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68200" y="1927050"/>
            <a:ext cx="676275" cy="533400"/>
          </a:xfrm>
          <a:prstGeom prst="rect">
            <a:avLst/>
          </a:prstGeom>
        </p:spPr>
      </p:pic>
      <p:pic>
        <p:nvPicPr>
          <p:cNvPr id="28" name="Image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64" t="7500" r="9162" b="10330"/>
          <a:stretch/>
        </p:blipFill>
        <p:spPr bwMode="auto">
          <a:xfrm>
            <a:off x="11070998" y="17252"/>
            <a:ext cx="997108" cy="741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ZoneTexte 39"/>
          <p:cNvSpPr txBox="1"/>
          <p:nvPr/>
        </p:nvSpPr>
        <p:spPr>
          <a:xfrm>
            <a:off x="2093202" y="3820263"/>
            <a:ext cx="190592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latin typeface="Marianne" panose="02000000000000000000" pitchFamily="50" charset="0"/>
              </a:rPr>
              <a:t>8-22 mars</a:t>
            </a:r>
          </a:p>
        </p:txBody>
      </p:sp>
      <p:sp>
        <p:nvSpPr>
          <p:cNvPr id="41" name="ZoneTexte 40"/>
          <p:cNvSpPr txBox="1"/>
          <p:nvPr/>
        </p:nvSpPr>
        <p:spPr>
          <a:xfrm>
            <a:off x="1828800" y="1238804"/>
            <a:ext cx="2280492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2023</a:t>
            </a:r>
          </a:p>
        </p:txBody>
      </p:sp>
      <p:sp>
        <p:nvSpPr>
          <p:cNvPr id="44" name="Rectangle 43"/>
          <p:cNvSpPr/>
          <p:nvPr/>
        </p:nvSpPr>
        <p:spPr>
          <a:xfrm>
            <a:off x="1852137" y="4391526"/>
            <a:ext cx="2276093" cy="24424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46" name="Graphique 4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68374929"/>
              </p:ext>
            </p:extLst>
          </p:nvPr>
        </p:nvGraphicFramePr>
        <p:xfrm>
          <a:off x="2057407" y="4692297"/>
          <a:ext cx="1853996" cy="15915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47" name="ZoneTexte 46"/>
          <p:cNvSpPr txBox="1"/>
          <p:nvPr/>
        </p:nvSpPr>
        <p:spPr>
          <a:xfrm rot="16200000">
            <a:off x="1295152" y="5347758"/>
            <a:ext cx="150931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latin typeface="Marianne" panose="02000000000000000000" pitchFamily="50" charset="0"/>
              </a:rPr>
              <a:t>REFO (%)</a:t>
            </a:r>
          </a:p>
        </p:txBody>
      </p:sp>
      <p:sp>
        <p:nvSpPr>
          <p:cNvPr id="48" name="Rectangle 47"/>
          <p:cNvSpPr/>
          <p:nvPr/>
        </p:nvSpPr>
        <p:spPr>
          <a:xfrm flipV="1">
            <a:off x="2460224" y="4906190"/>
            <a:ext cx="1303043" cy="4571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9" name="Connecteur droit 48"/>
          <p:cNvCxnSpPr/>
          <p:nvPr/>
        </p:nvCxnSpPr>
        <p:spPr>
          <a:xfrm>
            <a:off x="2455047" y="4887613"/>
            <a:ext cx="1348450" cy="5788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ectangle à coins arrondis 49"/>
          <p:cNvSpPr/>
          <p:nvPr/>
        </p:nvSpPr>
        <p:spPr>
          <a:xfrm>
            <a:off x="1944928" y="4422769"/>
            <a:ext cx="2091372" cy="2194599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" name="ZoneTexte 50"/>
          <p:cNvSpPr txBox="1"/>
          <p:nvPr/>
        </p:nvSpPr>
        <p:spPr>
          <a:xfrm>
            <a:off x="1990762" y="4500695"/>
            <a:ext cx="2067568" cy="2477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>
                <a:latin typeface="Marianne" panose="02000000000000000000" pitchFamily="50" charset="0"/>
                <a:cs typeface="Arial" panose="020B0604020202020204" pitchFamily="34" charset="0"/>
              </a:rPr>
              <a:t>Seuil d’efficacité fixé  : 99%</a:t>
            </a:r>
          </a:p>
        </p:txBody>
      </p:sp>
      <p:sp>
        <p:nvSpPr>
          <p:cNvPr id="52" name="ZoneTexte 51"/>
          <p:cNvSpPr txBox="1"/>
          <p:nvPr/>
        </p:nvSpPr>
        <p:spPr>
          <a:xfrm>
            <a:off x="2466474" y="6107913"/>
            <a:ext cx="13956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latin typeface="Marianne" panose="02000000000000000000" pitchFamily="50" charset="0"/>
              </a:rPr>
              <a:t>Lot de  femelles</a:t>
            </a:r>
          </a:p>
          <a:p>
            <a:pPr algn="ctr"/>
            <a:r>
              <a:rPr lang="fr-FR" sz="1000" dirty="0">
                <a:latin typeface="Marianne" panose="02000000000000000000" pitchFamily="50" charset="0"/>
              </a:rPr>
              <a:t>(n=6)</a:t>
            </a:r>
          </a:p>
        </p:txBody>
      </p:sp>
      <p:sp>
        <p:nvSpPr>
          <p:cNvPr id="54" name="Ellipse 53"/>
          <p:cNvSpPr/>
          <p:nvPr/>
        </p:nvSpPr>
        <p:spPr>
          <a:xfrm>
            <a:off x="3032362" y="5345588"/>
            <a:ext cx="88135" cy="77118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8" name="ZoneTexte 57"/>
          <p:cNvSpPr txBox="1"/>
          <p:nvPr/>
        </p:nvSpPr>
        <p:spPr>
          <a:xfrm>
            <a:off x="2040438" y="6611779"/>
            <a:ext cx="197569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latin typeface="Marianne" panose="02000000000000000000" pitchFamily="50" charset="0"/>
              </a:rPr>
              <a:t>16-30 juillet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2069432" y="4740443"/>
            <a:ext cx="5895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/>
              <a:t>100</a:t>
            </a:r>
          </a:p>
        </p:txBody>
      </p:sp>
      <p:sp>
        <p:nvSpPr>
          <p:cNvPr id="61" name="ZoneTexte 60"/>
          <p:cNvSpPr txBox="1"/>
          <p:nvPr/>
        </p:nvSpPr>
        <p:spPr>
          <a:xfrm>
            <a:off x="2137612" y="5374108"/>
            <a:ext cx="5895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/>
              <a:t>50</a:t>
            </a:r>
          </a:p>
        </p:txBody>
      </p:sp>
      <p:sp>
        <p:nvSpPr>
          <p:cNvPr id="62" name="ZoneTexte 61"/>
          <p:cNvSpPr txBox="1"/>
          <p:nvPr/>
        </p:nvSpPr>
        <p:spPr>
          <a:xfrm>
            <a:off x="1973181" y="5979694"/>
            <a:ext cx="461212" cy="2616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fr-FR" sz="1100" dirty="0"/>
              <a:t>0</a:t>
            </a:r>
          </a:p>
        </p:txBody>
      </p:sp>
      <p:sp>
        <p:nvSpPr>
          <p:cNvPr id="63" name="ZoneTexte 62"/>
          <p:cNvSpPr txBox="1"/>
          <p:nvPr/>
        </p:nvSpPr>
        <p:spPr>
          <a:xfrm>
            <a:off x="2767470" y="5514516"/>
            <a:ext cx="93086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>
                <a:latin typeface="Marianne" panose="02000000000000000000" pitchFamily="50" charset="0"/>
              </a:rPr>
              <a:t>Borne SUP IC90%=</a:t>
            </a:r>
          </a:p>
          <a:p>
            <a:r>
              <a:rPr lang="fr-FR" sz="1000" b="1" dirty="0">
                <a:solidFill>
                  <a:schemeClr val="accent2"/>
                </a:solidFill>
                <a:latin typeface="Marianne" panose="02000000000000000000" pitchFamily="50" charset="0"/>
              </a:rPr>
              <a:t>54.9 %</a:t>
            </a:r>
          </a:p>
        </p:txBody>
      </p:sp>
      <p:sp>
        <p:nvSpPr>
          <p:cNvPr id="43" name="ZoneTexte 42"/>
          <p:cNvSpPr txBox="1"/>
          <p:nvPr/>
        </p:nvSpPr>
        <p:spPr>
          <a:xfrm>
            <a:off x="1836822" y="4014081"/>
            <a:ext cx="2280492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2025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68ABC-7720-41FE-90C9-E3B404090A6D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21884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1" grpId="0" animBg="1"/>
      <p:bldP spid="33" grpId="0" animBg="1"/>
      <p:bldP spid="34" grpId="0" animBg="1"/>
      <p:bldP spid="36" grpId="0" animBg="1"/>
      <p:bldP spid="37" grpId="0" animBg="1"/>
      <p:bldP spid="3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Rectangle 64"/>
          <p:cNvSpPr/>
          <p:nvPr/>
        </p:nvSpPr>
        <p:spPr>
          <a:xfrm>
            <a:off x="1079651" y="1641502"/>
            <a:ext cx="4307597" cy="2511858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9" name="Rectangle 68"/>
          <p:cNvSpPr/>
          <p:nvPr/>
        </p:nvSpPr>
        <p:spPr>
          <a:xfrm>
            <a:off x="1064754" y="4549964"/>
            <a:ext cx="4329629" cy="230803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à coins arrondis 3"/>
          <p:cNvSpPr/>
          <p:nvPr/>
        </p:nvSpPr>
        <p:spPr>
          <a:xfrm>
            <a:off x="143219" y="596752"/>
            <a:ext cx="5508434" cy="556784"/>
          </a:xfrm>
          <a:prstGeom prst="roundRect">
            <a:avLst/>
          </a:prstGeom>
          <a:solidFill>
            <a:srgbClr val="A4B4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800" b="1" dirty="0">
                <a:solidFill>
                  <a:schemeClr val="bg1"/>
                </a:solidFill>
                <a:latin typeface="Marianne" panose="02000000000000000000" pitchFamily="50" charset="0"/>
              </a:rPr>
              <a:t>Synthèse de l’efficacité des AH testés</a:t>
            </a:r>
          </a:p>
        </p:txBody>
      </p:sp>
      <p:sp>
        <p:nvSpPr>
          <p:cNvPr id="28" name="Ellipse 27"/>
          <p:cNvSpPr/>
          <p:nvPr/>
        </p:nvSpPr>
        <p:spPr>
          <a:xfrm>
            <a:off x="192128" y="1696589"/>
            <a:ext cx="755322" cy="760164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0" name="Image 39"/>
          <p:cNvPicPr>
            <a:picLocks noChangeAspect="1"/>
          </p:cNvPicPr>
          <p:nvPr/>
        </p:nvPicPr>
        <p:blipFill>
          <a:blip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56" y="1886631"/>
            <a:ext cx="651171" cy="41665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62607" y="2429086"/>
            <a:ext cx="5838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b="1" dirty="0">
                <a:solidFill>
                  <a:schemeClr val="accent4"/>
                </a:solidFill>
              </a:rPr>
              <a:t>IVM</a:t>
            </a:r>
          </a:p>
        </p:txBody>
      </p:sp>
      <p:sp>
        <p:nvSpPr>
          <p:cNvPr id="17" name="Rectangle à coins arrondis 16"/>
          <p:cNvSpPr/>
          <p:nvPr/>
        </p:nvSpPr>
        <p:spPr>
          <a:xfrm>
            <a:off x="1123720" y="1685578"/>
            <a:ext cx="2049138" cy="2236427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18" name="Graphique 1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45437614"/>
              </p:ext>
            </p:extLst>
          </p:nvPr>
        </p:nvGraphicFramePr>
        <p:xfrm>
          <a:off x="1261282" y="1965449"/>
          <a:ext cx="1870854" cy="15656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9" name="Rectangle 18"/>
          <p:cNvSpPr/>
          <p:nvPr/>
        </p:nvSpPr>
        <p:spPr>
          <a:xfrm flipV="1">
            <a:off x="1695937" y="2130777"/>
            <a:ext cx="1303043" cy="4571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ZoneTexte 21"/>
          <p:cNvSpPr txBox="1"/>
          <p:nvPr/>
        </p:nvSpPr>
        <p:spPr>
          <a:xfrm>
            <a:off x="1632093" y="3385745"/>
            <a:ext cx="82292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>
                <a:latin typeface="Marianne" panose="02000000000000000000" pitchFamily="50" charset="0"/>
              </a:rPr>
              <a:t>Lot de  males</a:t>
            </a:r>
          </a:p>
          <a:p>
            <a:r>
              <a:rPr lang="fr-FR" sz="1000" dirty="0">
                <a:latin typeface="Marianne" panose="02000000000000000000" pitchFamily="50" charset="0"/>
              </a:rPr>
              <a:t>(n=6)</a:t>
            </a:r>
          </a:p>
        </p:txBody>
      </p:sp>
      <p:sp>
        <p:nvSpPr>
          <p:cNvPr id="23" name="ZoneTexte 22"/>
          <p:cNvSpPr txBox="1"/>
          <p:nvPr/>
        </p:nvSpPr>
        <p:spPr>
          <a:xfrm>
            <a:off x="2324195" y="3391281"/>
            <a:ext cx="88317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>
                <a:latin typeface="Marianne" panose="02000000000000000000" pitchFamily="50" charset="0"/>
              </a:rPr>
              <a:t>Lot de femelles</a:t>
            </a:r>
          </a:p>
          <a:p>
            <a:r>
              <a:rPr lang="fr-FR" sz="1000" dirty="0">
                <a:latin typeface="Marianne" panose="02000000000000000000" pitchFamily="50" charset="0"/>
              </a:rPr>
              <a:t> (n=6)</a:t>
            </a:r>
          </a:p>
        </p:txBody>
      </p:sp>
      <p:sp>
        <p:nvSpPr>
          <p:cNvPr id="25" name="ZoneTexte 24"/>
          <p:cNvSpPr txBox="1"/>
          <p:nvPr/>
        </p:nvSpPr>
        <p:spPr>
          <a:xfrm rot="16200000">
            <a:off x="334409" y="2636132"/>
            <a:ext cx="19040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latin typeface="Marianne" panose="02000000000000000000" pitchFamily="50" charset="0"/>
              </a:rPr>
              <a:t>REFO (%)</a:t>
            </a:r>
          </a:p>
        </p:txBody>
      </p:sp>
      <p:cxnSp>
        <p:nvCxnSpPr>
          <p:cNvPr id="42" name="Connecteur droit 41"/>
          <p:cNvCxnSpPr/>
          <p:nvPr/>
        </p:nvCxnSpPr>
        <p:spPr>
          <a:xfrm>
            <a:off x="3809849" y="2138533"/>
            <a:ext cx="1310856" cy="1638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5" name="Graphique 4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38874017"/>
              </p:ext>
            </p:extLst>
          </p:nvPr>
        </p:nvGraphicFramePr>
        <p:xfrm>
          <a:off x="3397342" y="1960948"/>
          <a:ext cx="1853996" cy="15915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6" name="ZoneTexte 45"/>
          <p:cNvSpPr txBox="1"/>
          <p:nvPr/>
        </p:nvSpPr>
        <p:spPr>
          <a:xfrm>
            <a:off x="3837287" y="3474046"/>
            <a:ext cx="1266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/>
              <a:t>Lot de femelles + de males (n=11)</a:t>
            </a:r>
          </a:p>
        </p:txBody>
      </p:sp>
      <p:cxnSp>
        <p:nvCxnSpPr>
          <p:cNvPr id="47" name="Connecteur droit 46"/>
          <p:cNvCxnSpPr/>
          <p:nvPr/>
        </p:nvCxnSpPr>
        <p:spPr>
          <a:xfrm>
            <a:off x="4681070" y="2134250"/>
            <a:ext cx="0" cy="245062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ectangle 47"/>
          <p:cNvSpPr/>
          <p:nvPr/>
        </p:nvSpPr>
        <p:spPr>
          <a:xfrm flipV="1">
            <a:off x="3826996" y="2133658"/>
            <a:ext cx="1284803" cy="5338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0" name="ZoneTexte 49"/>
          <p:cNvSpPr txBox="1"/>
          <p:nvPr/>
        </p:nvSpPr>
        <p:spPr>
          <a:xfrm rot="16200000">
            <a:off x="2460665" y="2647149"/>
            <a:ext cx="19040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latin typeface="Marianne" panose="02000000000000000000" pitchFamily="50" charset="0"/>
              </a:rPr>
              <a:t>REFO (%)</a:t>
            </a:r>
          </a:p>
        </p:txBody>
      </p:sp>
      <p:sp>
        <p:nvSpPr>
          <p:cNvPr id="52" name="Ellipse 51"/>
          <p:cNvSpPr/>
          <p:nvPr/>
        </p:nvSpPr>
        <p:spPr>
          <a:xfrm>
            <a:off x="4485848" y="2168912"/>
            <a:ext cx="63237" cy="64631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55" name="Graphique 5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62498731"/>
              </p:ext>
            </p:extLst>
          </p:nvPr>
        </p:nvGraphicFramePr>
        <p:xfrm>
          <a:off x="2205684" y="4669262"/>
          <a:ext cx="1853996" cy="15915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56" name="ZoneTexte 55"/>
          <p:cNvSpPr txBox="1"/>
          <p:nvPr/>
        </p:nvSpPr>
        <p:spPr>
          <a:xfrm>
            <a:off x="1068635" y="1266927"/>
            <a:ext cx="4318613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2023</a:t>
            </a:r>
          </a:p>
        </p:txBody>
      </p:sp>
      <p:pic>
        <p:nvPicPr>
          <p:cNvPr id="30" name="Image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64" t="7500" r="9162" b="10330"/>
          <a:stretch/>
        </p:blipFill>
        <p:spPr bwMode="auto">
          <a:xfrm>
            <a:off x="11070998" y="17252"/>
            <a:ext cx="997108" cy="741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7" name="Connecteur droit 56"/>
          <p:cNvCxnSpPr/>
          <p:nvPr/>
        </p:nvCxnSpPr>
        <p:spPr>
          <a:xfrm>
            <a:off x="1659550" y="2134232"/>
            <a:ext cx="1348450" cy="5788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ZoneTexte 57"/>
          <p:cNvSpPr txBox="1"/>
          <p:nvPr/>
        </p:nvSpPr>
        <p:spPr>
          <a:xfrm>
            <a:off x="1650695" y="2195105"/>
            <a:ext cx="6995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>
                <a:latin typeface="Marianne" panose="02000000000000000000" pitchFamily="50" charset="0"/>
              </a:rPr>
              <a:t>Borne SUP IC 90%= </a:t>
            </a:r>
            <a:r>
              <a:rPr lang="fr-FR" sz="1000" b="1" dirty="0">
                <a:solidFill>
                  <a:schemeClr val="accent2"/>
                </a:solidFill>
                <a:latin typeface="Marianne" panose="02000000000000000000" pitchFamily="50" charset="0"/>
              </a:rPr>
              <a:t>88.3%</a:t>
            </a:r>
          </a:p>
        </p:txBody>
      </p:sp>
      <p:sp>
        <p:nvSpPr>
          <p:cNvPr id="59" name="ZoneTexte 58"/>
          <p:cNvSpPr txBox="1"/>
          <p:nvPr/>
        </p:nvSpPr>
        <p:spPr>
          <a:xfrm>
            <a:off x="2309872" y="2195105"/>
            <a:ext cx="6995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>
                <a:latin typeface="Marianne" panose="02000000000000000000" pitchFamily="50" charset="0"/>
              </a:rPr>
              <a:t>Borne SUP IC 90%= </a:t>
            </a:r>
            <a:r>
              <a:rPr lang="fr-FR" sz="1000" b="1" dirty="0">
                <a:solidFill>
                  <a:schemeClr val="accent2"/>
                </a:solidFill>
                <a:latin typeface="Marianne" panose="02000000000000000000" pitchFamily="50" charset="0"/>
              </a:rPr>
              <a:t>94.0%</a:t>
            </a:r>
          </a:p>
        </p:txBody>
      </p:sp>
      <p:sp>
        <p:nvSpPr>
          <p:cNvPr id="60" name="Rectangle à coins arrondis 59"/>
          <p:cNvSpPr/>
          <p:nvPr/>
        </p:nvSpPr>
        <p:spPr>
          <a:xfrm>
            <a:off x="3238959" y="1694758"/>
            <a:ext cx="2091372" cy="2227247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1" name="ZoneTexte 60"/>
          <p:cNvSpPr txBox="1"/>
          <p:nvPr/>
        </p:nvSpPr>
        <p:spPr>
          <a:xfrm>
            <a:off x="1105291" y="1801382"/>
            <a:ext cx="2067568" cy="2477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>
                <a:latin typeface="Marianne" panose="02000000000000000000" pitchFamily="50" charset="0"/>
                <a:cs typeface="Arial" panose="020B0604020202020204" pitchFamily="34" charset="0"/>
              </a:rPr>
              <a:t>Seuil d’efficacité fixé  : 99.9 %</a:t>
            </a:r>
          </a:p>
        </p:txBody>
      </p:sp>
      <p:cxnSp>
        <p:nvCxnSpPr>
          <p:cNvPr id="62" name="Connecteur droit 61"/>
          <p:cNvCxnSpPr/>
          <p:nvPr/>
        </p:nvCxnSpPr>
        <p:spPr>
          <a:xfrm>
            <a:off x="3805999" y="2134232"/>
            <a:ext cx="1348450" cy="5788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ZoneTexte 62"/>
          <p:cNvSpPr txBox="1"/>
          <p:nvPr/>
        </p:nvSpPr>
        <p:spPr>
          <a:xfrm>
            <a:off x="4059718" y="2281403"/>
            <a:ext cx="6995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>
                <a:latin typeface="Marianne" panose="02000000000000000000" pitchFamily="50" charset="0"/>
              </a:rPr>
              <a:t>Borne SUP IC 90%= </a:t>
            </a:r>
            <a:r>
              <a:rPr lang="fr-FR" sz="1000" b="1" dirty="0">
                <a:solidFill>
                  <a:schemeClr val="accent2"/>
                </a:solidFill>
                <a:latin typeface="Marianne" panose="02000000000000000000" pitchFamily="50" charset="0"/>
              </a:rPr>
              <a:t>94.8%</a:t>
            </a:r>
          </a:p>
        </p:txBody>
      </p:sp>
      <p:sp>
        <p:nvSpPr>
          <p:cNvPr id="64" name="ZoneTexte 63"/>
          <p:cNvSpPr txBox="1"/>
          <p:nvPr/>
        </p:nvSpPr>
        <p:spPr>
          <a:xfrm>
            <a:off x="3284793" y="1799546"/>
            <a:ext cx="2067568" cy="2477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>
                <a:latin typeface="Marianne" panose="02000000000000000000" pitchFamily="50" charset="0"/>
                <a:cs typeface="Arial" panose="020B0604020202020204" pitchFamily="34" charset="0"/>
              </a:rPr>
              <a:t>Seuil d’efficacité fixé  : 99.9 %</a:t>
            </a:r>
          </a:p>
        </p:txBody>
      </p:sp>
      <p:sp>
        <p:nvSpPr>
          <p:cNvPr id="67" name="ZoneTexte 66"/>
          <p:cNvSpPr txBox="1"/>
          <p:nvPr/>
        </p:nvSpPr>
        <p:spPr>
          <a:xfrm>
            <a:off x="1255920" y="3935794"/>
            <a:ext cx="190592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latin typeface="Marianne" panose="02000000000000000000" pitchFamily="50" charset="0"/>
              </a:rPr>
              <a:t>29 mars-12 avril</a:t>
            </a:r>
          </a:p>
        </p:txBody>
      </p:sp>
      <p:sp>
        <p:nvSpPr>
          <p:cNvPr id="68" name="ZoneTexte 67"/>
          <p:cNvSpPr txBox="1"/>
          <p:nvPr/>
        </p:nvSpPr>
        <p:spPr>
          <a:xfrm>
            <a:off x="3556609" y="3944975"/>
            <a:ext cx="145606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latin typeface="Marianne" panose="02000000000000000000" pitchFamily="50" charset="0"/>
              </a:rPr>
              <a:t>27 nov-11 </a:t>
            </a:r>
            <a:r>
              <a:rPr lang="fr-FR" sz="1000" dirty="0" err="1">
                <a:latin typeface="Marianne" panose="02000000000000000000" pitchFamily="50" charset="0"/>
              </a:rPr>
              <a:t>déc</a:t>
            </a:r>
            <a:endParaRPr lang="fr-FR" sz="1000" dirty="0">
              <a:latin typeface="Marianne" panose="02000000000000000000" pitchFamily="50" charset="0"/>
            </a:endParaRPr>
          </a:p>
        </p:txBody>
      </p:sp>
      <p:sp>
        <p:nvSpPr>
          <p:cNvPr id="71" name="ZoneTexte 70"/>
          <p:cNvSpPr txBox="1"/>
          <p:nvPr/>
        </p:nvSpPr>
        <p:spPr>
          <a:xfrm rot="16200000">
            <a:off x="1443429" y="5324723"/>
            <a:ext cx="150931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latin typeface="Marianne" panose="02000000000000000000" pitchFamily="50" charset="0"/>
              </a:rPr>
              <a:t>REFO (%)</a:t>
            </a:r>
          </a:p>
        </p:txBody>
      </p:sp>
      <p:sp>
        <p:nvSpPr>
          <p:cNvPr id="73" name="Rectangle 72"/>
          <p:cNvSpPr/>
          <p:nvPr/>
        </p:nvSpPr>
        <p:spPr>
          <a:xfrm flipV="1">
            <a:off x="2608501" y="4861121"/>
            <a:ext cx="1303043" cy="4571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72" name="Connecteur droit 71"/>
          <p:cNvCxnSpPr/>
          <p:nvPr/>
        </p:nvCxnSpPr>
        <p:spPr>
          <a:xfrm>
            <a:off x="2603324" y="4842544"/>
            <a:ext cx="1348450" cy="5788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Ellipse 4"/>
          <p:cNvSpPr/>
          <p:nvPr/>
        </p:nvSpPr>
        <p:spPr>
          <a:xfrm>
            <a:off x="2500829" y="2159302"/>
            <a:ext cx="88135" cy="77118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4" name="Ellipse 73"/>
          <p:cNvSpPr/>
          <p:nvPr/>
        </p:nvSpPr>
        <p:spPr>
          <a:xfrm>
            <a:off x="3226107" y="4867613"/>
            <a:ext cx="88135" cy="77118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5" name="ZoneTexte 74"/>
          <p:cNvSpPr txBox="1"/>
          <p:nvPr/>
        </p:nvSpPr>
        <p:spPr>
          <a:xfrm>
            <a:off x="3033313" y="4934630"/>
            <a:ext cx="6995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>
                <a:latin typeface="Marianne" panose="02000000000000000000" pitchFamily="50" charset="0"/>
              </a:rPr>
              <a:t>Borne SUP IC 90%= </a:t>
            </a:r>
            <a:r>
              <a:rPr lang="fr-FR" sz="1000" b="1" dirty="0">
                <a:solidFill>
                  <a:schemeClr val="accent2"/>
                </a:solidFill>
                <a:latin typeface="Marianne" panose="02000000000000000000" pitchFamily="50" charset="0"/>
              </a:rPr>
              <a:t>97.2%</a:t>
            </a:r>
          </a:p>
        </p:txBody>
      </p:sp>
      <p:sp>
        <p:nvSpPr>
          <p:cNvPr id="77" name="ZoneTexte 76"/>
          <p:cNvSpPr txBox="1"/>
          <p:nvPr/>
        </p:nvSpPr>
        <p:spPr>
          <a:xfrm>
            <a:off x="2546477" y="6076842"/>
            <a:ext cx="14085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/>
              <a:t>Lot de femelles + de males (n=14)</a:t>
            </a:r>
          </a:p>
        </p:txBody>
      </p:sp>
      <p:sp>
        <p:nvSpPr>
          <p:cNvPr id="78" name="Rectangle à coins arrondis 77"/>
          <p:cNvSpPr/>
          <p:nvPr/>
        </p:nvSpPr>
        <p:spPr>
          <a:xfrm>
            <a:off x="2124420" y="4649117"/>
            <a:ext cx="2091372" cy="1916935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9" name="ZoneTexte 78"/>
          <p:cNvSpPr txBox="1"/>
          <p:nvPr/>
        </p:nvSpPr>
        <p:spPr>
          <a:xfrm>
            <a:off x="914400" y="5268022"/>
            <a:ext cx="12338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>
                <a:latin typeface="Marianne" panose="02000000000000000000" pitchFamily="50" charset="0"/>
                <a:cs typeface="Arial" panose="020B0604020202020204" pitchFamily="34" charset="0"/>
              </a:rPr>
              <a:t>Seuil d’efficacité fixé  : 99.9 %</a:t>
            </a:r>
          </a:p>
        </p:txBody>
      </p:sp>
      <p:sp>
        <p:nvSpPr>
          <p:cNvPr id="80" name="ZoneTexte 79"/>
          <p:cNvSpPr txBox="1"/>
          <p:nvPr/>
        </p:nvSpPr>
        <p:spPr>
          <a:xfrm>
            <a:off x="2442070" y="6611779"/>
            <a:ext cx="145606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latin typeface="Marianne" panose="02000000000000000000" pitchFamily="50" charset="0"/>
              </a:rPr>
              <a:t>11-25 mars</a:t>
            </a:r>
          </a:p>
        </p:txBody>
      </p:sp>
      <p:sp>
        <p:nvSpPr>
          <p:cNvPr id="70" name="ZoneTexte 69"/>
          <p:cNvSpPr txBox="1"/>
          <p:nvPr/>
        </p:nvSpPr>
        <p:spPr>
          <a:xfrm>
            <a:off x="1055782" y="4162519"/>
            <a:ext cx="4318613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2024</a:t>
            </a:r>
          </a:p>
        </p:txBody>
      </p:sp>
      <p:sp>
        <p:nvSpPr>
          <p:cNvPr id="82" name="Rectangle à coins arrondis 81"/>
          <p:cNvSpPr/>
          <p:nvPr/>
        </p:nvSpPr>
        <p:spPr>
          <a:xfrm>
            <a:off x="6738448" y="629560"/>
            <a:ext cx="3220530" cy="556784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  <a:latin typeface="Marianne" panose="02000000000000000000" pitchFamily="50" charset="0"/>
              </a:rPr>
              <a:t>Population de strongles</a:t>
            </a:r>
            <a:endParaRPr lang="fr-FR" sz="1800" b="1" dirty="0">
              <a:solidFill>
                <a:schemeClr val="tx1"/>
              </a:solidFill>
              <a:latin typeface="Marianne" panose="02000000000000000000" pitchFamily="50" charset="0"/>
            </a:endParaRPr>
          </a:p>
        </p:txBody>
      </p:sp>
      <p:sp>
        <p:nvSpPr>
          <p:cNvPr id="83" name="Ellipse 82"/>
          <p:cNvSpPr/>
          <p:nvPr/>
        </p:nvSpPr>
        <p:spPr>
          <a:xfrm>
            <a:off x="6172462" y="1760855"/>
            <a:ext cx="755322" cy="76016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4" name="Image 83"/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490" y="1928863"/>
            <a:ext cx="651171" cy="416650"/>
          </a:xfrm>
          <a:prstGeom prst="rect">
            <a:avLst/>
          </a:prstGeom>
        </p:spPr>
      </p:pic>
      <p:sp>
        <p:nvSpPr>
          <p:cNvPr id="85" name="Rectangle à coins arrondis 84"/>
          <p:cNvSpPr/>
          <p:nvPr/>
        </p:nvSpPr>
        <p:spPr>
          <a:xfrm>
            <a:off x="6738449" y="1313762"/>
            <a:ext cx="1524210" cy="556784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  <a:latin typeface="Marianne" panose="02000000000000000000" pitchFamily="50" charset="0"/>
              </a:rPr>
              <a:t>Résistante</a:t>
            </a:r>
            <a:endParaRPr lang="fr-FR" sz="1800" b="1" dirty="0">
              <a:solidFill>
                <a:schemeClr val="tx1"/>
              </a:solidFill>
              <a:latin typeface="Marianne" panose="02000000000000000000" pitchFamily="50" charset="0"/>
            </a:endParaRPr>
          </a:p>
        </p:txBody>
      </p:sp>
      <p:sp>
        <p:nvSpPr>
          <p:cNvPr id="86" name="Rectangle à coins arrondis 85"/>
          <p:cNvSpPr/>
          <p:nvPr/>
        </p:nvSpPr>
        <p:spPr>
          <a:xfrm>
            <a:off x="8323041" y="1313762"/>
            <a:ext cx="1669266" cy="55678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  <a:latin typeface="Marianne" panose="02000000000000000000" pitchFamily="50" charset="0"/>
              </a:rPr>
              <a:t>Sensible</a:t>
            </a:r>
            <a:endParaRPr lang="fr-FR" sz="1800" b="1" dirty="0">
              <a:solidFill>
                <a:schemeClr val="tx1"/>
              </a:solidFill>
              <a:latin typeface="Marianne" panose="02000000000000000000" pitchFamily="50" charset="0"/>
            </a:endParaRPr>
          </a:p>
        </p:txBody>
      </p:sp>
      <p:pic>
        <p:nvPicPr>
          <p:cNvPr id="87" name="Image 86">
            <a:extLst>
              <a:ext uri="{FF2B5EF4-FFF2-40B4-BE49-F238E27FC236}">
                <a16:creationId xmlns:a16="http://schemas.microsoft.com/office/drawing/2014/main" id="{522B05BC-4CBE-41A0-8677-DC9E6B5013B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9433" y="376074"/>
            <a:ext cx="858030" cy="749734"/>
          </a:xfrm>
          <a:prstGeom prst="rect">
            <a:avLst/>
          </a:prstGeom>
        </p:spPr>
      </p:pic>
      <p:sp>
        <p:nvSpPr>
          <p:cNvPr id="92" name="Ellipse 91"/>
          <p:cNvSpPr/>
          <p:nvPr/>
        </p:nvSpPr>
        <p:spPr>
          <a:xfrm>
            <a:off x="6132513" y="2668836"/>
            <a:ext cx="755322" cy="760164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3" name="ZoneTexte 92"/>
          <p:cNvSpPr txBox="1"/>
          <p:nvPr/>
        </p:nvSpPr>
        <p:spPr>
          <a:xfrm>
            <a:off x="5892197" y="2223565"/>
            <a:ext cx="12889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solidFill>
                  <a:schemeClr val="accent1"/>
                </a:solidFill>
                <a:latin typeface="Marianne" panose="02000000000000000000" pitchFamily="50" charset="0"/>
              </a:rPr>
              <a:t>FBZ</a:t>
            </a:r>
          </a:p>
        </p:txBody>
      </p:sp>
      <p:pic>
        <p:nvPicPr>
          <p:cNvPr id="94" name="Image 93"/>
          <p:cNvPicPr>
            <a:picLocks noChangeAspect="1"/>
          </p:cNvPicPr>
          <p:nvPr/>
        </p:nvPicPr>
        <p:blipFill>
          <a:blip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6461" y="2777162"/>
            <a:ext cx="651171" cy="416650"/>
          </a:xfrm>
          <a:prstGeom prst="rect">
            <a:avLst/>
          </a:prstGeom>
        </p:spPr>
      </p:pic>
      <p:sp>
        <p:nvSpPr>
          <p:cNvPr id="95" name="Rectangle 94"/>
          <p:cNvSpPr/>
          <p:nvPr/>
        </p:nvSpPr>
        <p:spPr>
          <a:xfrm>
            <a:off x="6216087" y="3092718"/>
            <a:ext cx="59343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1600" b="1" dirty="0">
                <a:solidFill>
                  <a:schemeClr val="accent4"/>
                </a:solidFill>
                <a:latin typeface="Marianne" panose="02000000000000000000" pitchFamily="50" charset="0"/>
              </a:rPr>
              <a:t>IVM</a:t>
            </a:r>
          </a:p>
        </p:txBody>
      </p:sp>
      <p:sp>
        <p:nvSpPr>
          <p:cNvPr id="99" name="Rectangle à coins arrondis 98"/>
          <p:cNvSpPr/>
          <p:nvPr/>
        </p:nvSpPr>
        <p:spPr>
          <a:xfrm>
            <a:off x="7260123" y="2050153"/>
            <a:ext cx="440675" cy="396607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0" name="Rectangle à coins arrondis 99"/>
          <p:cNvSpPr/>
          <p:nvPr/>
        </p:nvSpPr>
        <p:spPr>
          <a:xfrm>
            <a:off x="8987937" y="2047301"/>
            <a:ext cx="440675" cy="396607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1" name="Image 100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9859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79217" y="1939082"/>
            <a:ext cx="676275" cy="533400"/>
          </a:xfrm>
          <a:prstGeom prst="rect">
            <a:avLst/>
          </a:prstGeom>
        </p:spPr>
      </p:pic>
      <p:sp>
        <p:nvSpPr>
          <p:cNvPr id="102" name="Rectangle à coins arrondis 101"/>
          <p:cNvSpPr/>
          <p:nvPr/>
        </p:nvSpPr>
        <p:spPr>
          <a:xfrm>
            <a:off x="7258286" y="2886351"/>
            <a:ext cx="440675" cy="396607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3" name="Rectangle à coins arrondis 102"/>
          <p:cNvSpPr/>
          <p:nvPr/>
        </p:nvSpPr>
        <p:spPr>
          <a:xfrm>
            <a:off x="8986100" y="2883499"/>
            <a:ext cx="440675" cy="396607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4" name="Image 103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9859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77380" y="2775280"/>
            <a:ext cx="676275" cy="533400"/>
          </a:xfrm>
          <a:prstGeom prst="rect">
            <a:avLst/>
          </a:prstGeom>
        </p:spPr>
      </p:pic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68ABC-7720-41FE-90C9-E3B404090A6D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76235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 animBg="1"/>
      <p:bldP spid="85" grpId="0" animBg="1"/>
      <p:bldP spid="86" grpId="0" animBg="1"/>
      <p:bldP spid="92" grpId="0" animBg="1"/>
      <p:bldP spid="93" grpId="0"/>
      <p:bldP spid="95" grpId="0"/>
      <p:bldP spid="99" grpId="0" animBg="1"/>
      <p:bldP spid="100" grpId="0" animBg="1"/>
      <p:bldP spid="102" grpId="0" animBg="1"/>
      <p:bldP spid="10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/>
          <p:cNvSpPr/>
          <p:nvPr/>
        </p:nvSpPr>
        <p:spPr>
          <a:xfrm>
            <a:off x="1828074" y="4403558"/>
            <a:ext cx="2276093" cy="24424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5" name="Rectangle 54"/>
          <p:cNvSpPr/>
          <p:nvPr/>
        </p:nvSpPr>
        <p:spPr>
          <a:xfrm>
            <a:off x="1828800" y="1579625"/>
            <a:ext cx="2280492" cy="2426892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27" name="Graphique 2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57695360"/>
              </p:ext>
            </p:extLst>
          </p:nvPr>
        </p:nvGraphicFramePr>
        <p:xfrm>
          <a:off x="2040431" y="1882157"/>
          <a:ext cx="1853996" cy="15915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Rectangle à coins arrondis 3"/>
          <p:cNvSpPr/>
          <p:nvPr/>
        </p:nvSpPr>
        <p:spPr>
          <a:xfrm>
            <a:off x="143219" y="596752"/>
            <a:ext cx="5508434" cy="556784"/>
          </a:xfrm>
          <a:prstGeom prst="roundRect">
            <a:avLst/>
          </a:prstGeom>
          <a:solidFill>
            <a:srgbClr val="A4B4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800" b="1" dirty="0">
                <a:solidFill>
                  <a:schemeClr val="bg1"/>
                </a:solidFill>
                <a:latin typeface="Marianne" panose="02000000000000000000" pitchFamily="50" charset="0"/>
              </a:rPr>
              <a:t>Synthèse de l’efficacité des AH testés</a:t>
            </a:r>
          </a:p>
        </p:txBody>
      </p:sp>
      <p:sp>
        <p:nvSpPr>
          <p:cNvPr id="28" name="Ellipse 27"/>
          <p:cNvSpPr/>
          <p:nvPr/>
        </p:nvSpPr>
        <p:spPr>
          <a:xfrm>
            <a:off x="192128" y="1696590"/>
            <a:ext cx="755322" cy="760164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0" name="Image 39"/>
          <p:cNvPicPr>
            <a:picLocks noChangeAspect="1"/>
          </p:cNvPicPr>
          <p:nvPr/>
        </p:nvPicPr>
        <p:blipFill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56" y="1853580"/>
            <a:ext cx="651171" cy="41665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77118" y="2462136"/>
            <a:ext cx="123604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b="1" dirty="0">
                <a:solidFill>
                  <a:srgbClr val="A4B447"/>
                </a:solidFill>
              </a:rPr>
              <a:t>PYR </a:t>
            </a:r>
          </a:p>
          <a:p>
            <a:pPr algn="ctr"/>
            <a:r>
              <a:rPr lang="fr-FR" sz="1200" b="1" dirty="0">
                <a:solidFill>
                  <a:srgbClr val="A4B447"/>
                </a:solidFill>
              </a:rPr>
              <a:t>(simple dose</a:t>
            </a:r>
            <a:r>
              <a:rPr lang="fr-FR" sz="1100" b="1" dirty="0">
                <a:solidFill>
                  <a:srgbClr val="A4B447"/>
                </a:solidFill>
              </a:rPr>
              <a:t>)</a:t>
            </a:r>
          </a:p>
        </p:txBody>
      </p:sp>
      <p:pic>
        <p:nvPicPr>
          <p:cNvPr id="16" name="Imag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64" t="7500" r="9162" b="10330"/>
          <a:stretch/>
        </p:blipFill>
        <p:spPr bwMode="auto">
          <a:xfrm>
            <a:off x="11070998" y="17252"/>
            <a:ext cx="997108" cy="741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ZoneTexte 18"/>
          <p:cNvSpPr txBox="1"/>
          <p:nvPr/>
        </p:nvSpPr>
        <p:spPr>
          <a:xfrm>
            <a:off x="1828800" y="1225932"/>
            <a:ext cx="2280492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2023</a:t>
            </a:r>
          </a:p>
        </p:txBody>
      </p:sp>
      <p:sp>
        <p:nvSpPr>
          <p:cNvPr id="20" name="Ellipse 19"/>
          <p:cNvSpPr/>
          <p:nvPr/>
        </p:nvSpPr>
        <p:spPr>
          <a:xfrm>
            <a:off x="168258" y="4052364"/>
            <a:ext cx="755322" cy="760164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1" name="Image 20"/>
          <p:cNvPicPr>
            <a:picLocks noChangeAspect="1"/>
          </p:cNvPicPr>
          <p:nvPr/>
        </p:nvPicPr>
        <p:blipFill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286" y="4209354"/>
            <a:ext cx="651171" cy="416650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-100988" y="4817910"/>
            <a:ext cx="123604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b="1" dirty="0">
                <a:solidFill>
                  <a:srgbClr val="A4B447"/>
                </a:solidFill>
              </a:rPr>
              <a:t>PYR </a:t>
            </a:r>
          </a:p>
          <a:p>
            <a:pPr algn="ctr"/>
            <a:r>
              <a:rPr lang="fr-FR" sz="1200" b="1" dirty="0">
                <a:solidFill>
                  <a:srgbClr val="A4B447"/>
                </a:solidFill>
              </a:rPr>
              <a:t>(double dose</a:t>
            </a:r>
            <a:r>
              <a:rPr lang="fr-FR" sz="1100" b="1" dirty="0">
                <a:solidFill>
                  <a:srgbClr val="A4B447"/>
                </a:solidFill>
              </a:rPr>
              <a:t>)</a:t>
            </a:r>
          </a:p>
        </p:txBody>
      </p:sp>
      <p:sp>
        <p:nvSpPr>
          <p:cNvPr id="23" name="ZoneTexte 22"/>
          <p:cNvSpPr txBox="1"/>
          <p:nvPr/>
        </p:nvSpPr>
        <p:spPr>
          <a:xfrm>
            <a:off x="1826964" y="4034059"/>
            <a:ext cx="2280492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2025</a:t>
            </a:r>
          </a:p>
        </p:txBody>
      </p:sp>
      <p:sp>
        <p:nvSpPr>
          <p:cNvPr id="24" name="ZoneTexte 23"/>
          <p:cNvSpPr txBox="1"/>
          <p:nvPr/>
        </p:nvSpPr>
        <p:spPr>
          <a:xfrm>
            <a:off x="3176532" y="2268711"/>
            <a:ext cx="6995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>
                <a:latin typeface="Marianne" panose="02000000000000000000" pitchFamily="50" charset="0"/>
              </a:rPr>
              <a:t>Borne SUP IC 90%= </a:t>
            </a:r>
            <a:r>
              <a:rPr lang="fr-FR" sz="1000" b="1" dirty="0">
                <a:solidFill>
                  <a:schemeClr val="accent2"/>
                </a:solidFill>
                <a:latin typeface="Marianne" panose="02000000000000000000" pitchFamily="50" charset="0"/>
              </a:rPr>
              <a:t>91.6%</a:t>
            </a:r>
          </a:p>
        </p:txBody>
      </p:sp>
      <p:sp>
        <p:nvSpPr>
          <p:cNvPr id="25" name="ZoneTexte 24"/>
          <p:cNvSpPr txBox="1"/>
          <p:nvPr/>
        </p:nvSpPr>
        <p:spPr>
          <a:xfrm>
            <a:off x="2425548" y="2299925"/>
            <a:ext cx="6995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>
                <a:latin typeface="Marianne" panose="02000000000000000000" pitchFamily="50" charset="0"/>
              </a:rPr>
              <a:t>Borne SUP IC 90%= </a:t>
            </a:r>
            <a:r>
              <a:rPr lang="fr-FR" sz="1000" b="1" dirty="0">
                <a:solidFill>
                  <a:schemeClr val="accent2"/>
                </a:solidFill>
                <a:latin typeface="Marianne" panose="02000000000000000000" pitchFamily="50" charset="0"/>
              </a:rPr>
              <a:t>95.0%</a:t>
            </a:r>
          </a:p>
        </p:txBody>
      </p:sp>
      <p:sp>
        <p:nvSpPr>
          <p:cNvPr id="29" name="ZoneTexte 28"/>
          <p:cNvSpPr txBox="1"/>
          <p:nvPr/>
        </p:nvSpPr>
        <p:spPr>
          <a:xfrm rot="16200000">
            <a:off x="1278176" y="2537618"/>
            <a:ext cx="150931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latin typeface="Marianne" panose="02000000000000000000" pitchFamily="50" charset="0"/>
              </a:rPr>
              <a:t>REFO (%)</a:t>
            </a:r>
          </a:p>
        </p:txBody>
      </p:sp>
      <p:sp>
        <p:nvSpPr>
          <p:cNvPr id="41" name="Rectangle 40"/>
          <p:cNvSpPr/>
          <p:nvPr/>
        </p:nvSpPr>
        <p:spPr>
          <a:xfrm flipV="1">
            <a:off x="2443248" y="2096050"/>
            <a:ext cx="1303043" cy="4571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2" name="Connecteur droit 41"/>
          <p:cNvCxnSpPr/>
          <p:nvPr/>
        </p:nvCxnSpPr>
        <p:spPr>
          <a:xfrm>
            <a:off x="2438071" y="2077473"/>
            <a:ext cx="1348450" cy="5788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ectangle à coins arrondis 47"/>
          <p:cNvSpPr/>
          <p:nvPr/>
        </p:nvSpPr>
        <p:spPr>
          <a:xfrm>
            <a:off x="1927952" y="1621863"/>
            <a:ext cx="2091372" cy="2227247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ZoneTexte 48"/>
          <p:cNvSpPr txBox="1"/>
          <p:nvPr/>
        </p:nvSpPr>
        <p:spPr>
          <a:xfrm>
            <a:off x="1973786" y="1702587"/>
            <a:ext cx="2067568" cy="2477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>
                <a:latin typeface="Marianne" panose="02000000000000000000" pitchFamily="50" charset="0"/>
                <a:cs typeface="Arial" panose="020B0604020202020204" pitchFamily="34" charset="0"/>
              </a:rPr>
              <a:t>Seuil d’efficacité fixé  : 98 %</a:t>
            </a:r>
          </a:p>
        </p:txBody>
      </p:sp>
      <p:sp>
        <p:nvSpPr>
          <p:cNvPr id="50" name="ZoneTexte 49"/>
          <p:cNvSpPr txBox="1"/>
          <p:nvPr/>
        </p:nvSpPr>
        <p:spPr>
          <a:xfrm>
            <a:off x="2414291" y="3297773"/>
            <a:ext cx="82292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>
                <a:latin typeface="Marianne" panose="02000000000000000000" pitchFamily="50" charset="0"/>
              </a:rPr>
              <a:t>Lot de  males</a:t>
            </a:r>
          </a:p>
          <a:p>
            <a:r>
              <a:rPr lang="fr-FR" sz="1000" dirty="0">
                <a:latin typeface="Marianne" panose="02000000000000000000" pitchFamily="50" charset="0"/>
              </a:rPr>
              <a:t>(n=6)</a:t>
            </a:r>
          </a:p>
        </p:txBody>
      </p:sp>
      <p:sp>
        <p:nvSpPr>
          <p:cNvPr id="51" name="ZoneTexte 50"/>
          <p:cNvSpPr txBox="1"/>
          <p:nvPr/>
        </p:nvSpPr>
        <p:spPr>
          <a:xfrm>
            <a:off x="3106393" y="3303309"/>
            <a:ext cx="88317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>
                <a:latin typeface="Marianne" panose="02000000000000000000" pitchFamily="50" charset="0"/>
              </a:rPr>
              <a:t>Lot de femelles</a:t>
            </a:r>
          </a:p>
          <a:p>
            <a:r>
              <a:rPr lang="fr-FR" sz="1000" dirty="0">
                <a:latin typeface="Marianne" panose="02000000000000000000" pitchFamily="50" charset="0"/>
              </a:rPr>
              <a:t> (n=6)</a:t>
            </a:r>
          </a:p>
        </p:txBody>
      </p:sp>
      <p:sp>
        <p:nvSpPr>
          <p:cNvPr id="52" name="Ellipse 51"/>
          <p:cNvSpPr/>
          <p:nvPr/>
        </p:nvSpPr>
        <p:spPr>
          <a:xfrm>
            <a:off x="2618344" y="2122739"/>
            <a:ext cx="88135" cy="77118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3" name="Ellipse 52"/>
          <p:cNvSpPr/>
          <p:nvPr/>
        </p:nvSpPr>
        <p:spPr>
          <a:xfrm>
            <a:off x="3497858" y="2175988"/>
            <a:ext cx="88135" cy="77118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4" name="ZoneTexte 53"/>
          <p:cNvSpPr txBox="1"/>
          <p:nvPr/>
        </p:nvSpPr>
        <p:spPr>
          <a:xfrm>
            <a:off x="2056480" y="3824920"/>
            <a:ext cx="197569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latin typeface="Marianne" panose="02000000000000000000" pitchFamily="50" charset="0"/>
              </a:rPr>
              <a:t>24 mai-7 juin</a:t>
            </a:r>
          </a:p>
        </p:txBody>
      </p:sp>
      <p:graphicFrame>
        <p:nvGraphicFramePr>
          <p:cNvPr id="56" name="Graphique 5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18796176"/>
              </p:ext>
            </p:extLst>
          </p:nvPr>
        </p:nvGraphicFramePr>
        <p:xfrm>
          <a:off x="2033344" y="4716361"/>
          <a:ext cx="1853996" cy="15915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59" name="ZoneTexte 58"/>
          <p:cNvSpPr txBox="1"/>
          <p:nvPr/>
        </p:nvSpPr>
        <p:spPr>
          <a:xfrm rot="16200000">
            <a:off x="1271089" y="5371822"/>
            <a:ext cx="150931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latin typeface="Marianne" panose="02000000000000000000" pitchFamily="50" charset="0"/>
              </a:rPr>
              <a:t>REFO (%)</a:t>
            </a:r>
          </a:p>
        </p:txBody>
      </p:sp>
      <p:sp>
        <p:nvSpPr>
          <p:cNvPr id="60" name="Rectangle 59"/>
          <p:cNvSpPr/>
          <p:nvPr/>
        </p:nvSpPr>
        <p:spPr>
          <a:xfrm flipV="1">
            <a:off x="2436161" y="4930254"/>
            <a:ext cx="1303043" cy="4571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61" name="Connecteur droit 60"/>
          <p:cNvCxnSpPr/>
          <p:nvPr/>
        </p:nvCxnSpPr>
        <p:spPr>
          <a:xfrm>
            <a:off x="2430984" y="4911677"/>
            <a:ext cx="1348450" cy="5788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Rectangle à coins arrondis 61"/>
          <p:cNvSpPr/>
          <p:nvPr/>
        </p:nvSpPr>
        <p:spPr>
          <a:xfrm>
            <a:off x="1920865" y="4446833"/>
            <a:ext cx="2091372" cy="2194599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3" name="ZoneTexte 62"/>
          <p:cNvSpPr txBox="1"/>
          <p:nvPr/>
        </p:nvSpPr>
        <p:spPr>
          <a:xfrm>
            <a:off x="1966699" y="4524759"/>
            <a:ext cx="2067568" cy="2477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>
                <a:latin typeface="Marianne" panose="02000000000000000000" pitchFamily="50" charset="0"/>
                <a:cs typeface="Arial" panose="020B0604020202020204" pitchFamily="34" charset="0"/>
              </a:rPr>
              <a:t>Seuil d’efficacité fixé  : 98 %</a:t>
            </a:r>
          </a:p>
        </p:txBody>
      </p:sp>
      <p:sp>
        <p:nvSpPr>
          <p:cNvPr id="64" name="ZoneTexte 63"/>
          <p:cNvSpPr txBox="1"/>
          <p:nvPr/>
        </p:nvSpPr>
        <p:spPr>
          <a:xfrm>
            <a:off x="2407204" y="6131977"/>
            <a:ext cx="82292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>
                <a:latin typeface="Marianne" panose="02000000000000000000" pitchFamily="50" charset="0"/>
              </a:rPr>
              <a:t>Lot de  males</a:t>
            </a:r>
          </a:p>
          <a:p>
            <a:r>
              <a:rPr lang="fr-FR" sz="1000" dirty="0">
                <a:latin typeface="Marianne" panose="02000000000000000000" pitchFamily="50" charset="0"/>
              </a:rPr>
              <a:t>(n=9)</a:t>
            </a:r>
          </a:p>
        </p:txBody>
      </p:sp>
      <p:sp>
        <p:nvSpPr>
          <p:cNvPr id="65" name="ZoneTexte 64"/>
          <p:cNvSpPr txBox="1"/>
          <p:nvPr/>
        </p:nvSpPr>
        <p:spPr>
          <a:xfrm>
            <a:off x="3099306" y="6137513"/>
            <a:ext cx="88317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>
                <a:latin typeface="Marianne" panose="02000000000000000000" pitchFamily="50" charset="0"/>
              </a:rPr>
              <a:t>Lot de femelles</a:t>
            </a:r>
          </a:p>
          <a:p>
            <a:r>
              <a:rPr lang="fr-FR" sz="1000" dirty="0">
                <a:latin typeface="Marianne" panose="02000000000000000000" pitchFamily="50" charset="0"/>
              </a:rPr>
              <a:t> (n=8)</a:t>
            </a:r>
          </a:p>
        </p:txBody>
      </p:sp>
      <p:sp>
        <p:nvSpPr>
          <p:cNvPr id="66" name="Ellipse 65"/>
          <p:cNvSpPr/>
          <p:nvPr/>
        </p:nvSpPr>
        <p:spPr>
          <a:xfrm>
            <a:off x="2611258" y="5020736"/>
            <a:ext cx="88135" cy="77118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8" name="ZoneTexte 67"/>
          <p:cNvSpPr txBox="1"/>
          <p:nvPr/>
        </p:nvSpPr>
        <p:spPr>
          <a:xfrm>
            <a:off x="3165114" y="5372906"/>
            <a:ext cx="6995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>
                <a:latin typeface="Marianne" panose="02000000000000000000" pitchFamily="50" charset="0"/>
              </a:rPr>
              <a:t>Borne SUP IC 90%= </a:t>
            </a:r>
            <a:r>
              <a:rPr lang="fr-FR" sz="1000" b="1" dirty="0">
                <a:solidFill>
                  <a:schemeClr val="accent2"/>
                </a:solidFill>
                <a:latin typeface="Marianne" panose="02000000000000000000" pitchFamily="50" charset="0"/>
              </a:rPr>
              <a:t>62.0%</a:t>
            </a:r>
          </a:p>
        </p:txBody>
      </p:sp>
      <p:sp>
        <p:nvSpPr>
          <p:cNvPr id="69" name="Ellipse 68"/>
          <p:cNvSpPr/>
          <p:nvPr/>
        </p:nvSpPr>
        <p:spPr>
          <a:xfrm>
            <a:off x="3478782" y="5294041"/>
            <a:ext cx="88135" cy="77118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ZoneTexte 25"/>
          <p:cNvSpPr txBox="1"/>
          <p:nvPr/>
        </p:nvSpPr>
        <p:spPr>
          <a:xfrm>
            <a:off x="2400315" y="5073880"/>
            <a:ext cx="6995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>
                <a:latin typeface="Marianne" panose="02000000000000000000" pitchFamily="50" charset="0"/>
              </a:rPr>
              <a:t>Borne SUP IC 90%= </a:t>
            </a:r>
            <a:r>
              <a:rPr lang="fr-FR" sz="1000" b="1" dirty="0">
                <a:solidFill>
                  <a:schemeClr val="accent2"/>
                </a:solidFill>
                <a:latin typeface="Marianne" panose="02000000000000000000" pitchFamily="50" charset="0"/>
              </a:rPr>
              <a:t>85.7%</a:t>
            </a:r>
          </a:p>
        </p:txBody>
      </p:sp>
      <p:sp>
        <p:nvSpPr>
          <p:cNvPr id="72" name="ZoneTexte 71"/>
          <p:cNvSpPr txBox="1"/>
          <p:nvPr/>
        </p:nvSpPr>
        <p:spPr>
          <a:xfrm>
            <a:off x="1968249" y="6623811"/>
            <a:ext cx="197569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latin typeface="Marianne" panose="02000000000000000000" pitchFamily="50" charset="0"/>
              </a:rPr>
              <a:t>13-27 juin</a:t>
            </a:r>
          </a:p>
        </p:txBody>
      </p:sp>
      <p:sp>
        <p:nvSpPr>
          <p:cNvPr id="73" name="Rectangle à coins arrondis 72"/>
          <p:cNvSpPr/>
          <p:nvPr/>
        </p:nvSpPr>
        <p:spPr>
          <a:xfrm>
            <a:off x="6738448" y="629560"/>
            <a:ext cx="3220530" cy="556784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  <a:latin typeface="Marianne" panose="02000000000000000000" pitchFamily="50" charset="0"/>
              </a:rPr>
              <a:t>Population de strongles</a:t>
            </a:r>
            <a:endParaRPr lang="fr-FR" sz="1800" b="1" dirty="0">
              <a:solidFill>
                <a:schemeClr val="tx1"/>
              </a:solidFill>
              <a:latin typeface="Marianne" panose="02000000000000000000" pitchFamily="50" charset="0"/>
            </a:endParaRPr>
          </a:p>
        </p:txBody>
      </p:sp>
      <p:sp>
        <p:nvSpPr>
          <p:cNvPr id="74" name="Ellipse 73"/>
          <p:cNvSpPr/>
          <p:nvPr/>
        </p:nvSpPr>
        <p:spPr>
          <a:xfrm>
            <a:off x="6172462" y="1760855"/>
            <a:ext cx="755322" cy="76016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5" name="Image 74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490" y="1928863"/>
            <a:ext cx="651171" cy="416650"/>
          </a:xfrm>
          <a:prstGeom prst="rect">
            <a:avLst/>
          </a:prstGeom>
        </p:spPr>
      </p:pic>
      <p:sp>
        <p:nvSpPr>
          <p:cNvPr id="76" name="Rectangle à coins arrondis 75"/>
          <p:cNvSpPr/>
          <p:nvPr/>
        </p:nvSpPr>
        <p:spPr>
          <a:xfrm>
            <a:off x="6738449" y="1313762"/>
            <a:ext cx="1524210" cy="556784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  <a:latin typeface="Marianne" panose="02000000000000000000" pitchFamily="50" charset="0"/>
              </a:rPr>
              <a:t>Résistante</a:t>
            </a:r>
            <a:endParaRPr lang="fr-FR" sz="1800" b="1" dirty="0">
              <a:solidFill>
                <a:schemeClr val="tx1"/>
              </a:solidFill>
              <a:latin typeface="Marianne" panose="02000000000000000000" pitchFamily="50" charset="0"/>
            </a:endParaRPr>
          </a:p>
        </p:txBody>
      </p:sp>
      <p:sp>
        <p:nvSpPr>
          <p:cNvPr id="77" name="Rectangle à coins arrondis 76"/>
          <p:cNvSpPr/>
          <p:nvPr/>
        </p:nvSpPr>
        <p:spPr>
          <a:xfrm>
            <a:off x="8323041" y="1313762"/>
            <a:ext cx="1669266" cy="55678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  <a:latin typeface="Marianne" panose="02000000000000000000" pitchFamily="50" charset="0"/>
              </a:rPr>
              <a:t>Sensible</a:t>
            </a:r>
            <a:endParaRPr lang="fr-FR" sz="1800" b="1" dirty="0">
              <a:solidFill>
                <a:schemeClr val="tx1"/>
              </a:solidFill>
              <a:latin typeface="Marianne" panose="02000000000000000000" pitchFamily="50" charset="0"/>
            </a:endParaRPr>
          </a:p>
        </p:txBody>
      </p:sp>
      <p:pic>
        <p:nvPicPr>
          <p:cNvPr id="78" name="Image 77">
            <a:extLst>
              <a:ext uri="{FF2B5EF4-FFF2-40B4-BE49-F238E27FC236}">
                <a16:creationId xmlns:a16="http://schemas.microsoft.com/office/drawing/2014/main" id="{522B05BC-4CBE-41A0-8677-DC9E6B5013B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9433" y="376074"/>
            <a:ext cx="858030" cy="749734"/>
          </a:xfrm>
          <a:prstGeom prst="rect">
            <a:avLst/>
          </a:prstGeom>
        </p:spPr>
      </p:pic>
      <p:sp>
        <p:nvSpPr>
          <p:cNvPr id="79" name="Rectangle à coins arrondis 78"/>
          <p:cNvSpPr/>
          <p:nvPr/>
        </p:nvSpPr>
        <p:spPr>
          <a:xfrm>
            <a:off x="7260123" y="2050153"/>
            <a:ext cx="440675" cy="396607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0" name="Rectangle à coins arrondis 79"/>
          <p:cNvSpPr/>
          <p:nvPr/>
        </p:nvSpPr>
        <p:spPr>
          <a:xfrm>
            <a:off x="8987937" y="2047301"/>
            <a:ext cx="440675" cy="396607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1" name="Image 80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859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79217" y="1939082"/>
            <a:ext cx="676275" cy="533400"/>
          </a:xfrm>
          <a:prstGeom prst="rect">
            <a:avLst/>
          </a:prstGeom>
        </p:spPr>
      </p:pic>
      <p:sp>
        <p:nvSpPr>
          <p:cNvPr id="82" name="Ellipse 81"/>
          <p:cNvSpPr/>
          <p:nvPr/>
        </p:nvSpPr>
        <p:spPr>
          <a:xfrm>
            <a:off x="6132513" y="2668836"/>
            <a:ext cx="755322" cy="760164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3" name="ZoneTexte 82"/>
          <p:cNvSpPr txBox="1"/>
          <p:nvPr/>
        </p:nvSpPr>
        <p:spPr>
          <a:xfrm>
            <a:off x="5892197" y="2223565"/>
            <a:ext cx="12889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solidFill>
                  <a:schemeClr val="accent1"/>
                </a:solidFill>
                <a:latin typeface="Marianne" panose="02000000000000000000" pitchFamily="50" charset="0"/>
              </a:rPr>
              <a:t>FBZ</a:t>
            </a:r>
          </a:p>
        </p:txBody>
      </p:sp>
      <p:pic>
        <p:nvPicPr>
          <p:cNvPr id="84" name="Image 83"/>
          <p:cNvPicPr>
            <a:picLocks noChangeAspect="1"/>
          </p:cNvPicPr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6461" y="2777162"/>
            <a:ext cx="651171" cy="416650"/>
          </a:xfrm>
          <a:prstGeom prst="rect">
            <a:avLst/>
          </a:prstGeom>
        </p:spPr>
      </p:pic>
      <p:sp>
        <p:nvSpPr>
          <p:cNvPr id="85" name="Rectangle 84"/>
          <p:cNvSpPr/>
          <p:nvPr/>
        </p:nvSpPr>
        <p:spPr>
          <a:xfrm>
            <a:off x="6216087" y="3092718"/>
            <a:ext cx="59343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1600" b="1" dirty="0">
                <a:solidFill>
                  <a:schemeClr val="accent4"/>
                </a:solidFill>
                <a:latin typeface="Marianne" panose="02000000000000000000" pitchFamily="50" charset="0"/>
              </a:rPr>
              <a:t>IVM</a:t>
            </a:r>
          </a:p>
        </p:txBody>
      </p:sp>
      <p:sp>
        <p:nvSpPr>
          <p:cNvPr id="86" name="Rectangle à coins arrondis 85"/>
          <p:cNvSpPr/>
          <p:nvPr/>
        </p:nvSpPr>
        <p:spPr>
          <a:xfrm>
            <a:off x="7258286" y="2886351"/>
            <a:ext cx="440675" cy="396607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7" name="Rectangle à coins arrondis 86"/>
          <p:cNvSpPr/>
          <p:nvPr/>
        </p:nvSpPr>
        <p:spPr>
          <a:xfrm>
            <a:off x="8986100" y="2883499"/>
            <a:ext cx="440675" cy="396607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8" name="Image 8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859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77380" y="2775280"/>
            <a:ext cx="676275" cy="533400"/>
          </a:xfrm>
          <a:prstGeom prst="rect">
            <a:avLst/>
          </a:prstGeom>
        </p:spPr>
      </p:pic>
      <p:sp>
        <p:nvSpPr>
          <p:cNvPr id="89" name="Ellipse 88"/>
          <p:cNvSpPr/>
          <p:nvPr/>
        </p:nvSpPr>
        <p:spPr>
          <a:xfrm>
            <a:off x="6132513" y="3559178"/>
            <a:ext cx="755322" cy="760164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0" name="Image 89"/>
          <p:cNvPicPr>
            <a:picLocks noChangeAspect="1"/>
          </p:cNvPicPr>
          <p:nvPr/>
        </p:nvPicPr>
        <p:blipFill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7541" y="3704136"/>
            <a:ext cx="651171" cy="416650"/>
          </a:xfrm>
          <a:prstGeom prst="rect">
            <a:avLst/>
          </a:prstGeom>
        </p:spPr>
      </p:pic>
      <p:sp>
        <p:nvSpPr>
          <p:cNvPr id="91" name="Rectangle 90"/>
          <p:cNvSpPr/>
          <p:nvPr/>
        </p:nvSpPr>
        <p:spPr>
          <a:xfrm>
            <a:off x="6144545" y="4010199"/>
            <a:ext cx="68270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600" b="1" dirty="0">
                <a:solidFill>
                  <a:srgbClr val="A4B447"/>
                </a:solidFill>
                <a:latin typeface="Marianne" panose="02000000000000000000" pitchFamily="50" charset="0"/>
              </a:rPr>
              <a:t>PYR</a:t>
            </a:r>
            <a:r>
              <a:rPr lang="fr-FR" b="1" dirty="0">
                <a:solidFill>
                  <a:srgbClr val="A4B447"/>
                </a:solidFill>
              </a:rPr>
              <a:t> </a:t>
            </a:r>
          </a:p>
          <a:p>
            <a:pPr algn="ctr"/>
            <a:endParaRPr lang="fr-FR" sz="1100" b="1" dirty="0">
              <a:solidFill>
                <a:srgbClr val="A4B447"/>
              </a:solidFill>
            </a:endParaRPr>
          </a:p>
        </p:txBody>
      </p:sp>
      <p:sp>
        <p:nvSpPr>
          <p:cNvPr id="92" name="Rectangle à coins arrondis 91"/>
          <p:cNvSpPr/>
          <p:nvPr/>
        </p:nvSpPr>
        <p:spPr>
          <a:xfrm>
            <a:off x="7254275" y="3732576"/>
            <a:ext cx="440675" cy="396607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3" name="Rectangle à coins arrondis 92"/>
          <p:cNvSpPr/>
          <p:nvPr/>
        </p:nvSpPr>
        <p:spPr>
          <a:xfrm>
            <a:off x="8982089" y="3729724"/>
            <a:ext cx="440675" cy="396607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4" name="Image 9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859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73369" y="3621505"/>
            <a:ext cx="676275" cy="533400"/>
          </a:xfrm>
          <a:prstGeom prst="rect">
            <a:avLst/>
          </a:prstGeom>
        </p:spPr>
      </p:pic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68ABC-7720-41FE-90C9-E3B404090A6D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71121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animBg="1"/>
      <p:bldP spid="76" grpId="0" animBg="1"/>
      <p:bldP spid="77" grpId="0" animBg="1"/>
      <p:bldP spid="79" grpId="0" animBg="1"/>
      <p:bldP spid="80" grpId="0" animBg="1"/>
      <p:bldP spid="82" grpId="0" animBg="1"/>
      <p:bldP spid="83" grpId="0"/>
      <p:bldP spid="85" grpId="0"/>
      <p:bldP spid="86" grpId="0" animBg="1"/>
      <p:bldP spid="87" grpId="0" animBg="1"/>
      <p:bldP spid="89" grpId="0" animBg="1"/>
      <p:bldP spid="91" grpId="0"/>
      <p:bldP spid="92" grpId="0" animBg="1"/>
      <p:bldP spid="93" grpId="0" animBg="1"/>
    </p:bldLst>
  </p:timing>
</p:sld>
</file>

<file path=ppt/theme/theme1.xml><?xml version="1.0" encoding="utf-8"?>
<a:theme xmlns:a="http://schemas.openxmlformats.org/drawingml/2006/main" name="Thème Offic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992</TotalTime>
  <Words>997</Words>
  <Application>Microsoft Office PowerPoint</Application>
  <PresentationFormat>Grand écran</PresentationFormat>
  <Paragraphs>320</Paragraphs>
  <Slides>15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Marianne</vt:lpstr>
      <vt:lpstr>Thème Office</vt:lpstr>
      <vt:lpstr>Présentation de l’article  </vt:lpstr>
      <vt:lpstr>Les petits strongles (cyathostomes)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Merci pour votre attention</vt:lpstr>
    </vt:vector>
  </TitlesOfParts>
  <Company>ANSES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de l’article</dc:title>
  <dc:creator>MERLIN Aurelie</dc:creator>
  <cp:lastModifiedBy>Marie-Claire SANTAROSALIA</cp:lastModifiedBy>
  <cp:revision>58</cp:revision>
  <dcterms:created xsi:type="dcterms:W3CDTF">2025-10-06T14:26:57Z</dcterms:created>
  <dcterms:modified xsi:type="dcterms:W3CDTF">2025-10-22T13:21:15Z</dcterms:modified>
</cp:coreProperties>
</file>