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66" r:id="rId4"/>
    <p:sldId id="261" r:id="rId5"/>
    <p:sldId id="263" r:id="rId6"/>
    <p:sldId id="264" r:id="rId7"/>
    <p:sldId id="267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0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9"/>
    <p:restoredTop sz="94690"/>
  </p:normalViewPr>
  <p:slideViewPr>
    <p:cSldViewPr snapToGrid="0">
      <p:cViewPr varScale="1">
        <p:scale>
          <a:sx n="146" d="100"/>
          <a:sy n="146" d="100"/>
        </p:scale>
        <p:origin x="8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B0B34-3316-9B49-B108-CB79D72B5F15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8197B-F01B-DE4E-80BA-E0257AEA951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9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8197B-F01B-DE4E-80BA-E0257AEA95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7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38197B-F01B-DE4E-80BA-E0257AEA95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89913-9994-4698-6705-D835E8C64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9FFEB-FF30-784A-1470-C98F5CB21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B987-A915-6F88-41CD-CBD1D9F6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0001-CC73-D144-9387-07312E60166A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6C794-609C-F3A9-AF1D-41CB8D296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A4FB0-B798-48AD-0AF2-CEE5FF6E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E7F-165A-984E-944D-2165CF43DF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8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3461F-7212-8B8E-9537-DCC4CAC2D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4C9B2C-3CAE-83D2-11EB-4FCEF83A5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146F3-ECE6-0985-6836-7E867302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0001-CC73-D144-9387-07312E60166A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CDCBB-57AB-5683-4E9C-F50C1A07C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79796-4766-D86E-A5B5-96E9EFFF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E7F-165A-984E-944D-2165CF43DF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5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9C1AAA-EBBE-DBD2-9CAF-107CBFAEA9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C06DED-55C8-0591-3793-242FBD822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1612C-9181-00A5-B5EE-C3308D284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0001-CC73-D144-9387-07312E60166A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6FCC7-7FB4-8DEE-5575-E4AADF7D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C4BEB-3B5F-9B30-AE3C-52ACCD8A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E7F-165A-984E-944D-2165CF43DF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8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3BC0-7FC1-CC0E-FB81-333935454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E5711-49D1-334B-49CE-1A6A9534A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229C6-60B2-C5BD-698E-E2ED2B972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0001-CC73-D144-9387-07312E60166A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B7E96-0D71-69F7-EB89-67FBCEF6C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45AE5-2517-7AAF-62BD-426FE4B85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E7F-165A-984E-944D-2165CF43DF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36CCD-96C5-1E7B-2BBE-A1FE1DFB0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47632-37CD-8CDB-B22B-A64EA36D7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42F8B-B507-C473-A94B-13E70DCAD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0001-CC73-D144-9387-07312E60166A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6FAEE-CB50-5CFF-7936-11852EB51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B5FB1-C788-9C83-BA0E-1D2E687E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E7F-165A-984E-944D-2165CF43DF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3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89B1D-28A5-CE04-2730-432D63EFD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005D9-6DB1-77A5-9216-10FD1E7C7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E0D84-003C-39C5-86E7-1743608EB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88A55-7C06-B782-9A33-63D71D61B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0001-CC73-D144-9387-07312E60166A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531D7-DF27-66BE-83BD-C9CA99908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5AD6C-4DA3-B781-A003-E1A9C6B37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E7F-165A-984E-944D-2165CF43DF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7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6223A-C079-2AD2-9F07-CA649D5F5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97021-963A-E4F9-1FF1-A81BD2E34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C280C-87B4-10EF-1F77-559754512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2A5EDC-E514-1CC7-7472-BAD81D37B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C953E8-4002-6A84-98D4-A44C34E2C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CE010C-DF57-D511-686A-42B584A30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0001-CC73-D144-9387-07312E60166A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67EDBD-198B-72E9-D493-79E59E740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856AD9-CE89-1A09-C980-898C560E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E7F-165A-984E-944D-2165CF43DF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3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09AFA-B4C6-5F92-136F-173A8073F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891F38-273E-3A94-3204-A4ADCEEC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0001-CC73-D144-9387-07312E60166A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32453-EF87-2AF6-4833-B3BD283C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B6FC8C-7969-3AFE-D290-3DEFB6394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E7F-165A-984E-944D-2165CF43DF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956F55-EFF0-07E4-1D66-7E9062D0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0001-CC73-D144-9387-07312E60166A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6F4EC8-F4D0-5E5D-9E39-C33D73F80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47B77-712A-F83A-1EAB-25BF6FB8F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E7F-165A-984E-944D-2165CF43DF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2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D0777-5AC2-820A-D2C1-3A6FA5123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A1D47-89DC-94EF-6CF7-F579E46A4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07A48-259C-64AA-DD95-97F877D7B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0BBA0-BA02-899A-A317-81A7E843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0001-CC73-D144-9387-07312E60166A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EF743-74FB-3351-6A3C-673D0A13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9E0BF-5918-6F21-67E4-D3D001C5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E7F-165A-984E-944D-2165CF43DF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6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8A4DC-2FA9-8742-C0FC-C3209FFF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733492-8807-422E-7D9C-94D6BF22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5D8C8-4239-15A6-8B5C-EC7F82ADF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929C0-29F5-0397-0BB8-58BD94E7A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0001-CC73-D144-9387-07312E60166A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BDC28-A011-4A7F-8B65-0F51C33B7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C6EDA-6747-6ECD-63B6-DA433CF0B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76E7F-165A-984E-944D-2165CF43DF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4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F0E7DD-1356-BD94-2796-A481EE569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D7CE9-745A-DAC8-7F42-078CC71DF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5B81D-6BB4-E18C-F56E-1D3B43F050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990001-CC73-D144-9387-07312E60166A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0F14F-748C-276B-AB50-1EB1D6AF7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83A87-7ABA-2425-9656-672CC5EF1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C76E7F-165A-984E-944D-2165CF43DF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4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FAAE-116F-C88A-4142-F1F8807D5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5343"/>
            <a:ext cx="9144000" cy="1938111"/>
          </a:xfrm>
        </p:spPr>
        <p:txBody>
          <a:bodyPr>
            <a:normAutofit/>
          </a:bodyPr>
          <a:lstStyle/>
          <a:p>
            <a:r>
              <a:rPr lang="fr-FR" noProof="0" dirty="0">
                <a:latin typeface="Arial" panose="020B0604020202020204" pitchFamily="34" charset="0"/>
                <a:cs typeface="Arial" panose="020B0604020202020204" pitchFamily="34" charset="0"/>
              </a:rPr>
              <a:t>Présentation </a:t>
            </a:r>
            <a:r>
              <a:rPr lang="fr-FR" noProof="0" dirty="0" err="1">
                <a:latin typeface="Arial" panose="020B0604020202020204" pitchFamily="34" charset="0"/>
                <a:cs typeface="Arial" panose="020B0604020202020204" pitchFamily="34" charset="0"/>
              </a:rPr>
              <a:t>IDcluster</a:t>
            </a:r>
            <a:endParaRPr lang="fr-FR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6CAE2-6132-106B-B59C-EA4CBCE67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52095"/>
            <a:ext cx="9144000" cy="1655762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RFSA - 23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  <a:r>
              <a:rPr lang="fr-FR" noProof="0" dirty="0">
                <a:latin typeface="Arial" panose="020B0604020202020204" pitchFamily="34" charset="0"/>
                <a:cs typeface="Arial" panose="020B0604020202020204" pitchFamily="34" charset="0"/>
              </a:rPr>
              <a:t>, 2025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Edouard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Timsit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Gilles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Salvat</a:t>
            </a:r>
            <a:endParaRPr lang="fr-FR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622886-1644-DAF7-5087-B4ACD0207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13" y="125950"/>
            <a:ext cx="2958516" cy="1287214"/>
          </a:xfrm>
          <a:prstGeom prst="rect">
            <a:avLst/>
          </a:prstGeom>
        </p:spPr>
      </p:pic>
      <p:pic>
        <p:nvPicPr>
          <p:cNvPr id="9" name="Picture 8" descr="A pink and purple rectangle with white text&#10;&#10;AI-generated content may be incorrect.">
            <a:extLst>
              <a:ext uri="{FF2B5EF4-FFF2-40B4-BE49-F238E27FC236}">
                <a16:creationId xmlns:a16="http://schemas.microsoft.com/office/drawing/2014/main" id="{68BAE0B2-2EFD-A99C-0B2A-31C6DBA09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072" y="4114783"/>
            <a:ext cx="9639557" cy="1938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9A44C1-0759-E4B9-3D5E-73DC06C4C206}"/>
              </a:ext>
            </a:extLst>
          </p:cNvPr>
          <p:cNvSpPr txBox="1"/>
          <p:nvPr/>
        </p:nvSpPr>
        <p:spPr>
          <a:xfrm>
            <a:off x="4100945" y="6423998"/>
            <a:ext cx="879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MIE: maladies </a:t>
            </a:r>
            <a:r>
              <a:rPr lang="en-US" dirty="0" err="1"/>
              <a:t>infectieuses</a:t>
            </a:r>
            <a:r>
              <a:rPr lang="en-US" dirty="0"/>
              <a:t> </a:t>
            </a:r>
            <a:r>
              <a:rPr lang="en-US" dirty="0" err="1"/>
              <a:t>émergentes</a:t>
            </a:r>
            <a:r>
              <a:rPr lang="en-US" dirty="0"/>
              <a:t>; AMR: </a:t>
            </a:r>
            <a:r>
              <a:rPr lang="en-US" dirty="0" err="1"/>
              <a:t>résistance</a:t>
            </a:r>
            <a:r>
              <a:rPr lang="en-US" dirty="0"/>
              <a:t> aux anti-</a:t>
            </a:r>
            <a:r>
              <a:rPr lang="en-US" dirty="0" err="1"/>
              <a:t>microbiens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8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company&#10;&#10;AI-generated content may be incorrect.">
            <a:extLst>
              <a:ext uri="{FF2B5EF4-FFF2-40B4-BE49-F238E27FC236}">
                <a16:creationId xmlns:a16="http://schemas.microsoft.com/office/drawing/2014/main" id="{4AA49D10-91A8-499E-CDB3-0F4277E20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88"/>
            <a:ext cx="12192000" cy="646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3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641A4480-B79F-A969-0206-9105B7CE42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33" t="12200" b="1662"/>
          <a:stretch>
            <a:fillRect/>
          </a:stretch>
        </p:blipFill>
        <p:spPr>
          <a:xfrm>
            <a:off x="219970" y="864824"/>
            <a:ext cx="11972030" cy="5993176"/>
          </a:xfrm>
          <a:prstGeom prst="rect">
            <a:avLst/>
          </a:prstGeom>
        </p:spPr>
      </p:pic>
      <p:pic>
        <p:nvPicPr>
          <p:cNvPr id="2" name="Picture 5" descr="A diagram of a program&#10;&#10;AI-generated content may be incorrect.">
            <a:extLst>
              <a:ext uri="{FF2B5EF4-FFF2-40B4-BE49-F238E27FC236}">
                <a16:creationId xmlns:a16="http://schemas.microsoft.com/office/drawing/2014/main" id="{D530F875-0D99-97D6-8754-376996D5A9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776" r="90231" b="88460"/>
          <a:stretch>
            <a:fillRect/>
          </a:stretch>
        </p:blipFill>
        <p:spPr>
          <a:xfrm>
            <a:off x="219970" y="206528"/>
            <a:ext cx="1145678" cy="48939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136A3AD-EDB0-BEF6-3BFA-2BEAA40EB124}"/>
              </a:ext>
            </a:extLst>
          </p:cNvPr>
          <p:cNvSpPr txBox="1"/>
          <p:nvPr/>
        </p:nvSpPr>
        <p:spPr>
          <a:xfrm>
            <a:off x="1277514" y="189616"/>
            <a:ext cx="10491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Gouvernance d’</a:t>
            </a:r>
            <a:r>
              <a:rPr lang="fr-FR" sz="2800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IDCluster</a:t>
            </a:r>
            <a:endParaRPr lang="fr-FR" sz="28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7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program&#10;&#10;AI-generated content may be incorrect.">
            <a:extLst>
              <a:ext uri="{FF2B5EF4-FFF2-40B4-BE49-F238E27FC236}">
                <a16:creationId xmlns:a16="http://schemas.microsoft.com/office/drawing/2014/main" id="{B127FF23-3B76-7850-3FF6-24D6B3C7C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61" y="277091"/>
            <a:ext cx="11727277" cy="630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7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24485-F7FF-E55E-6996-D0BDA620A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process&#10;&#10;AI-generated content may be incorrect.">
            <a:extLst>
              <a:ext uri="{FF2B5EF4-FFF2-40B4-BE49-F238E27FC236}">
                <a16:creationId xmlns:a16="http://schemas.microsoft.com/office/drawing/2014/main" id="{A1EEB3BD-72DD-7F97-BADF-A1711A62F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361"/>
            <a:ext cx="12194001" cy="592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51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8970E-3030-8455-F27F-C626D4EB5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project&#10;&#10;AI-generated content may be incorrect.">
            <a:extLst>
              <a:ext uri="{FF2B5EF4-FFF2-40B4-BE49-F238E27FC236}">
                <a16:creationId xmlns:a16="http://schemas.microsoft.com/office/drawing/2014/main" id="{2A52E501-F45F-1254-0E4A-FA887FBE1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79" y="1231752"/>
            <a:ext cx="8850029" cy="46634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AAE8A8-C7A6-7DBF-122E-9C748FCF850A}"/>
              </a:ext>
            </a:extLst>
          </p:cNvPr>
          <p:cNvSpPr txBox="1"/>
          <p:nvPr/>
        </p:nvSpPr>
        <p:spPr>
          <a:xfrm>
            <a:off x="9404232" y="1338617"/>
            <a:ext cx="257107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Innovations promesses =&gt; </a:t>
            </a:r>
            <a:r>
              <a:rPr lang="fr-FR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TRL 2-3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Adhésion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Mise en 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Animation scientifique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Accélération (&lt;2 ans)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D172D8-B781-AB9A-9069-059962212AC7}"/>
              </a:ext>
            </a:extLst>
          </p:cNvPr>
          <p:cNvSpPr txBox="1"/>
          <p:nvPr/>
        </p:nvSpPr>
        <p:spPr>
          <a:xfrm>
            <a:off x="9404232" y="3429000"/>
            <a:ext cx="257107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Innovations prototypes =&gt; </a:t>
            </a:r>
            <a:r>
              <a:rPr lang="fr-FR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TRL 4-6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Accélération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Financement France 2030 opéré par BPI</a:t>
            </a:r>
            <a:endParaRPr lang="fr-FR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98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hart&#10;&#10;AI-generated content may be incorrect.">
            <a:extLst>
              <a:ext uri="{FF2B5EF4-FFF2-40B4-BE49-F238E27FC236}">
                <a16:creationId xmlns:a16="http://schemas.microsoft.com/office/drawing/2014/main" id="{646FC370-D937-3612-8951-D2AE59E97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06807"/>
            <a:ext cx="12150979" cy="582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78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A9D250-F290-617B-8946-0504E03F5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984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En résumé,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C7F337-4941-392D-5E54-C10230346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23407"/>
            <a:ext cx="11887200" cy="53375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sz="700" b="1" noProof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rgbClr val="002060"/>
                </a:solidFill>
                <a:cs typeface="Arial" panose="020B0604020202020204" pitchFamily="34" charset="0"/>
              </a:rPr>
              <a:t>10 membres fondateurs (dont 3 industriels)</a:t>
            </a:r>
            <a:endParaRPr lang="fr-FR" sz="2400" noProof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fr-FR" sz="2400" noProof="0" dirty="0">
                <a:solidFill>
                  <a:srgbClr val="002060"/>
                </a:solidFill>
                <a:cs typeface="Arial" panose="020B0604020202020204" pitchFamily="34" charset="0"/>
              </a:rPr>
              <a:t>2 axes:  </a:t>
            </a:r>
          </a:p>
          <a:p>
            <a:pPr lvl="1"/>
            <a:r>
              <a:rPr lang="fr-FR" sz="2000" noProof="0" dirty="0">
                <a:solidFill>
                  <a:srgbClr val="002060"/>
                </a:solidFill>
                <a:cs typeface="Arial" panose="020B0604020202020204" pitchFamily="34" charset="0"/>
              </a:rPr>
              <a:t>Maladies infectieuses émergentes (MIE, ≈ 70% des allocations budgétaires prévues à ce jour)</a:t>
            </a:r>
          </a:p>
          <a:p>
            <a:pPr lvl="1"/>
            <a:r>
              <a:rPr lang="fr-FR" sz="2000" noProof="0" dirty="0">
                <a:solidFill>
                  <a:srgbClr val="002060"/>
                </a:solidFill>
                <a:cs typeface="Arial" panose="020B0604020202020204" pitchFamily="34" charset="0"/>
              </a:rPr>
              <a:t>Résistance aux anti-microbiens (AMR, ≈ 30</a:t>
            </a:r>
            <a:r>
              <a:rPr lang="fr-FR" sz="2000" dirty="0">
                <a:solidFill>
                  <a:srgbClr val="002060"/>
                </a:solidFill>
                <a:cs typeface="Arial" panose="020B0604020202020204" pitchFamily="34" charset="0"/>
              </a:rPr>
              <a:t>% des allocations budgétaires prévues à ce jour)</a:t>
            </a:r>
            <a:endParaRPr lang="fr-FR" sz="2000" noProof="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fr-FR" sz="2400" noProof="0" dirty="0">
                <a:solidFill>
                  <a:srgbClr val="002060"/>
                </a:solidFill>
                <a:cs typeface="Arial" panose="020B0604020202020204" pitchFamily="34" charset="0"/>
              </a:rPr>
              <a:t>4 programmes : surveillance, diagnostic, prévention, thérapeutique (+ support)</a:t>
            </a:r>
          </a:p>
          <a:p>
            <a:r>
              <a:rPr lang="fr-FR" sz="2400" noProof="0" dirty="0">
                <a:solidFill>
                  <a:srgbClr val="002060"/>
                </a:solidFill>
                <a:cs typeface="Arial" panose="020B0604020202020204" pitchFamily="34" charset="0"/>
              </a:rPr>
              <a:t>120 millions € de financement pour 5 ans</a:t>
            </a:r>
          </a:p>
          <a:p>
            <a:pPr lvl="1"/>
            <a:r>
              <a:rPr lang="fr-FR" sz="2000" noProof="0" dirty="0">
                <a:solidFill>
                  <a:srgbClr val="002060"/>
                </a:solidFill>
                <a:cs typeface="Arial" panose="020B0604020202020204" pitchFamily="34" charset="0"/>
              </a:rPr>
              <a:t>Projets R&amp;D : 56,2 M€ de financement France 2030 + 56 M€ en nature des fondateurs</a:t>
            </a:r>
          </a:p>
          <a:p>
            <a:pPr lvl="1"/>
            <a:r>
              <a:rPr lang="fr-FR" sz="2000" noProof="0" dirty="0">
                <a:solidFill>
                  <a:srgbClr val="002060"/>
                </a:solidFill>
                <a:cs typeface="Arial" panose="020B0604020202020204" pitchFamily="34" charset="0"/>
              </a:rPr>
              <a:t>Fonctionnement : 3,8 M€ de l’Etat français + 3,4 M€ des fondateurs industriels + 0,4 M€ des porteurs de projets</a:t>
            </a:r>
          </a:p>
          <a:p>
            <a:r>
              <a:rPr lang="fr-FR" sz="2400" noProof="0" dirty="0">
                <a:solidFill>
                  <a:srgbClr val="002060"/>
                </a:solidFill>
                <a:cs typeface="Arial" panose="020B0604020202020204" pitchFamily="34" charset="0"/>
              </a:rPr>
              <a:t>3 types d’innovations</a:t>
            </a:r>
          </a:p>
          <a:p>
            <a:pPr lvl="1"/>
            <a:r>
              <a:rPr lang="fr-FR" sz="2000" dirty="0">
                <a:solidFill>
                  <a:srgbClr val="002060"/>
                </a:solidFill>
                <a:cs typeface="Arial" panose="020B0604020202020204" pitchFamily="34" charset="0"/>
              </a:rPr>
              <a:t>Innovations promesses (TRL 2-3) = Accompagnement sans financement France 2030</a:t>
            </a:r>
          </a:p>
          <a:p>
            <a:pPr lvl="1"/>
            <a:r>
              <a:rPr lang="fr-FR" sz="2000" noProof="0" dirty="0">
                <a:solidFill>
                  <a:srgbClr val="002060"/>
                </a:solidFill>
                <a:cs typeface="Arial" panose="020B0604020202020204" pitchFamily="34" charset="0"/>
              </a:rPr>
              <a:t>Innovations prototypes (TRL 4-6) = Accompagnement + Financement France 2030</a:t>
            </a:r>
          </a:p>
          <a:p>
            <a:pPr lvl="1"/>
            <a:r>
              <a:rPr lang="fr-FR" sz="2000" noProof="0" dirty="0">
                <a:solidFill>
                  <a:srgbClr val="002060"/>
                </a:solidFill>
                <a:cs typeface="Arial" panose="020B0604020202020204" pitchFamily="34" charset="0"/>
              </a:rPr>
              <a:t>Innovations préindustriels (i.e. accélération start-up) </a:t>
            </a:r>
          </a:p>
          <a:p>
            <a:r>
              <a:rPr lang="fr-FR" sz="2400" noProof="0" dirty="0">
                <a:solidFill>
                  <a:srgbClr val="002060"/>
                </a:solidFill>
                <a:cs typeface="Arial" panose="020B0604020202020204" pitchFamily="34" charset="0"/>
              </a:rPr>
              <a:t>Ambition =&gt; accélérer </a:t>
            </a:r>
            <a:r>
              <a:rPr lang="fr-FR" sz="2400" dirty="0">
                <a:solidFill>
                  <a:srgbClr val="002060"/>
                </a:solidFill>
                <a:cs typeface="Arial" panose="020B0604020202020204" pitchFamily="34" charset="0"/>
              </a:rPr>
              <a:t>≥</a:t>
            </a:r>
            <a:r>
              <a:rPr lang="fr-FR" sz="2400" noProof="0" dirty="0">
                <a:solidFill>
                  <a:srgbClr val="002060"/>
                </a:solidFill>
                <a:cs typeface="Arial" panose="020B0604020202020204" pitchFamily="34" charset="0"/>
              </a:rPr>
              <a:t>12 innovations prototypes</a:t>
            </a:r>
          </a:p>
          <a:p>
            <a:pPr lvl="1"/>
            <a:endParaRPr lang="en-US" sz="2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1"/>
            <a:endParaRPr lang="en-US" sz="2000" dirty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78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213</Words>
  <Application>Microsoft Macintosh PowerPoint</Application>
  <PresentationFormat>Grand écran</PresentationFormat>
  <Paragraphs>31</Paragraphs>
  <Slides>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Présentation IDcluster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 résumé,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Edouard TIMSIT</dc:creator>
  <cp:lastModifiedBy>Perrine Jeantet</cp:lastModifiedBy>
  <cp:revision>12</cp:revision>
  <cp:lastPrinted>2025-09-25T16:08:19Z</cp:lastPrinted>
  <dcterms:created xsi:type="dcterms:W3CDTF">2025-09-24T08:00:26Z</dcterms:created>
  <dcterms:modified xsi:type="dcterms:W3CDTF">2025-10-15T12:55:25Z</dcterms:modified>
</cp:coreProperties>
</file>