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1" r:id="rId5"/>
    <p:sldId id="272" r:id="rId6"/>
    <p:sldId id="273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AB-4971-BC10-AB004AC48E6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AB-4971-BC10-AB004AC48E6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AB-4971-BC10-AB004AC48E60}"/>
              </c:ext>
            </c:extLst>
          </c:dPt>
          <c:cat>
            <c:strRef>
              <c:f>Feuil1!$A$2:$A$4</c:f>
              <c:strCache>
                <c:ptCount val="3"/>
                <c:pt idx="0">
                  <c:v>agnelage et allaitement</c:v>
                </c:pt>
                <c:pt idx="1">
                  <c:v>Traite exclusive</c:v>
                </c:pt>
                <c:pt idx="2">
                  <c:v>Tarissement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AB-4971-BC10-AB004AC48E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782DD-6967-4224-B03C-94D049C7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69FB6A-EE3B-4BF3-B6D2-167D021FA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EDF787-FC02-4C23-9AB9-6207D6B8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2B2065-277E-4362-A3FF-DF7AD033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CA418-057F-4596-93B1-C62250866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04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77E05-2A4E-4E96-BE2C-7DD96BFC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277CB6-DBE6-4E99-9B7E-E9CC7C57D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6C19DD-DCB1-41F9-8F1D-CC51EF3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D6BD46-BC0F-46F3-9A4E-74B68DCC9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DCCF85-EAA6-4857-BC7E-24E523CC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00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AE6C708-72F4-4573-9F69-14A495549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E9BB95-E290-4D44-B7D4-D534A5EBF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E2B412-BCD9-4E3D-82F7-47A8B5223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99E44A-5E6D-4D95-8A1C-098F80C3C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E0A11-A932-43E9-88D6-A5A7A582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31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41DAF8-3404-4BDD-8E14-213F75B2B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616A08-B304-4450-BAC0-53E4425D2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AA68C-7F2F-4F26-9DEC-34FF35B51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86AC47-0FF3-4CDB-91CB-A806326A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88C11D-3A7C-448F-BB67-6C12FA24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69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A63C39-2305-4779-94B2-4C3CA45E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05DBE3-F28D-461C-B9A4-92AD6D5F8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BF5179-0995-457C-AB96-BA3178B8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1AAC29-3032-4307-8D98-CBB45815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2035DE-2B0C-4200-B5CC-CBFBEAC3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95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8E90E-0E7E-4BD6-AC77-B69CFC4E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A3CE19-E1DB-4322-A7DD-D9D8224D8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B7CE8D-177D-4E77-A25C-8D803CC8C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11CE85-57D4-43F8-A430-74F65067B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9D6FA0-A099-483D-B8FF-CE164ECBC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FE18F6-A872-4323-9BF4-1A9A1469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80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4C9D7-880C-4D3F-A036-90E4CF1AB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7EDE74-FA43-464D-B54F-54A80C3C8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7A8F11-5BCC-4846-A458-BF3B759A4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00A4AC-F32F-43FC-9AC3-1134D84EB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444DD37-8039-45A5-BD14-1332F3B56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C7BE89D-671F-4470-BA01-A3A3BE4A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82EE58-B3E7-48C2-B2AF-5E677254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7E658-11BF-451A-9FB6-2F2C1552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50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7D9DF-4F3F-4B18-B8AB-F81319F89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05AEDD-305D-4CC7-831A-1AC7FE142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CE7A6A-B5AB-489E-AB9C-0CB1E0D8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AA29B0-6E66-427B-9D68-A2510E776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72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A6ABA6-8FC2-443D-9067-A1A4319A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2A7C1E-6E4B-4997-9AD2-37E347CE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147C6B-4448-4233-9EFE-5D196A8E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37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48620-3923-4610-9409-63627C3A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497DA1-7144-4E5F-A322-FD82C6776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BDBDBF-F694-4A37-A664-BB6C3B730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9D5B13-2551-4F7E-A9B0-5D8E83D6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F24620-E6BE-43F5-81B9-2324BD656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7DF340-FC3A-4D17-8340-A4BFD15D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58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BC42FB-B833-4AA6-B951-E3EC215B8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C83D2D6-C20B-4943-8E2C-E4D8E991C1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19CC2A-288E-4565-AB53-2C06D6F06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C24B64-56FC-48CB-94EC-C19F8418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F7D6CD-57BB-4CF7-AAE3-0C04BF4D7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91C118-32E3-48F8-A637-CBB9667B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88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67FF58C-82ED-4892-BF4D-EAF7DA91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431562-6F53-4D93-B7F9-E97D4AFD2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A6046F-F15C-4B11-8443-CA56514B3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7EDCD-A1F8-43CB-9ADC-7584B2CCFAD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90EB06-AFA3-4E79-819C-A5BA5899C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CD02D8-90EC-44A7-AB9C-D7A5A9519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EA11B-1EFA-40DC-9A17-1DF82BF38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34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B41DDA-B179-4D9B-A507-CBEB410F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96" y="522036"/>
            <a:ext cx="4278446" cy="19655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A90F58-7B07-4584-8A00-75D02C599BCC}"/>
              </a:ext>
            </a:extLst>
          </p:cNvPr>
          <p:cNvSpPr txBox="1"/>
          <p:nvPr/>
        </p:nvSpPr>
        <p:spPr>
          <a:xfrm>
            <a:off x="5476568" y="1027745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00CC"/>
                </a:solidFill>
              </a:rPr>
              <a:t>GT Résistance aux Antiparasitaires </a:t>
            </a:r>
          </a:p>
          <a:p>
            <a:r>
              <a:rPr lang="fr-FR" sz="2800" dirty="0">
                <a:solidFill>
                  <a:srgbClr val="0000CC"/>
                </a:solidFill>
              </a:rPr>
              <a:t>des Animaux de Rente et des Equidés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38AEF5-04A4-4883-B9CA-885B4CAC73D1}"/>
              </a:ext>
            </a:extLst>
          </p:cNvPr>
          <p:cNvSpPr txBox="1"/>
          <p:nvPr/>
        </p:nvSpPr>
        <p:spPr>
          <a:xfrm>
            <a:off x="3935729" y="3847219"/>
            <a:ext cx="432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COPIL RFSA 23 octobre 2025</a:t>
            </a:r>
          </a:p>
        </p:txBody>
      </p:sp>
    </p:spTree>
    <p:extLst>
      <p:ext uri="{BB962C8B-B14F-4D97-AF65-F5344CB8AC3E}">
        <p14:creationId xmlns:p14="http://schemas.microsoft.com/office/powerpoint/2010/main" val="387885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102C7-3746-41D0-9A2D-168E6BF8B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11" y="1796128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fr-FR" dirty="0"/>
              <a:t>4 réunions de mars à août 2025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Priorités opérationnelles </a:t>
            </a:r>
            <a:r>
              <a:rPr lang="fr-FR" dirty="0"/>
              <a:t>et discussion autour des </a:t>
            </a:r>
            <a:r>
              <a:rPr lang="fr-FR" dirty="0">
                <a:solidFill>
                  <a:srgbClr val="FF0000"/>
                </a:solidFill>
              </a:rPr>
              <a:t>propositions de projets </a:t>
            </a:r>
            <a:r>
              <a:rPr lang="fr-FR" dirty="0"/>
              <a:t>pour l’AAP EcoAntibio3 2025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Six projets déposés dans l’action 18 </a:t>
            </a:r>
            <a:r>
              <a:rPr lang="fr-FR" dirty="0"/>
              <a:t>(Recherche sur les antiparasitaires)</a:t>
            </a:r>
          </a:p>
          <a:p>
            <a:pPr lvl="1"/>
            <a:r>
              <a:rPr lang="fr-FR" dirty="0"/>
              <a:t>Un projet Carnivores MALIS (</a:t>
            </a:r>
            <a:r>
              <a:rPr lang="fr-FR" dirty="0" err="1"/>
              <a:t>Malassezia</a:t>
            </a:r>
            <a:r>
              <a:rPr lang="fr-FR" dirty="0"/>
              <a:t>) / Université d’Angers</a:t>
            </a:r>
          </a:p>
          <a:p>
            <a:pPr lvl="1"/>
            <a:r>
              <a:rPr lang="fr-FR" dirty="0"/>
              <a:t>Deux projets Chevaux </a:t>
            </a:r>
            <a:r>
              <a:rPr lang="fr-FR" dirty="0">
                <a:solidFill>
                  <a:srgbClr val="FF0000"/>
                </a:solidFill>
              </a:rPr>
              <a:t>DRIVE</a:t>
            </a:r>
            <a:r>
              <a:rPr lang="fr-FR" dirty="0"/>
              <a:t> (INRAE Tours) et </a:t>
            </a:r>
            <a:r>
              <a:rPr lang="fr-FR" dirty="0" err="1"/>
              <a:t>ParasitEquiR</a:t>
            </a:r>
            <a:r>
              <a:rPr lang="fr-FR" dirty="0"/>
              <a:t> (Institut CV)</a:t>
            </a:r>
          </a:p>
          <a:p>
            <a:pPr lvl="1"/>
            <a:r>
              <a:rPr lang="fr-FR" dirty="0"/>
              <a:t>Deux projets Bovins </a:t>
            </a:r>
            <a:r>
              <a:rPr lang="fr-FR" dirty="0">
                <a:solidFill>
                  <a:srgbClr val="FF0000"/>
                </a:solidFill>
              </a:rPr>
              <a:t>DIAGRAM</a:t>
            </a:r>
            <a:r>
              <a:rPr lang="fr-FR" dirty="0"/>
              <a:t> (INRAE Tours) et RESPYRE (CIRAD Montpellier)</a:t>
            </a:r>
          </a:p>
          <a:p>
            <a:pPr lvl="1"/>
            <a:r>
              <a:rPr lang="fr-FR" dirty="0"/>
              <a:t>Un projet Petits Ruminants EIMERIA (INTAE Toulouse)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4B5776D-B840-417F-8B52-0B46C6941C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0000CC"/>
                </a:solidFill>
              </a:rPr>
              <a:t>GT RAARE : bilan 2025</a:t>
            </a:r>
          </a:p>
        </p:txBody>
      </p:sp>
    </p:spTree>
    <p:extLst>
      <p:ext uri="{BB962C8B-B14F-4D97-AF65-F5344CB8AC3E}">
        <p14:creationId xmlns:p14="http://schemas.microsoft.com/office/powerpoint/2010/main" val="3247649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AED2-EA39-430B-998D-13992C80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51" y="208930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000CC"/>
                </a:solidFill>
              </a:rPr>
              <a:t>Impasses thérapeutiques en brebis laitières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F17257-2BBA-41C6-B0A6-F5E9ACFB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83" y="2646581"/>
            <a:ext cx="2899167" cy="2172782"/>
          </a:xfrm>
          <a:prstGeom prst="rect">
            <a:avLst/>
          </a:prstGeom>
        </p:spPr>
      </p:pic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BD63F87C-63AC-453A-A256-22330809EE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7986732"/>
              </p:ext>
            </p:extLst>
          </p:nvPr>
        </p:nvGraphicFramePr>
        <p:xfrm>
          <a:off x="3737662" y="2440312"/>
          <a:ext cx="6954684" cy="441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lèche vers le bas 5">
            <a:extLst>
              <a:ext uri="{FF2B5EF4-FFF2-40B4-BE49-F238E27FC236}">
                <a16:creationId xmlns:a16="http://schemas.microsoft.com/office/drawing/2014/main" id="{CF336F7E-499C-499B-A0BF-FDBC5F613F3E}"/>
              </a:ext>
            </a:extLst>
          </p:cNvPr>
          <p:cNvSpPr/>
          <p:nvPr/>
        </p:nvSpPr>
        <p:spPr>
          <a:xfrm>
            <a:off x="7111765" y="1496416"/>
            <a:ext cx="206477" cy="717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6CFFAD-A0CD-4B54-9E11-5A37BF98EB2D}"/>
              </a:ext>
            </a:extLst>
          </p:cNvPr>
          <p:cNvSpPr txBox="1"/>
          <p:nvPr/>
        </p:nvSpPr>
        <p:spPr>
          <a:xfrm flipH="1">
            <a:off x="7318241" y="1584905"/>
            <a:ext cx="246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Agnelage (nov-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dec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36EE74-EE96-4B95-9DEB-27BDF0949B42}"/>
              </a:ext>
            </a:extLst>
          </p:cNvPr>
          <p:cNvSpPr txBox="1"/>
          <p:nvPr/>
        </p:nvSpPr>
        <p:spPr>
          <a:xfrm flipH="1">
            <a:off x="8044026" y="2117146"/>
            <a:ext cx="264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Période d’allaitement de l’agneau (1 mois)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CADC75-D528-4F0D-A693-33F486FEC6A0}"/>
              </a:ext>
            </a:extLst>
          </p:cNvPr>
          <p:cNvSpPr txBox="1"/>
          <p:nvPr/>
        </p:nvSpPr>
        <p:spPr>
          <a:xfrm>
            <a:off x="6770912" y="5134351"/>
            <a:ext cx="2261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Période de traite exclusive</a:t>
            </a:r>
          </a:p>
          <a:p>
            <a:r>
              <a:rPr lang="fr-FR" sz="2000" b="1" dirty="0"/>
              <a:t>(7-8 mois)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01EE92A-14A4-412C-84C4-2556BA55ABA1}"/>
              </a:ext>
            </a:extLst>
          </p:cNvPr>
          <p:cNvSpPr txBox="1"/>
          <p:nvPr/>
        </p:nvSpPr>
        <p:spPr>
          <a:xfrm>
            <a:off x="5502552" y="3594971"/>
            <a:ext cx="1712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Période de tarissement</a:t>
            </a:r>
          </a:p>
          <a:p>
            <a:r>
              <a:rPr lang="fr-FR" sz="2000" b="1" dirty="0"/>
              <a:t>(3-4 mois)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3C9C18-0E35-4A19-9AAC-88D94ACA1A7B}"/>
              </a:ext>
            </a:extLst>
          </p:cNvPr>
          <p:cNvSpPr txBox="1"/>
          <p:nvPr/>
        </p:nvSpPr>
        <p:spPr>
          <a:xfrm flipH="1">
            <a:off x="3474254" y="2440311"/>
            <a:ext cx="28941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Antiparasitaires autorisés </a:t>
            </a: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au tarissement :</a:t>
            </a:r>
          </a:p>
          <a:p>
            <a:endParaRPr lang="fr-FR" dirty="0"/>
          </a:p>
          <a:p>
            <a:r>
              <a:rPr lang="fr-FR" dirty="0"/>
              <a:t>Benzimidazoles</a:t>
            </a:r>
          </a:p>
          <a:p>
            <a:r>
              <a:rPr lang="fr-FR" dirty="0"/>
              <a:t>Moxidectine</a:t>
            </a:r>
          </a:p>
          <a:p>
            <a:r>
              <a:rPr lang="fr-FR" dirty="0"/>
              <a:t>Eprinomectine</a:t>
            </a:r>
          </a:p>
          <a:p>
            <a:r>
              <a:rPr lang="fr-FR" dirty="0" err="1"/>
              <a:t>Doramectine</a:t>
            </a:r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Closantel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5BBB3-3A36-4A28-8AA2-43B0667E8F1B}"/>
              </a:ext>
            </a:extLst>
          </p:cNvPr>
          <p:cNvSpPr txBox="1"/>
          <p:nvPr/>
        </p:nvSpPr>
        <p:spPr>
          <a:xfrm>
            <a:off x="9514626" y="3610731"/>
            <a:ext cx="23786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CC"/>
                </a:solidFill>
              </a:rPr>
              <a:t>Antiparasitaires </a:t>
            </a:r>
          </a:p>
          <a:p>
            <a:r>
              <a:rPr lang="fr-FR" b="1" dirty="0">
                <a:solidFill>
                  <a:srgbClr val="0000CC"/>
                </a:solidFill>
              </a:rPr>
              <a:t>autorisés en lactation</a:t>
            </a:r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Eprinomectine +++</a:t>
            </a:r>
          </a:p>
          <a:p>
            <a:endParaRPr lang="fr-FR" dirty="0"/>
          </a:p>
          <a:p>
            <a:r>
              <a:rPr lang="fr-FR" dirty="0"/>
              <a:t>Avec délai d’attente lait</a:t>
            </a:r>
          </a:p>
          <a:p>
            <a:r>
              <a:rPr lang="fr-FR" dirty="0"/>
              <a:t>moxidectine orale</a:t>
            </a:r>
          </a:p>
          <a:p>
            <a:r>
              <a:rPr lang="fr-FR" dirty="0"/>
              <a:t>Benzimidazoles</a:t>
            </a:r>
          </a:p>
        </p:txBody>
      </p:sp>
    </p:spTree>
    <p:extLst>
      <p:ext uri="{BB962C8B-B14F-4D97-AF65-F5344CB8AC3E}">
        <p14:creationId xmlns:p14="http://schemas.microsoft.com/office/powerpoint/2010/main" val="315995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D6F870-4E04-B419-F2FC-5C6486010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05" y="5733257"/>
            <a:ext cx="1737099" cy="109362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18997" t="48674" b="7264"/>
          <a:stretch/>
        </p:blipFill>
        <p:spPr>
          <a:xfrm>
            <a:off x="2495600" y="1641665"/>
            <a:ext cx="7621004" cy="46384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75521" y="2276873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102" y="4221088"/>
            <a:ext cx="164606" cy="1646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405" y="4056482"/>
            <a:ext cx="164606" cy="1646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303" y="4842894"/>
            <a:ext cx="164606" cy="16460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269" y="4995294"/>
            <a:ext cx="164606" cy="1646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699" y="4995294"/>
            <a:ext cx="164606" cy="16460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526" y="5191637"/>
            <a:ext cx="164606" cy="16460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544" y="5228947"/>
            <a:ext cx="164606" cy="16460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132" y="4963557"/>
            <a:ext cx="164606" cy="16460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218" y="4814820"/>
            <a:ext cx="164606" cy="16460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376" y="5332090"/>
            <a:ext cx="164606" cy="16460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779" y="5192635"/>
            <a:ext cx="164606" cy="16460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72" y="4968575"/>
            <a:ext cx="164606" cy="16460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547" y="5077597"/>
            <a:ext cx="164606" cy="16460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573" y="5077597"/>
            <a:ext cx="164606" cy="16460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542" y="5326786"/>
            <a:ext cx="164606" cy="16460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193" y="4244249"/>
            <a:ext cx="164606" cy="1646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371" y="4385694"/>
            <a:ext cx="164606" cy="16460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837" y="4247254"/>
            <a:ext cx="164606" cy="16460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749" y="4338194"/>
            <a:ext cx="164606" cy="16460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319" y="4131950"/>
            <a:ext cx="164606" cy="16460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799" y="4030316"/>
            <a:ext cx="164606" cy="16460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5386365"/>
            <a:ext cx="164606" cy="16460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709" y="2697042"/>
            <a:ext cx="164606" cy="16460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795" y="3285539"/>
            <a:ext cx="164606" cy="16460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502" y="3493303"/>
            <a:ext cx="164606" cy="164606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3796260"/>
            <a:ext cx="164606" cy="16460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362" y="3713957"/>
            <a:ext cx="164606" cy="16460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027" y="5349912"/>
            <a:ext cx="164606" cy="164606"/>
          </a:xfrm>
          <a:prstGeom prst="rect">
            <a:avLst/>
          </a:prstGeom>
        </p:spPr>
      </p:pic>
      <p:sp>
        <p:nvSpPr>
          <p:cNvPr id="37" name="Titre 2"/>
          <p:cNvSpPr txBox="1">
            <a:spLocks/>
          </p:cNvSpPr>
          <p:nvPr/>
        </p:nvSpPr>
        <p:spPr>
          <a:xfrm>
            <a:off x="879987" y="203993"/>
            <a:ext cx="104320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résistance à l’éprinomectine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s’étend en élevage ovin laitier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574" y="4525457"/>
            <a:ext cx="164606" cy="164606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867" y="4697830"/>
            <a:ext cx="164606" cy="16460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647" y="6197767"/>
            <a:ext cx="164606" cy="16460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970E0336-CB31-406D-AB35-6BA4D9C44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767" y="3483502"/>
            <a:ext cx="164606" cy="16460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B24E697-4A2E-44F5-993C-633F6CB4D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368" y="3948660"/>
            <a:ext cx="164606" cy="16460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90113ED-04F1-4CA9-B069-499F3D117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768" y="4101060"/>
            <a:ext cx="164606" cy="16460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18CB9E4-422F-478B-8770-8128A734B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73" y="3764710"/>
            <a:ext cx="164606" cy="16460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79672EC-5484-4468-8424-6E416DB85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750" y="3813894"/>
            <a:ext cx="164606" cy="16460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768718EA-718D-418D-B309-1EB741630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621" y="3600608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1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D6F870-4E04-B419-F2FC-5C6486010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05" y="5733257"/>
            <a:ext cx="1737099" cy="109362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18997" t="48674" b="7264"/>
          <a:stretch/>
        </p:blipFill>
        <p:spPr>
          <a:xfrm>
            <a:off x="2495600" y="1641665"/>
            <a:ext cx="7621004" cy="46384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75521" y="2276873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6102" y="4221088"/>
            <a:ext cx="164606" cy="1646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88405" y="4056482"/>
            <a:ext cx="164606" cy="1646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92303" y="4842894"/>
            <a:ext cx="164606" cy="16460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7269" y="4995294"/>
            <a:ext cx="164606" cy="1646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699" y="4995294"/>
            <a:ext cx="164606" cy="16460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526" y="5191637"/>
            <a:ext cx="164606" cy="16460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544" y="5228947"/>
            <a:ext cx="164606" cy="16460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76132" y="4963557"/>
            <a:ext cx="164606" cy="16460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218" y="4814820"/>
            <a:ext cx="164606" cy="16460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376" y="5332090"/>
            <a:ext cx="164606" cy="16460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52779" y="5192635"/>
            <a:ext cx="164606" cy="16460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72" y="4968575"/>
            <a:ext cx="164606" cy="16460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41547" y="5077597"/>
            <a:ext cx="164606" cy="16460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573" y="5077597"/>
            <a:ext cx="164606" cy="16460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542" y="5326786"/>
            <a:ext cx="164606" cy="16460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193" y="4244249"/>
            <a:ext cx="164606" cy="1646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371" y="4385694"/>
            <a:ext cx="164606" cy="16460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837" y="4247254"/>
            <a:ext cx="164606" cy="16460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749" y="4338194"/>
            <a:ext cx="164606" cy="16460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319" y="4131950"/>
            <a:ext cx="164606" cy="16460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23799" y="4030316"/>
            <a:ext cx="164606" cy="16460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709" y="2697042"/>
            <a:ext cx="164606" cy="16460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795" y="3285539"/>
            <a:ext cx="164606" cy="16460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502" y="3493303"/>
            <a:ext cx="164606" cy="164606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07968" y="3796260"/>
            <a:ext cx="164606" cy="16460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362" y="3713957"/>
            <a:ext cx="164606" cy="16460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027" y="5349912"/>
            <a:ext cx="164606" cy="164606"/>
          </a:xfrm>
          <a:prstGeom prst="rect">
            <a:avLst/>
          </a:prstGeom>
        </p:spPr>
      </p:pic>
      <p:sp>
        <p:nvSpPr>
          <p:cNvPr id="37" name="Titre 2"/>
          <p:cNvSpPr txBox="1">
            <a:spLocks/>
          </p:cNvSpPr>
          <p:nvPr/>
        </p:nvSpPr>
        <p:spPr>
          <a:xfrm>
            <a:off x="879987" y="203993"/>
            <a:ext cx="104320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Et les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situations d’impasse thérapeutique en lactation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sont de plus en plus documentées 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72574" y="4525457"/>
            <a:ext cx="164606" cy="164606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867" y="4697830"/>
            <a:ext cx="164606" cy="16460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647" y="6197767"/>
            <a:ext cx="164606" cy="16460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970E0336-CB31-406D-AB35-6BA4D9C44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767" y="3483502"/>
            <a:ext cx="164606" cy="16460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B24E697-4A2E-44F5-993C-633F6CB4D25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60368" y="3948660"/>
            <a:ext cx="164606" cy="16460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90113ED-04F1-4CA9-B069-499F3D117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768" y="4101060"/>
            <a:ext cx="164606" cy="16460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18CB9E4-422F-478B-8770-8128A734B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73" y="3764710"/>
            <a:ext cx="164606" cy="16460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79672EC-5484-4468-8424-6E416DB85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750" y="3813894"/>
            <a:ext cx="164606" cy="16460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768718EA-718D-418D-B309-1EB741630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621" y="3600608"/>
            <a:ext cx="164606" cy="16460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31904" y="5386365"/>
            <a:ext cx="164606" cy="164606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60462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AFF8A45-BE2F-4CB3-A834-E73B559DA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00CC"/>
                </a:solidFill>
              </a:rPr>
              <a:t>Des situations très compliquées à gérer…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A08853-C986-4575-8464-48AB4EAD0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Traitement systématique </a:t>
            </a:r>
            <a:r>
              <a:rPr lang="fr-FR" dirty="0"/>
              <a:t>de </a:t>
            </a:r>
            <a:r>
              <a:rPr lang="fr-FR" dirty="0">
                <a:solidFill>
                  <a:srgbClr val="FF0000"/>
                </a:solidFill>
              </a:rPr>
              <a:t>tarissement </a:t>
            </a:r>
            <a:r>
              <a:rPr lang="fr-FR" dirty="0"/>
              <a:t>/ durabilité ?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Tarir et traiter au closantel les brebis en lactation qui décrochent… bien avant la date prévue…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Remise en cause du pâturage </a:t>
            </a:r>
            <a:r>
              <a:rPr lang="fr-FR" dirty="0"/>
              <a:t>(temporaire voire définitif) / IGP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Sinon, une </a:t>
            </a:r>
            <a:r>
              <a:rPr lang="fr-FR" dirty="0">
                <a:solidFill>
                  <a:srgbClr val="FF0000"/>
                </a:solidFill>
              </a:rPr>
              <a:t>lutte intégrée </a:t>
            </a:r>
            <a:r>
              <a:rPr lang="fr-FR" dirty="0"/>
              <a:t>avec de nouvelles pratiques de pâturage, du pâturage mixte Brebis/ vaches, alimentation, sélection génétique d’animaux résistants…</a:t>
            </a:r>
          </a:p>
        </p:txBody>
      </p:sp>
    </p:spTree>
    <p:extLst>
      <p:ext uri="{BB962C8B-B14F-4D97-AF65-F5344CB8AC3E}">
        <p14:creationId xmlns:p14="http://schemas.microsoft.com/office/powerpoint/2010/main" val="42878546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249</Words>
  <Application>Microsoft Office PowerPoint</Application>
  <PresentationFormat>Grand écran</PresentationFormat>
  <Paragraphs>49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GT RAARE : bilan 2025</vt:lpstr>
      <vt:lpstr>Impasses thérapeutiques en brebis laitières</vt:lpstr>
      <vt:lpstr>Présentation PowerPoint</vt:lpstr>
      <vt:lpstr>Présentation PowerPoint</vt:lpstr>
      <vt:lpstr>Des situations très compliquées à gérer…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Jacquiet</dc:creator>
  <cp:lastModifiedBy>Philippe Jacquiet</cp:lastModifiedBy>
  <cp:revision>8</cp:revision>
  <dcterms:created xsi:type="dcterms:W3CDTF">2025-10-22T06:25:52Z</dcterms:created>
  <dcterms:modified xsi:type="dcterms:W3CDTF">2025-10-22T14:45:57Z</dcterms:modified>
</cp:coreProperties>
</file>