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35"/>
  </p:notesMasterIdLst>
  <p:sldIdLst>
    <p:sldId id="258" r:id="rId5"/>
    <p:sldId id="257" r:id="rId6"/>
    <p:sldId id="259" r:id="rId7"/>
    <p:sldId id="634" r:id="rId8"/>
    <p:sldId id="636" r:id="rId9"/>
    <p:sldId id="638" r:id="rId10"/>
    <p:sldId id="656" r:id="rId11"/>
    <p:sldId id="655" r:id="rId12"/>
    <p:sldId id="2147377746" r:id="rId13"/>
    <p:sldId id="660" r:id="rId14"/>
    <p:sldId id="661" r:id="rId15"/>
    <p:sldId id="666" r:id="rId16"/>
    <p:sldId id="673" r:id="rId17"/>
    <p:sldId id="670" r:id="rId18"/>
    <p:sldId id="669" r:id="rId19"/>
    <p:sldId id="2147377747" r:id="rId20"/>
    <p:sldId id="662" r:id="rId21"/>
    <p:sldId id="667" r:id="rId22"/>
    <p:sldId id="672" r:id="rId23"/>
    <p:sldId id="663" r:id="rId24"/>
    <p:sldId id="665" r:id="rId25"/>
    <p:sldId id="676" r:id="rId26"/>
    <p:sldId id="668" r:id="rId27"/>
    <p:sldId id="675" r:id="rId28"/>
    <p:sldId id="677" r:id="rId29"/>
    <p:sldId id="2147377742" r:id="rId30"/>
    <p:sldId id="2147377745" r:id="rId31"/>
    <p:sldId id="2147377744" r:id="rId32"/>
    <p:sldId id="2147377743" r:id="rId33"/>
    <p:sldId id="2147377741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83" userDrawn="1">
          <p15:clr>
            <a:srgbClr val="A4A3A4"/>
          </p15:clr>
        </p15:guide>
        <p15:guide id="4" orient="horz" pos="4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7DB0"/>
    <a:srgbClr val="068EAE"/>
    <a:srgbClr val="C00000"/>
    <a:srgbClr val="BE9BEC"/>
    <a:srgbClr val="00A3A6"/>
    <a:srgbClr val="FF59B4"/>
    <a:srgbClr val="E763BA"/>
    <a:srgbClr val="054864"/>
    <a:srgbClr val="F351B4"/>
    <a:srgbClr val="F35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35"/>
    <p:restoredTop sz="86401"/>
  </p:normalViewPr>
  <p:slideViewPr>
    <p:cSldViewPr snapToGrid="0">
      <p:cViewPr varScale="1">
        <p:scale>
          <a:sx n="50" d="100"/>
          <a:sy n="50" d="100"/>
        </p:scale>
        <p:origin x="1084" y="44"/>
      </p:cViewPr>
      <p:guideLst>
        <p:guide pos="483"/>
        <p:guide orient="horz" pos="4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8A79D-2D30-2444-95D5-8B9133EB2E0B}" type="datetimeFigureOut">
              <a:rPr lang="fr-FR" smtClean="0"/>
              <a:t>22/10/2025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81256-4836-AA43-99FC-B770B67FC8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251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81256-4836-AA43-99FC-B770B67FC8B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660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81256-4836-AA43-99FC-B770B67FC8B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271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81256-4836-AA43-99FC-B770B67FC8B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847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81256-4836-AA43-99FC-B770B67FC8B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89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81256-4836-AA43-99FC-B770B67FC8B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068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81256-4836-AA43-99FC-B770B67FC8B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936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81256-4836-AA43-99FC-B770B67FC8B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43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81256-4836-AA43-99FC-B770B67FC8B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163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81256-4836-AA43-99FC-B770B67FC8B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828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81256-4836-AA43-99FC-B770B67FC8B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99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81256-4836-AA43-99FC-B770B67FC8B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816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81256-4836-AA43-99FC-B770B67FC8B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4563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81256-4836-AA43-99FC-B770B67FC8B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182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81256-4836-AA43-99FC-B770B67FC8B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1030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81256-4836-AA43-99FC-B770B67FC8B0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6977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81256-4836-AA43-99FC-B770B67FC8B0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80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81256-4836-AA43-99FC-B770B67FC8B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621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81256-4836-AA43-99FC-B770B67FC8B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251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81256-4836-AA43-99FC-B770B67FC8B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299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81256-4836-AA43-99FC-B770B67FC8B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609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81256-4836-AA43-99FC-B770B67FC8B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520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81256-4836-AA43-99FC-B770B67FC8B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936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81256-4836-AA43-99FC-B770B67FC8B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812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ersion 2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315" y="2825325"/>
            <a:ext cx="314286" cy="4285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12192000" cy="864524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767207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634445"/>
            <a:ext cx="9144000" cy="654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44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8429" y="365132"/>
            <a:ext cx="1755371" cy="5811839"/>
          </a:xfrm>
          <a:prstGeom prst="rect">
            <a:avLst/>
          </a:prstGeo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0" y="365132"/>
            <a:ext cx="8241047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0C85A8C-AE66-4CB1-AC77-8A0677F197D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 rot="5400000">
            <a:off x="6626017" y="2818371"/>
            <a:ext cx="5811839" cy="905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1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345" y="1537856"/>
            <a:ext cx="9680172" cy="40067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7E12C6-00F3-439F-A2FE-1D2F0A604A8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680171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338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336" y="1747095"/>
            <a:ext cx="9724504" cy="4009911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0F9627-3E1A-4004-ABFB-AFCBC126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A145E71-E6DC-460B-BD9E-537A5B24AA2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0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2336" y="1537860"/>
            <a:ext cx="4401589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5996" y="1537860"/>
            <a:ext cx="4401589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91C4CC-48F8-459E-8260-CB6FFD7E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FD9EB01-BC37-475E-8D86-8ADA8009556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3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336" y="1537860"/>
            <a:ext cx="4330297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2336" y="2355454"/>
            <a:ext cx="4330297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4140" y="1537860"/>
            <a:ext cx="4351624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04140" y="2355454"/>
            <a:ext cx="4351624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8A4CBC-A3CA-47B3-81F3-C727E042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1D175C3-B714-432E-8A1F-D0A82822D0D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2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31F39E2-47D4-4E2A-8889-FBAB04A1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4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04" y="581891"/>
            <a:ext cx="4109957" cy="9102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81891"/>
            <a:ext cx="6172200" cy="50624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12060" y="1492139"/>
            <a:ext cx="3740501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12060" y="2593571"/>
            <a:ext cx="3740501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8144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581894"/>
            <a:ext cx="6172200" cy="503751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34FCCB7-9322-4303-8EEA-24D510D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604" y="581891"/>
            <a:ext cx="4109957" cy="9102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02AEB53-71C1-4969-9341-68037EF54F3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12060" y="1492139"/>
            <a:ext cx="3740501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8FA8FB2-CADF-4B7B-9982-D532987D550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12060" y="2593571"/>
            <a:ext cx="3740501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9555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660" y="1424048"/>
            <a:ext cx="9713421" cy="4413334"/>
          </a:xfrm>
          <a:prstGeom prst="rect">
            <a:avLst/>
          </a:prstGeom>
        </p:spPr>
        <p:txBody>
          <a:bodyPr vert="eaVert"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0E54DF-C1EA-4882-A6F1-99592839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1A144AD-A97F-4337-A396-D74ADA0CB30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3984AF6-CFFF-410E-AD4D-4FAE1D461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5405"/>
          </a:xfrm>
          <a:prstGeom prst="rect">
            <a:avLst/>
          </a:prstGeom>
        </p:spPr>
        <p:txBody>
          <a:bodyPr vert="horz" lIns="0" tIns="4680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6F15B8-BCC4-4139-B523-9F37938B7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24045"/>
            <a:ext cx="7886700" cy="2004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85EF67C-DB3C-4ADC-829F-14D87A8664F8}"/>
              </a:ext>
            </a:extLst>
          </p:cNvPr>
          <p:cNvSpPr txBox="1"/>
          <p:nvPr userDrawn="1"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</a:t>
            </a:r>
            <a:fld id="{10B4F56D-375A-4CA4-ABA3-E73F3ECBB440}" type="slidenum">
              <a:rPr lang="fr-FR" sz="1200" b="0" smtClean="0">
                <a:solidFill>
                  <a:srgbClr val="00A3A6"/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1200" b="0" dirty="0">
              <a:solidFill>
                <a:srgbClr val="00A3A6"/>
              </a:solidFill>
              <a:latin typeface="Raleway" panose="020B0503030101060003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B30FD33-E435-4A46-B168-E07C4F5FE24A}"/>
              </a:ext>
            </a:extLst>
          </p:cNvPr>
          <p:cNvSpPr txBox="1"/>
          <p:nvPr userDrawn="1"/>
        </p:nvSpPr>
        <p:spPr>
          <a:xfrm>
            <a:off x="1142999" y="6350734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75662"/>
                </a:solidFill>
                <a:latin typeface="+mn-lt"/>
              </a:rPr>
              <a:t>Actualités</a:t>
            </a:r>
            <a:r>
              <a:rPr lang="it-IT" sz="1000" dirty="0">
                <a:solidFill>
                  <a:srgbClr val="275662"/>
                </a:solidFill>
                <a:latin typeface="+mn-lt"/>
              </a:rPr>
              <a:t> </a:t>
            </a:r>
            <a:r>
              <a:rPr lang="it-IT" sz="1000" dirty="0" err="1">
                <a:solidFill>
                  <a:srgbClr val="275662"/>
                </a:solidFill>
                <a:latin typeface="+mn-lt"/>
              </a:rPr>
              <a:t>européennes</a:t>
            </a:r>
            <a:endParaRPr lang="fr-FR" sz="1000" dirty="0">
              <a:solidFill>
                <a:srgbClr val="275662"/>
              </a:solidFill>
              <a:latin typeface="+mn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EB41401-1E18-450D-B56F-5BE5E627703C}"/>
              </a:ext>
            </a:extLst>
          </p:cNvPr>
          <p:cNvSpPr txBox="1"/>
          <p:nvPr userDrawn="1"/>
        </p:nvSpPr>
        <p:spPr>
          <a:xfrm>
            <a:off x="1142999" y="6533137"/>
            <a:ext cx="671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dirty="0" err="1">
                <a:solidFill>
                  <a:srgbClr val="00A3A6"/>
                </a:solidFill>
                <a:latin typeface="+mj-lt"/>
              </a:rPr>
              <a:t>CoPil</a:t>
            </a:r>
            <a:r>
              <a:rPr lang="fr-FR" sz="1000" dirty="0">
                <a:solidFill>
                  <a:srgbClr val="00A3A6"/>
                </a:solidFill>
                <a:latin typeface="+mj-lt"/>
              </a:rPr>
              <a:t> RFSA 24 octobre 2025</a:t>
            </a:r>
          </a:p>
        </p:txBody>
      </p:sp>
    </p:spTree>
    <p:extLst>
      <p:ext uri="{BB962C8B-B14F-4D97-AF65-F5344CB8AC3E}">
        <p14:creationId xmlns:p14="http://schemas.microsoft.com/office/powerpoint/2010/main" val="399473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7" r:id="rId2"/>
    <p:sldLayoutId id="2147483662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marL="457200" indent="-457200" algn="l" defTabSz="914400" rtl="0" eaLnBrk="1" latinLnBrk="0" hangingPunct="1">
        <a:lnSpc>
          <a:spcPct val="90000"/>
        </a:lnSpc>
        <a:spcBef>
          <a:spcPct val="0"/>
        </a:spcBef>
        <a:buFontTx/>
        <a:buBlip>
          <a:blip r:embed="rId12"/>
        </a:buBlip>
        <a:defRPr sz="3000" b="1" kern="1200">
          <a:solidFill>
            <a:srgbClr val="00A3A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00A3A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jpe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2E873B-B439-B142-893D-FCAD44A569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0" dirty="0">
                <a:latin typeface="Century Gothic" panose="020B0502020202020204" pitchFamily="34" charset="0"/>
                <a:cs typeface="Calibri" panose="020F0502020204030204" pitchFamily="34" charset="0"/>
              </a:rPr>
              <a:t>Actualités</a:t>
            </a:r>
            <a:r>
              <a:rPr lang="fr-FR" b="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FR" sz="2800" b="0" dirty="0">
                <a:latin typeface="Century Gothic" panose="020B0502020202020204" pitchFamily="34" charset="0"/>
                <a:cs typeface="Calibri" panose="020F0502020204030204" pitchFamily="34" charset="0"/>
              </a:rPr>
              <a:t>du</a:t>
            </a:r>
            <a:r>
              <a:rPr lang="fr-FR" b="0" dirty="0">
                <a:latin typeface="Century Gothic" panose="020B0502020202020204" pitchFamily="34" charset="0"/>
                <a:cs typeface="Calibri" panose="020F0502020204030204" pitchFamily="34" charset="0"/>
              </a:rPr>
              <a:t> </a:t>
            </a:r>
            <a:r>
              <a:rPr lang="fr-FR" sz="4000" b="0" dirty="0">
                <a:latin typeface="Century Gothic" panose="020B0502020202020204" pitchFamily="34" charset="0"/>
                <a:cs typeface="Calibri" panose="020F0502020204030204" pitchFamily="34" charset="0"/>
              </a:rPr>
              <a:t>Programme Européen </a:t>
            </a:r>
            <a:br>
              <a:rPr lang="fr-FR" b="0" dirty="0">
                <a:latin typeface="Century Gothic" panose="020B0502020202020204" pitchFamily="34" charset="0"/>
                <a:cs typeface="Calibri" panose="020F0502020204030204" pitchFamily="34" charset="0"/>
              </a:rPr>
            </a:br>
            <a:r>
              <a:rPr lang="fr-FR" sz="2800" b="0" dirty="0">
                <a:latin typeface="Century Gothic" panose="020B0502020202020204" pitchFamily="34" charset="0"/>
                <a:cs typeface="Calibri" panose="020F0502020204030204" pitchFamily="34" charset="0"/>
              </a:rPr>
              <a:t>pour la</a:t>
            </a:r>
            <a:r>
              <a:rPr lang="fr-FR" b="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FR" sz="4000" b="0" dirty="0">
                <a:latin typeface="Century Gothic" panose="020B0502020202020204" pitchFamily="34" charset="0"/>
                <a:cs typeface="Calibri" panose="020F0502020204030204" pitchFamily="34" charset="0"/>
              </a:rPr>
              <a:t>Recherche</a:t>
            </a:r>
            <a:r>
              <a:rPr lang="fr-FR" b="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FR" sz="2800" b="0" dirty="0">
                <a:latin typeface="Century Gothic" panose="020B0502020202020204" pitchFamily="34" charset="0"/>
                <a:cs typeface="Calibri" panose="020F0502020204030204" pitchFamily="34" charset="0"/>
              </a:rPr>
              <a:t>et</a:t>
            </a:r>
            <a:r>
              <a:rPr lang="fr-FR" b="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FR" sz="4000" b="0" dirty="0">
                <a:latin typeface="Century Gothic" panose="020B0502020202020204" pitchFamily="34" charset="0"/>
                <a:cs typeface="Calibri" panose="020F0502020204030204" pitchFamily="34" charset="0"/>
              </a:rPr>
              <a:t>l’Innovation</a:t>
            </a:r>
            <a:endParaRPr lang="fr-FR" sz="4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689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38454D-13BD-0F4E-9BF8-FE022F0A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636008" cy="888251"/>
          </a:xfrm>
        </p:spPr>
        <p:txBody>
          <a:bodyPr/>
          <a:lstStyle/>
          <a:p>
            <a:r>
              <a:rPr lang="fr-FR" sz="2800" dirty="0">
                <a:latin typeface="Century Gothic" panose="020B0502020202020204" pitchFamily="34" charset="0"/>
              </a:rPr>
              <a:t>Partenariat Européen </a:t>
            </a:r>
            <a:r>
              <a:rPr lang="fr-FR" sz="2000" dirty="0">
                <a:latin typeface="Century Gothic" panose="020B0502020202020204" pitchFamily="34" charset="0"/>
              </a:rPr>
              <a:t>sur la </a:t>
            </a:r>
            <a:r>
              <a:rPr lang="fr-FR" sz="2800" dirty="0">
                <a:latin typeface="Century Gothic" panose="020B0502020202020204" pitchFamily="34" charset="0"/>
              </a:rPr>
              <a:t>santé </a:t>
            </a:r>
            <a:r>
              <a:rPr lang="fr-FR" sz="2000" dirty="0">
                <a:latin typeface="Century Gothic" panose="020B0502020202020204" pitchFamily="34" charset="0"/>
              </a:rPr>
              <a:t>et le </a:t>
            </a:r>
            <a:r>
              <a:rPr lang="fr-FR" sz="2800" dirty="0">
                <a:latin typeface="Century Gothic" panose="020B0502020202020204" pitchFamily="34" charset="0"/>
              </a:rPr>
              <a:t>bien-être des animaux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5D11590-DBB7-17E4-F18B-A006D3D930D7}"/>
              </a:ext>
            </a:extLst>
          </p:cNvPr>
          <p:cNvSpPr txBox="1"/>
          <p:nvPr/>
        </p:nvSpPr>
        <p:spPr>
          <a:xfrm>
            <a:off x="1232465" y="788477"/>
            <a:ext cx="1225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latin typeface="+mj-lt"/>
              </a:rPr>
              <a:t>Description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86E0CE0-36D8-25D7-4B04-757C656912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89" r="19715"/>
          <a:stretch/>
        </p:blipFill>
        <p:spPr>
          <a:xfrm rot="16200000">
            <a:off x="3638149" y="-1576423"/>
            <a:ext cx="5266578" cy="106934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AE9EFB1-178D-89D6-0DAE-EC523A402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9660" y="5414923"/>
            <a:ext cx="1361777" cy="144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38454D-13BD-0F4E-9BF8-FE022F0A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636008" cy="888251"/>
          </a:xfrm>
        </p:spPr>
        <p:txBody>
          <a:bodyPr/>
          <a:lstStyle/>
          <a:p>
            <a:r>
              <a:rPr lang="fr-FR" sz="2800" dirty="0">
                <a:latin typeface="Century Gothic" panose="020B0502020202020204" pitchFamily="34" charset="0"/>
              </a:rPr>
              <a:t>Partenariat Européen </a:t>
            </a:r>
            <a:r>
              <a:rPr lang="fr-FR" sz="2000" dirty="0">
                <a:latin typeface="Century Gothic" panose="020B0502020202020204" pitchFamily="34" charset="0"/>
              </a:rPr>
              <a:t>sur la </a:t>
            </a:r>
            <a:r>
              <a:rPr lang="fr-FR" sz="2800" dirty="0">
                <a:latin typeface="Century Gothic" panose="020B0502020202020204" pitchFamily="34" charset="0"/>
              </a:rPr>
              <a:t>santé </a:t>
            </a:r>
            <a:r>
              <a:rPr lang="fr-FR" sz="2000" dirty="0">
                <a:latin typeface="Century Gothic" panose="020B0502020202020204" pitchFamily="34" charset="0"/>
              </a:rPr>
              <a:t>et le </a:t>
            </a:r>
            <a:r>
              <a:rPr lang="fr-FR" sz="2800" dirty="0">
                <a:latin typeface="Century Gothic" panose="020B0502020202020204" pitchFamily="34" charset="0"/>
              </a:rPr>
              <a:t>bien-être des animaux</a:t>
            </a:r>
            <a:endParaRPr lang="fr-FR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AE9EFB1-178D-89D6-0DAE-EC523A402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688" y="136189"/>
            <a:ext cx="850900" cy="901700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A798835E-1C50-B478-E470-48A226B35E8E}"/>
              </a:ext>
            </a:extLst>
          </p:cNvPr>
          <p:cNvGrpSpPr/>
          <p:nvPr/>
        </p:nvGrpSpPr>
        <p:grpSpPr>
          <a:xfrm>
            <a:off x="1078492" y="1067679"/>
            <a:ext cx="14065481" cy="5167186"/>
            <a:chOff x="1247826" y="1417197"/>
            <a:chExt cx="14065481" cy="5167186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5ACE56B2-47A1-82AA-0F6D-6F6A458B0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803" r="10611"/>
            <a:stretch/>
          </p:blipFill>
          <p:spPr>
            <a:xfrm rot="16200000">
              <a:off x="3775163" y="-1110140"/>
              <a:ext cx="4890187" cy="9944862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B57C8BFA-4907-E3F5-1A3F-159087A1EE1B}"/>
                </a:ext>
              </a:extLst>
            </p:cNvPr>
            <p:cNvSpPr txBox="1"/>
            <p:nvPr/>
          </p:nvSpPr>
          <p:spPr>
            <a:xfrm>
              <a:off x="5845216" y="6307384"/>
              <a:ext cx="9468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latin typeface="+mj-lt"/>
                </a:rPr>
                <a:t>https://</a:t>
              </a:r>
              <a:r>
                <a:rPr lang="fr-FR" sz="1200" dirty="0" err="1">
                  <a:latin typeface="+mj-lt"/>
                </a:rPr>
                <a:t>scar-europe.org</a:t>
              </a:r>
              <a:r>
                <a:rPr lang="fr-FR" sz="1200" dirty="0">
                  <a:latin typeface="+mj-lt"/>
                </a:rPr>
                <a:t>/images/AHW_CWG/Documents/EUP-AHW-SRIA_Fev2023.pdf</a:t>
              </a: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AAA09918-8D33-782E-9A8E-3EFCC18AE845}"/>
                </a:ext>
              </a:extLst>
            </p:cNvPr>
            <p:cNvSpPr/>
            <p:nvPr/>
          </p:nvSpPr>
          <p:spPr>
            <a:xfrm>
              <a:off x="2003494" y="2524352"/>
              <a:ext cx="636608" cy="31251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+mj-lt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6E13180-7EB2-3B47-914D-1CFB1DE72884}"/>
              </a:ext>
            </a:extLst>
          </p:cNvPr>
          <p:cNvSpPr/>
          <p:nvPr/>
        </p:nvSpPr>
        <p:spPr>
          <a:xfrm>
            <a:off x="619919" y="1067679"/>
            <a:ext cx="580310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68EAE"/>
                </a:solidFill>
              </a:rPr>
              <a:t>	Le SRIA du </a:t>
            </a:r>
            <a:r>
              <a:rPr lang="en-US" sz="2400" b="1" dirty="0" err="1">
                <a:solidFill>
                  <a:srgbClr val="068EAE"/>
                </a:solidFill>
              </a:rPr>
              <a:t>Partenariat</a:t>
            </a:r>
            <a:r>
              <a:rPr lang="en-US" sz="2400" b="1" dirty="0">
                <a:solidFill>
                  <a:srgbClr val="068EAE"/>
                </a:solidFill>
              </a:rPr>
              <a:t> EU AH&amp;W</a:t>
            </a:r>
          </a:p>
          <a:p>
            <a:r>
              <a:rPr lang="en-US" sz="1600" b="1" i="1" dirty="0"/>
              <a:t>       </a:t>
            </a:r>
            <a:r>
              <a:rPr lang="en-US" sz="1600" i="1" dirty="0"/>
              <a:t>= Strategic Research and Innovation Agenda</a:t>
            </a:r>
            <a:r>
              <a:rPr lang="en-US" sz="1600" dirty="0"/>
              <a:t>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5D11590-DBB7-17E4-F18B-A006D3D930D7}"/>
              </a:ext>
            </a:extLst>
          </p:cNvPr>
          <p:cNvSpPr txBox="1"/>
          <p:nvPr/>
        </p:nvSpPr>
        <p:spPr>
          <a:xfrm>
            <a:off x="1078491" y="5757811"/>
            <a:ext cx="4018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>
                <a:solidFill>
                  <a:srgbClr val="068EAE"/>
                </a:solidFill>
                <a:latin typeface="+mj-lt"/>
              </a:rPr>
              <a:t>&gt;&gt;    Actions internes et AAP externes</a:t>
            </a:r>
          </a:p>
        </p:txBody>
      </p:sp>
    </p:spTree>
    <p:extLst>
      <p:ext uri="{BB962C8B-B14F-4D97-AF65-F5344CB8AC3E}">
        <p14:creationId xmlns:p14="http://schemas.microsoft.com/office/powerpoint/2010/main" val="221333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38454D-13BD-0F4E-9BF8-FE022F0A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636008" cy="888251"/>
          </a:xfrm>
        </p:spPr>
        <p:txBody>
          <a:bodyPr/>
          <a:lstStyle/>
          <a:p>
            <a:r>
              <a:rPr lang="fr-FR" sz="2800" dirty="0">
                <a:latin typeface="Century Gothic" panose="020B0502020202020204" pitchFamily="34" charset="0"/>
              </a:rPr>
              <a:t>Partenariat Européen </a:t>
            </a:r>
            <a:r>
              <a:rPr lang="fr-FR" sz="2000" dirty="0">
                <a:latin typeface="Century Gothic" panose="020B0502020202020204" pitchFamily="34" charset="0"/>
              </a:rPr>
              <a:t>sur la </a:t>
            </a:r>
            <a:r>
              <a:rPr lang="fr-FR" sz="2800" dirty="0">
                <a:latin typeface="Century Gothic" panose="020B0502020202020204" pitchFamily="34" charset="0"/>
              </a:rPr>
              <a:t>santé </a:t>
            </a:r>
            <a:r>
              <a:rPr lang="fr-FR" sz="2000" dirty="0">
                <a:latin typeface="Century Gothic" panose="020B0502020202020204" pitchFamily="34" charset="0"/>
              </a:rPr>
              <a:t>et le </a:t>
            </a:r>
            <a:r>
              <a:rPr lang="fr-FR" sz="2800" dirty="0">
                <a:latin typeface="Century Gothic" panose="020B0502020202020204" pitchFamily="34" charset="0"/>
              </a:rPr>
              <a:t>bien-être des animaux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5D11590-DBB7-17E4-F18B-A006D3D930D7}"/>
              </a:ext>
            </a:extLst>
          </p:cNvPr>
          <p:cNvSpPr txBox="1"/>
          <p:nvPr/>
        </p:nvSpPr>
        <p:spPr>
          <a:xfrm>
            <a:off x="1232465" y="788477"/>
            <a:ext cx="2259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latin typeface="+mj-lt"/>
              </a:rPr>
              <a:t>Chronologie provisoire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AE9EFB1-178D-89D6-0DAE-EC523A402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688" y="136189"/>
            <a:ext cx="850900" cy="9017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72B53EB-A375-F2FD-6566-3AFA4BB1E6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5"/>
          <a:stretch/>
        </p:blipFill>
        <p:spPr>
          <a:xfrm>
            <a:off x="1125306" y="1157809"/>
            <a:ext cx="9941387" cy="51231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4EDF8AF-D8E8-FC40-9F63-11AA39095C81}"/>
              </a:ext>
            </a:extLst>
          </p:cNvPr>
          <p:cNvSpPr/>
          <p:nvPr/>
        </p:nvSpPr>
        <p:spPr>
          <a:xfrm>
            <a:off x="6800948" y="6516865"/>
            <a:ext cx="481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	* </a:t>
            </a:r>
            <a:r>
              <a:rPr lang="en-US" sz="1400" b="1" i="1" dirty="0"/>
              <a:t>SRIA </a:t>
            </a:r>
            <a:r>
              <a:rPr lang="en-US" sz="1400" i="1" dirty="0"/>
              <a:t>= Strategic Research and Innovation Agenda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116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38454D-13BD-0F4E-9BF8-FE022F0A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636008" cy="888251"/>
          </a:xfrm>
        </p:spPr>
        <p:txBody>
          <a:bodyPr/>
          <a:lstStyle/>
          <a:p>
            <a:r>
              <a:rPr lang="fr-FR" sz="2800" dirty="0">
                <a:latin typeface="Century Gothic" panose="020B0502020202020204" pitchFamily="34" charset="0"/>
              </a:rPr>
              <a:t>Partenariat Européen </a:t>
            </a:r>
            <a:r>
              <a:rPr lang="fr-FR" sz="2000" dirty="0">
                <a:latin typeface="Century Gothic" panose="020B0502020202020204" pitchFamily="34" charset="0"/>
              </a:rPr>
              <a:t>sur la </a:t>
            </a:r>
            <a:r>
              <a:rPr lang="fr-FR" sz="2800" dirty="0">
                <a:latin typeface="Century Gothic" panose="020B0502020202020204" pitchFamily="34" charset="0"/>
              </a:rPr>
              <a:t>santé </a:t>
            </a:r>
            <a:r>
              <a:rPr lang="fr-FR" sz="2000" dirty="0">
                <a:latin typeface="Century Gothic" panose="020B0502020202020204" pitchFamily="34" charset="0"/>
              </a:rPr>
              <a:t>et le </a:t>
            </a:r>
            <a:r>
              <a:rPr lang="fr-FR" sz="2800" dirty="0">
                <a:latin typeface="Century Gothic" panose="020B0502020202020204" pitchFamily="34" charset="0"/>
              </a:rPr>
              <a:t>bien-être des animaux</a:t>
            </a:r>
            <a:endParaRPr lang="fr-FR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AE9EFB1-178D-89D6-0DAE-EC523A402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688" y="136189"/>
            <a:ext cx="850900" cy="9017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72B53EB-A375-F2FD-6566-3AFA4BB1E6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5"/>
          <a:stretch/>
        </p:blipFill>
        <p:spPr>
          <a:xfrm>
            <a:off x="1125306" y="1157809"/>
            <a:ext cx="9941387" cy="51231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4EDF8AF-D8E8-FC40-9F63-11AA39095C81}"/>
              </a:ext>
            </a:extLst>
          </p:cNvPr>
          <p:cNvSpPr/>
          <p:nvPr/>
        </p:nvSpPr>
        <p:spPr>
          <a:xfrm>
            <a:off x="6800948" y="6516865"/>
            <a:ext cx="481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	* </a:t>
            </a:r>
            <a:r>
              <a:rPr lang="en-US" sz="1400" b="1" i="1" dirty="0"/>
              <a:t>SRIA </a:t>
            </a:r>
            <a:r>
              <a:rPr lang="en-US" sz="1400" i="1" dirty="0"/>
              <a:t>= Strategic Research and Innovation Agenda</a:t>
            </a:r>
            <a:r>
              <a:rPr lang="en-US" sz="1400" dirty="0"/>
              <a:t>.</a:t>
            </a:r>
          </a:p>
        </p:txBody>
      </p:sp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4054BBFE-7A40-5149-BDFB-A6281B065A2F}"/>
              </a:ext>
            </a:extLst>
          </p:cNvPr>
          <p:cNvSpPr/>
          <p:nvPr/>
        </p:nvSpPr>
        <p:spPr>
          <a:xfrm>
            <a:off x="2916195" y="1157809"/>
            <a:ext cx="864973" cy="5008213"/>
          </a:xfrm>
          <a:prstGeom prst="roundRect">
            <a:avLst/>
          </a:prstGeom>
          <a:solidFill>
            <a:srgbClr val="C00000">
              <a:alpha val="14118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6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38454D-13BD-0F4E-9BF8-FE022F0A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636008" cy="888251"/>
          </a:xfrm>
        </p:spPr>
        <p:txBody>
          <a:bodyPr/>
          <a:lstStyle/>
          <a:p>
            <a:r>
              <a:rPr lang="fr-FR" sz="2800" dirty="0">
                <a:latin typeface="Century Gothic" panose="020B0502020202020204" pitchFamily="34" charset="0"/>
              </a:rPr>
              <a:t>Partenariat Européen </a:t>
            </a:r>
            <a:r>
              <a:rPr lang="fr-FR" sz="2000" dirty="0">
                <a:latin typeface="Century Gothic" panose="020B0502020202020204" pitchFamily="34" charset="0"/>
              </a:rPr>
              <a:t>sur la </a:t>
            </a:r>
            <a:r>
              <a:rPr lang="fr-FR" sz="2800" dirty="0">
                <a:latin typeface="Century Gothic" panose="020B0502020202020204" pitchFamily="34" charset="0"/>
              </a:rPr>
              <a:t>santé </a:t>
            </a:r>
            <a:r>
              <a:rPr lang="fr-FR" sz="2000" dirty="0">
                <a:latin typeface="Century Gothic" panose="020B0502020202020204" pitchFamily="34" charset="0"/>
              </a:rPr>
              <a:t>et le </a:t>
            </a:r>
            <a:r>
              <a:rPr lang="fr-FR" sz="2800" dirty="0">
                <a:latin typeface="Century Gothic" panose="020B0502020202020204" pitchFamily="34" charset="0"/>
              </a:rPr>
              <a:t>bien-être des animaux</a:t>
            </a:r>
            <a:endParaRPr lang="fr-FR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AE9EFB1-178D-89D6-0DAE-EC523A402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688" y="136189"/>
            <a:ext cx="850900" cy="9017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72B53EB-A375-F2FD-6566-3AFA4BB1E6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5"/>
          <a:stretch/>
        </p:blipFill>
        <p:spPr>
          <a:xfrm>
            <a:off x="1125306" y="1157809"/>
            <a:ext cx="9941387" cy="512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883924-A374-9240-A7E9-07E2A7513097}"/>
              </a:ext>
            </a:extLst>
          </p:cNvPr>
          <p:cNvSpPr/>
          <p:nvPr/>
        </p:nvSpPr>
        <p:spPr>
          <a:xfrm>
            <a:off x="7610079" y="1220648"/>
            <a:ext cx="3456614" cy="492443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Nathalie </a:t>
            </a:r>
            <a:r>
              <a:rPr lang="fr-F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Vanderheijden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Gent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University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fr-FR" sz="11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Coordinator</a:t>
            </a:r>
            <a:r>
              <a:rPr lang="fr-FR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154FB970-7912-EE4E-9A74-AC799DB55441}"/>
              </a:ext>
            </a:extLst>
          </p:cNvPr>
          <p:cNvSpPr/>
          <p:nvPr/>
        </p:nvSpPr>
        <p:spPr>
          <a:xfrm>
            <a:off x="2928551" y="1220648"/>
            <a:ext cx="1445741" cy="576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9F90AB-63AA-5946-8FF2-0C4FAA16EAE8}"/>
              </a:ext>
            </a:extLst>
          </p:cNvPr>
          <p:cNvSpPr/>
          <p:nvPr/>
        </p:nvSpPr>
        <p:spPr>
          <a:xfrm>
            <a:off x="6800948" y="6516865"/>
            <a:ext cx="481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	* </a:t>
            </a:r>
            <a:r>
              <a:rPr lang="en-US" sz="1400" b="1" i="1" dirty="0"/>
              <a:t>SRIA </a:t>
            </a:r>
            <a:r>
              <a:rPr lang="en-US" sz="1400" i="1" dirty="0"/>
              <a:t>= Strategic Research and Innovation Agenda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233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38454D-13BD-0F4E-9BF8-FE022F0A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636008" cy="888251"/>
          </a:xfrm>
        </p:spPr>
        <p:txBody>
          <a:bodyPr/>
          <a:lstStyle/>
          <a:p>
            <a:r>
              <a:rPr lang="fr-FR" sz="2800" dirty="0">
                <a:latin typeface="Century Gothic" panose="020B0502020202020204" pitchFamily="34" charset="0"/>
              </a:rPr>
              <a:t>Partenariat Européen </a:t>
            </a:r>
            <a:r>
              <a:rPr lang="fr-FR" sz="2000" dirty="0">
                <a:latin typeface="Century Gothic" panose="020B0502020202020204" pitchFamily="34" charset="0"/>
              </a:rPr>
              <a:t>sur la </a:t>
            </a:r>
            <a:r>
              <a:rPr lang="fr-FR" sz="2800" dirty="0">
                <a:latin typeface="Century Gothic" panose="020B0502020202020204" pitchFamily="34" charset="0"/>
              </a:rPr>
              <a:t>santé </a:t>
            </a:r>
            <a:r>
              <a:rPr lang="fr-FR" sz="2000" dirty="0">
                <a:latin typeface="Century Gothic" panose="020B0502020202020204" pitchFamily="34" charset="0"/>
              </a:rPr>
              <a:t>et le </a:t>
            </a:r>
            <a:r>
              <a:rPr lang="fr-FR" sz="2800" dirty="0">
                <a:latin typeface="Century Gothic" panose="020B0502020202020204" pitchFamily="34" charset="0"/>
              </a:rPr>
              <a:t>bien-être des animaux</a:t>
            </a:r>
            <a:endParaRPr lang="fr-FR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AE9EFB1-178D-89D6-0DAE-EC523A402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688" y="136189"/>
            <a:ext cx="850900" cy="9017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72B53EB-A375-F2FD-6566-3AFA4BB1E6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5"/>
          <a:stretch/>
        </p:blipFill>
        <p:spPr>
          <a:xfrm>
            <a:off x="1125306" y="1157809"/>
            <a:ext cx="9941387" cy="512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883924-A374-9240-A7E9-07E2A7513097}"/>
              </a:ext>
            </a:extLst>
          </p:cNvPr>
          <p:cNvSpPr/>
          <p:nvPr/>
        </p:nvSpPr>
        <p:spPr>
          <a:xfrm>
            <a:off x="7610079" y="1220648"/>
            <a:ext cx="3456614" cy="492443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Nathalie </a:t>
            </a:r>
            <a:r>
              <a:rPr lang="fr-F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Vanderheijden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Gent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University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fr-FR" sz="11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Coordinator</a:t>
            </a:r>
            <a:r>
              <a:rPr lang="fr-FR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154FB970-7912-EE4E-9A74-AC799DB55441}"/>
              </a:ext>
            </a:extLst>
          </p:cNvPr>
          <p:cNvSpPr/>
          <p:nvPr/>
        </p:nvSpPr>
        <p:spPr>
          <a:xfrm>
            <a:off x="2928551" y="1220648"/>
            <a:ext cx="1445741" cy="576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èche vers la droite 6">
            <a:extLst>
              <a:ext uri="{FF2B5EF4-FFF2-40B4-BE49-F238E27FC236}">
                <a16:creationId xmlns:a16="http://schemas.microsoft.com/office/drawing/2014/main" id="{068008EA-31A5-A64E-B3F7-F0E2A20B2CC2}"/>
              </a:ext>
            </a:extLst>
          </p:cNvPr>
          <p:cNvSpPr/>
          <p:nvPr/>
        </p:nvSpPr>
        <p:spPr>
          <a:xfrm>
            <a:off x="3417726" y="5078625"/>
            <a:ext cx="3816000" cy="6480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Internal activities round 2 – under validation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F32513-F4C5-9042-9135-7039EB54E80B}"/>
              </a:ext>
            </a:extLst>
          </p:cNvPr>
          <p:cNvSpPr/>
          <p:nvPr/>
        </p:nvSpPr>
        <p:spPr>
          <a:xfrm>
            <a:off x="1125306" y="2517060"/>
            <a:ext cx="9476792" cy="1511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57388D-25A8-3241-AA2C-64555D2733C9}"/>
              </a:ext>
            </a:extLst>
          </p:cNvPr>
          <p:cNvSpPr/>
          <p:nvPr/>
        </p:nvSpPr>
        <p:spPr>
          <a:xfrm>
            <a:off x="2017296" y="3828535"/>
            <a:ext cx="1244888" cy="410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A7CF26-7937-C64B-A124-60B265CD6670}"/>
              </a:ext>
            </a:extLst>
          </p:cNvPr>
          <p:cNvSpPr/>
          <p:nvPr/>
        </p:nvSpPr>
        <p:spPr>
          <a:xfrm>
            <a:off x="10496222" y="3842951"/>
            <a:ext cx="1158502" cy="399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A08153-C6C9-9644-A566-D25866AECF48}"/>
              </a:ext>
            </a:extLst>
          </p:cNvPr>
          <p:cNvSpPr/>
          <p:nvPr/>
        </p:nvSpPr>
        <p:spPr>
          <a:xfrm>
            <a:off x="6800948" y="6516865"/>
            <a:ext cx="481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	* </a:t>
            </a:r>
            <a:r>
              <a:rPr lang="en-US" sz="1400" b="1" i="1" dirty="0"/>
              <a:t>SRIA </a:t>
            </a:r>
            <a:r>
              <a:rPr lang="en-US" sz="1400" i="1" dirty="0"/>
              <a:t>= Strategic Research and Innovation Agenda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304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38454D-13BD-0F4E-9BF8-FE022F0A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636008" cy="888251"/>
          </a:xfrm>
        </p:spPr>
        <p:txBody>
          <a:bodyPr/>
          <a:lstStyle/>
          <a:p>
            <a:r>
              <a:rPr lang="fr-FR" sz="2800" dirty="0">
                <a:latin typeface="Century Gothic" panose="020B0502020202020204" pitchFamily="34" charset="0"/>
              </a:rPr>
              <a:t>Partenariat Européen </a:t>
            </a:r>
            <a:r>
              <a:rPr lang="fr-FR" sz="2000" dirty="0">
                <a:latin typeface="Century Gothic" panose="020B0502020202020204" pitchFamily="34" charset="0"/>
              </a:rPr>
              <a:t>sur la </a:t>
            </a:r>
            <a:r>
              <a:rPr lang="fr-FR" sz="2800" dirty="0">
                <a:latin typeface="Century Gothic" panose="020B0502020202020204" pitchFamily="34" charset="0"/>
              </a:rPr>
              <a:t>santé </a:t>
            </a:r>
            <a:r>
              <a:rPr lang="fr-FR" sz="2000" dirty="0">
                <a:latin typeface="Century Gothic" panose="020B0502020202020204" pitchFamily="34" charset="0"/>
              </a:rPr>
              <a:t>et le </a:t>
            </a:r>
            <a:r>
              <a:rPr lang="fr-FR" sz="2800" dirty="0">
                <a:latin typeface="Century Gothic" panose="020B0502020202020204" pitchFamily="34" charset="0"/>
              </a:rPr>
              <a:t>bien-être des animaux</a:t>
            </a:r>
            <a:endParaRPr lang="fr-FR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AE9EFB1-178D-89D6-0DAE-EC523A402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688" y="136189"/>
            <a:ext cx="850900" cy="9017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72B53EB-A375-F2FD-6566-3AFA4BB1E6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5"/>
          <a:stretch/>
        </p:blipFill>
        <p:spPr>
          <a:xfrm>
            <a:off x="1125306" y="1157809"/>
            <a:ext cx="9941387" cy="512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883924-A374-9240-A7E9-07E2A7513097}"/>
              </a:ext>
            </a:extLst>
          </p:cNvPr>
          <p:cNvSpPr/>
          <p:nvPr/>
        </p:nvSpPr>
        <p:spPr>
          <a:xfrm>
            <a:off x="7610079" y="1220648"/>
            <a:ext cx="3456614" cy="492443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Nathalie </a:t>
            </a:r>
            <a:r>
              <a:rPr lang="fr-F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Vanderheijden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Gent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University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fr-FR" sz="11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Coordinator</a:t>
            </a:r>
            <a:r>
              <a:rPr lang="fr-FR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154FB970-7912-EE4E-9A74-AC799DB55441}"/>
              </a:ext>
            </a:extLst>
          </p:cNvPr>
          <p:cNvSpPr/>
          <p:nvPr/>
        </p:nvSpPr>
        <p:spPr>
          <a:xfrm>
            <a:off x="2928551" y="1220648"/>
            <a:ext cx="1445741" cy="576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èche vers la droite 6">
            <a:extLst>
              <a:ext uri="{FF2B5EF4-FFF2-40B4-BE49-F238E27FC236}">
                <a16:creationId xmlns:a16="http://schemas.microsoft.com/office/drawing/2014/main" id="{068008EA-31A5-A64E-B3F7-F0E2A20B2CC2}"/>
              </a:ext>
            </a:extLst>
          </p:cNvPr>
          <p:cNvSpPr/>
          <p:nvPr/>
        </p:nvSpPr>
        <p:spPr>
          <a:xfrm>
            <a:off x="3417726" y="5078625"/>
            <a:ext cx="3816000" cy="6480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Internal activities round 2 – under validation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F32513-F4C5-9042-9135-7039EB54E80B}"/>
              </a:ext>
            </a:extLst>
          </p:cNvPr>
          <p:cNvSpPr/>
          <p:nvPr/>
        </p:nvSpPr>
        <p:spPr>
          <a:xfrm>
            <a:off x="1125306" y="2517060"/>
            <a:ext cx="9476792" cy="1511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57388D-25A8-3241-AA2C-64555D2733C9}"/>
              </a:ext>
            </a:extLst>
          </p:cNvPr>
          <p:cNvSpPr/>
          <p:nvPr/>
        </p:nvSpPr>
        <p:spPr>
          <a:xfrm>
            <a:off x="2017296" y="3828535"/>
            <a:ext cx="1244888" cy="410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A7CF26-7937-C64B-A124-60B265CD6670}"/>
              </a:ext>
            </a:extLst>
          </p:cNvPr>
          <p:cNvSpPr/>
          <p:nvPr/>
        </p:nvSpPr>
        <p:spPr>
          <a:xfrm>
            <a:off x="10496222" y="3842951"/>
            <a:ext cx="1158502" cy="399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3FBDF95-38AD-8B4A-9440-606E2ACA98EB}"/>
              </a:ext>
            </a:extLst>
          </p:cNvPr>
          <p:cNvSpPr txBox="1"/>
          <p:nvPr/>
        </p:nvSpPr>
        <p:spPr>
          <a:xfrm>
            <a:off x="7610079" y="5172638"/>
            <a:ext cx="258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+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Enquête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en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cours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&gt; SRIA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A08153-C6C9-9644-A566-D25866AECF48}"/>
              </a:ext>
            </a:extLst>
          </p:cNvPr>
          <p:cNvSpPr/>
          <p:nvPr/>
        </p:nvSpPr>
        <p:spPr>
          <a:xfrm>
            <a:off x="6800948" y="6516865"/>
            <a:ext cx="481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	* </a:t>
            </a:r>
            <a:r>
              <a:rPr lang="en-US" sz="1400" b="1" i="1" dirty="0"/>
              <a:t>SRIA </a:t>
            </a:r>
            <a:r>
              <a:rPr lang="en-US" sz="1400" i="1" dirty="0"/>
              <a:t>= Strategic Research and Innovation Agenda</a:t>
            </a:r>
            <a:r>
              <a:rPr lang="en-US" sz="1400" dirty="0"/>
              <a:t>.</a:t>
            </a:r>
          </a:p>
        </p:txBody>
      </p:sp>
      <p:sp>
        <p:nvSpPr>
          <p:cNvPr id="30" name="Flèche vers le bas 29">
            <a:extLst>
              <a:ext uri="{FF2B5EF4-FFF2-40B4-BE49-F238E27FC236}">
                <a16:creationId xmlns:a16="http://schemas.microsoft.com/office/drawing/2014/main" id="{AC19A784-590D-C14C-936E-6229BA0A4454}"/>
              </a:ext>
            </a:extLst>
          </p:cNvPr>
          <p:cNvSpPr/>
          <p:nvPr/>
        </p:nvSpPr>
        <p:spPr>
          <a:xfrm>
            <a:off x="3737918" y="3336325"/>
            <a:ext cx="154460" cy="684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D01323DD-3FEE-3C44-8964-ACE30E35DD53}"/>
              </a:ext>
            </a:extLst>
          </p:cNvPr>
          <p:cNvCxnSpPr>
            <a:cxnSpLocks/>
          </p:cNvCxnSpPr>
          <p:nvPr/>
        </p:nvCxnSpPr>
        <p:spPr>
          <a:xfrm>
            <a:off x="3778076" y="3361040"/>
            <a:ext cx="4608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C7A14435-B503-9543-B236-41BE281D1A93}"/>
              </a:ext>
            </a:extLst>
          </p:cNvPr>
          <p:cNvCxnSpPr>
            <a:cxnSpLocks/>
          </p:cNvCxnSpPr>
          <p:nvPr/>
        </p:nvCxnSpPr>
        <p:spPr>
          <a:xfrm flipV="1">
            <a:off x="8406713" y="3322111"/>
            <a:ext cx="0" cy="18258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9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38454D-13BD-0F4E-9BF8-FE022F0A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636008" cy="888251"/>
          </a:xfrm>
        </p:spPr>
        <p:txBody>
          <a:bodyPr/>
          <a:lstStyle/>
          <a:p>
            <a:r>
              <a:rPr lang="fr-FR" sz="2800" dirty="0">
                <a:latin typeface="Century Gothic" panose="020B0502020202020204" pitchFamily="34" charset="0"/>
              </a:rPr>
              <a:t>Partenariat Européen </a:t>
            </a:r>
            <a:r>
              <a:rPr lang="fr-FR" sz="2000" dirty="0">
                <a:latin typeface="Century Gothic" panose="020B0502020202020204" pitchFamily="34" charset="0"/>
              </a:rPr>
              <a:t>sur la </a:t>
            </a:r>
            <a:r>
              <a:rPr lang="fr-FR" sz="2800" dirty="0">
                <a:latin typeface="Century Gothic" panose="020B0502020202020204" pitchFamily="34" charset="0"/>
              </a:rPr>
              <a:t>santé </a:t>
            </a:r>
            <a:r>
              <a:rPr lang="fr-FR" sz="2000" dirty="0">
                <a:latin typeface="Century Gothic" panose="020B0502020202020204" pitchFamily="34" charset="0"/>
              </a:rPr>
              <a:t>et le </a:t>
            </a:r>
            <a:r>
              <a:rPr lang="fr-FR" sz="2800" dirty="0">
                <a:latin typeface="Century Gothic" panose="020B0502020202020204" pitchFamily="34" charset="0"/>
              </a:rPr>
              <a:t>bien-être des animaux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5D11590-DBB7-17E4-F18B-A006D3D930D7}"/>
              </a:ext>
            </a:extLst>
          </p:cNvPr>
          <p:cNvSpPr txBox="1"/>
          <p:nvPr/>
        </p:nvSpPr>
        <p:spPr>
          <a:xfrm>
            <a:off x="1232465" y="788477"/>
            <a:ext cx="2633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latin typeface="+mj-lt"/>
              </a:rPr>
              <a:t>Actions internes 1</a:t>
            </a:r>
            <a:r>
              <a:rPr lang="fr-FR" i="1" baseline="30000" dirty="0">
                <a:latin typeface="+mj-lt"/>
              </a:rPr>
              <a:t>ère</a:t>
            </a:r>
            <a:r>
              <a:rPr lang="fr-FR" i="1" dirty="0">
                <a:latin typeface="+mj-lt"/>
              </a:rPr>
              <a:t> vague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AE9EFB1-178D-89D6-0DAE-EC523A402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688" y="136189"/>
            <a:ext cx="850900" cy="901700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6A551556-99B2-F1AA-0BC1-BF7C237E4FD4}"/>
              </a:ext>
            </a:extLst>
          </p:cNvPr>
          <p:cNvGrpSpPr/>
          <p:nvPr/>
        </p:nvGrpSpPr>
        <p:grpSpPr>
          <a:xfrm>
            <a:off x="1175753" y="1191515"/>
            <a:ext cx="10867835" cy="4855587"/>
            <a:chOff x="1175753" y="1191515"/>
            <a:chExt cx="10867835" cy="4855587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E04502C5-1D02-E4A4-11FA-237E6075B7FE}"/>
                </a:ext>
              </a:extLst>
            </p:cNvPr>
            <p:cNvGrpSpPr/>
            <p:nvPr/>
          </p:nvGrpSpPr>
          <p:grpSpPr>
            <a:xfrm>
              <a:off x="1175753" y="1304447"/>
              <a:ext cx="10203447" cy="4742655"/>
              <a:chOff x="724225" y="1215063"/>
              <a:chExt cx="10203447" cy="4742655"/>
            </a:xfrm>
          </p:grpSpPr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76294C8E-A641-98D3-BF6F-E1696BEC55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4225" y="1215063"/>
                <a:ext cx="10203447" cy="3675857"/>
              </a:xfrm>
              <a:prstGeom prst="rect">
                <a:avLst/>
              </a:prstGeom>
            </p:spPr>
          </p:pic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142509BE-30D4-69DA-4871-77AD71F151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4225" y="4890920"/>
                <a:ext cx="8889675" cy="277980"/>
              </a:xfrm>
              <a:prstGeom prst="rect">
                <a:avLst/>
              </a:prstGeom>
            </p:spPr>
          </p:pic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D39BE56D-BA11-7E9A-84AE-95C5E68720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4225" y="5168899"/>
                <a:ext cx="9118275" cy="577693"/>
              </a:xfrm>
              <a:prstGeom prst="rect">
                <a:avLst/>
              </a:prstGeom>
            </p:spPr>
          </p:pic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2414B647-8008-3FF4-A430-4B430BD707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35800" y="5716926"/>
                <a:ext cx="8368975" cy="240792"/>
              </a:xfrm>
              <a:prstGeom prst="rect">
                <a:avLst/>
              </a:prstGeom>
            </p:spPr>
          </p:pic>
        </p:grp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ED435D52-7DEB-DF64-1A2F-166CD8028E2B}"/>
                </a:ext>
              </a:extLst>
            </p:cNvPr>
            <p:cNvSpPr txBox="1"/>
            <p:nvPr/>
          </p:nvSpPr>
          <p:spPr>
            <a:xfrm>
              <a:off x="6764332" y="1191515"/>
              <a:ext cx="52792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i="1" dirty="0">
                  <a:highlight>
                    <a:srgbClr val="BE9BEC"/>
                  </a:highlight>
                  <a:latin typeface="+mj-lt"/>
                </a:rPr>
                <a:t>depuis janvier 2024, </a:t>
              </a:r>
            </a:p>
            <a:p>
              <a:r>
                <a:rPr lang="fr-FR" i="1" dirty="0">
                  <a:highlight>
                    <a:srgbClr val="BE9BEC"/>
                  </a:highlight>
                  <a:latin typeface="+mj-lt"/>
                </a:rPr>
                <a:t>17 Actions Internes, </a:t>
              </a:r>
            </a:p>
            <a:p>
              <a:r>
                <a:rPr lang="fr-FR" i="1" dirty="0">
                  <a:highlight>
                    <a:srgbClr val="BE9BEC"/>
                  </a:highlight>
                  <a:latin typeface="+mj-lt"/>
                </a:rPr>
                <a:t>relevant de 16 actions du SRIA / 56 RPO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685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Espace réservé du contenu 3">
            <a:extLst>
              <a:ext uri="{FF2B5EF4-FFF2-40B4-BE49-F238E27FC236}">
                <a16:creationId xmlns:a16="http://schemas.microsoft.com/office/drawing/2014/main" id="{21F5D668-070C-1F43-BD34-4A9C492FBA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3468"/>
              </p:ext>
            </p:extLst>
          </p:nvPr>
        </p:nvGraphicFramePr>
        <p:xfrm>
          <a:off x="418942" y="1059642"/>
          <a:ext cx="11530042" cy="5440858"/>
        </p:xfrm>
        <a:graphic>
          <a:graphicData uri="http://schemas.openxmlformats.org/drawingml/2006/table">
            <a:tbl>
              <a:tblPr/>
              <a:tblGrid>
                <a:gridCol w="11530042">
                  <a:extLst>
                    <a:ext uri="{9D8B030D-6E8A-4147-A177-3AD203B41FA5}">
                      <a16:colId xmlns:a16="http://schemas.microsoft.com/office/drawing/2014/main" val="2285618048"/>
                    </a:ext>
                  </a:extLst>
                </a:gridCol>
              </a:tblGrid>
              <a:tr h="255709">
                <a:tc>
                  <a:txBody>
                    <a:bodyPr/>
                    <a:lstStyle/>
                    <a:p>
                      <a:endParaRPr lang="fr-FR" sz="1600" dirty="0">
                        <a:effectLst/>
                        <a:latin typeface="+mj-lt"/>
                      </a:endParaRPr>
                    </a:p>
                  </a:txBody>
                  <a:tcPr marL="53942" marR="5394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237184"/>
                  </a:ext>
                </a:extLst>
              </a:tr>
              <a:tr h="289145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OO 1 - Action 3 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Integrated networks for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harmonised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epidemiological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and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genomic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data in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livestock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aquaculture and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wildlife</a:t>
                      </a:r>
                      <a:endParaRPr lang="fr-FR" sz="1600" b="1" dirty="0">
                        <a:effectLst/>
                        <a:latin typeface="+mj-lt"/>
                      </a:endParaRPr>
                    </a:p>
                  </a:txBody>
                  <a:tcPr marL="53942" marR="5394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374765"/>
                  </a:ext>
                </a:extLst>
              </a:tr>
              <a:tr h="289145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OO 1 - Action 5 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Surveillance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of animal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health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and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welfare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issues in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livestock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and aquaculture</a:t>
                      </a:r>
                      <a:endParaRPr lang="fr-FR" sz="1600" dirty="0">
                        <a:effectLst/>
                        <a:latin typeface="+mj-lt"/>
                      </a:endParaRPr>
                    </a:p>
                  </a:txBody>
                  <a:tcPr marL="53942" marR="5394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537278"/>
                  </a:ext>
                </a:extLst>
              </a:tr>
              <a:tr h="255709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OO 1 - Action 7 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 time monitoring of animal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welfare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issues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to support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policy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objectives</a:t>
                      </a:r>
                      <a:endParaRPr lang="fr-FR" sz="1600" dirty="0">
                        <a:effectLst/>
                        <a:latin typeface="+mj-lt"/>
                      </a:endParaRPr>
                    </a:p>
                  </a:txBody>
                  <a:tcPr marL="53942" marR="5394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834337"/>
                  </a:ext>
                </a:extLst>
              </a:tr>
              <a:tr h="511418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OO 2 - Action 2 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Associations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between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human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interventions 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including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those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impacting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wildlife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 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and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animal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disease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spread </a:t>
                      </a:r>
                      <a:r>
                        <a:rPr lang="fr-FR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and </a:t>
                      </a:r>
                      <a:r>
                        <a:rPr lang="fr-FR" sz="1600" b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means</a:t>
                      </a:r>
                      <a:r>
                        <a:rPr lang="fr-FR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for control</a:t>
                      </a:r>
                      <a:endParaRPr lang="fr-FR" sz="1600" b="0" dirty="0">
                        <a:effectLst/>
                        <a:latin typeface="+mj-lt"/>
                      </a:endParaRPr>
                    </a:p>
                  </a:txBody>
                  <a:tcPr marL="53942" marR="5394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771174"/>
                  </a:ext>
                </a:extLst>
              </a:tr>
              <a:tr h="289145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OO 2 - Action 3 -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Integrative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Genomic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Surveillance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: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Advancing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Risk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Assessment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Methodologies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and Guidelines</a:t>
                      </a:r>
                      <a:endParaRPr lang="fr-FR" sz="1600" dirty="0">
                        <a:effectLst/>
                        <a:latin typeface="+mj-lt"/>
                      </a:endParaRPr>
                    </a:p>
                  </a:txBody>
                  <a:tcPr marL="53942" marR="5394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343279"/>
                  </a:ext>
                </a:extLst>
              </a:tr>
              <a:tr h="255709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OO 2 - Action 4 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Risk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of 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spread of AMR 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and associated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genes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in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veterinary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pathogens</a:t>
                      </a:r>
                      <a:endParaRPr lang="fr-FR" sz="1600" dirty="0">
                        <a:effectLst/>
                        <a:latin typeface="+mj-lt"/>
                      </a:endParaRPr>
                    </a:p>
                  </a:txBody>
                  <a:tcPr marL="53942" marR="5394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41780"/>
                  </a:ext>
                </a:extLst>
              </a:tr>
              <a:tr h="289145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OO 2 - Action 6 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Development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of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scoring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systems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factsheets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and digital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tools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that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enable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risk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assessment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in animal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welfare</a:t>
                      </a:r>
                      <a:endParaRPr lang="fr-FR" sz="1600" b="1" dirty="0">
                        <a:effectLst/>
                        <a:latin typeface="+mj-lt"/>
                      </a:endParaRPr>
                    </a:p>
                  </a:txBody>
                  <a:tcPr marL="53942" marR="5394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349801"/>
                  </a:ext>
                </a:extLst>
              </a:tr>
              <a:tr h="289145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OO 3 - Action 3 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DIVA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tools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pathogen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survival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in the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environment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and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interspecies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circulation</a:t>
                      </a:r>
                      <a:endParaRPr lang="fr-FR" sz="1600" b="1" dirty="0">
                        <a:effectLst/>
                        <a:latin typeface="+mj-lt"/>
                      </a:endParaRPr>
                    </a:p>
                  </a:txBody>
                  <a:tcPr marL="53942" marR="5394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939146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OO 3 - Action 4 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Quantitative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multitarget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diagnostics 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identify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infections for acute or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preventive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treatments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in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livestock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(incl. aquaculture)</a:t>
                      </a:r>
                      <a:endParaRPr lang="fr-FR" sz="1600" dirty="0">
                        <a:effectLst/>
                        <a:latin typeface="+mj-lt"/>
                      </a:endParaRPr>
                    </a:p>
                  </a:txBody>
                  <a:tcPr marL="53942" marR="5394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760955"/>
                  </a:ext>
                </a:extLst>
              </a:tr>
              <a:tr h="255709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OO 3 – Action 6 </a:t>
                      </a:r>
                      <a:r>
                        <a:rPr lang="fr-FR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Host-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Pathogen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Environment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Interactions</a:t>
                      </a:r>
                      <a:endParaRPr lang="fr-FR" sz="1600" b="1" dirty="0">
                        <a:effectLst/>
                        <a:latin typeface="+mj-lt"/>
                      </a:endParaRPr>
                    </a:p>
                  </a:txBody>
                  <a:tcPr marL="53942" marR="5394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104183"/>
                  </a:ext>
                </a:extLst>
              </a:tr>
              <a:tr h="289145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OO 4 - Action 4 -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Development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of relevant animal-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based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measures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assess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negative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animal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welfare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at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farm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and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individual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level</a:t>
                      </a:r>
                      <a:endParaRPr lang="fr-FR" sz="1600" dirty="0">
                        <a:effectLst/>
                        <a:latin typeface="+mj-lt"/>
                      </a:endParaRPr>
                    </a:p>
                  </a:txBody>
                  <a:tcPr marL="53942" marR="5394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81836"/>
                  </a:ext>
                </a:extLst>
              </a:tr>
              <a:tr h="289145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OO 4 - Action 5 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Digitally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assisted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monitoring technologies on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farms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for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precision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management of animal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health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and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welfare</a:t>
                      </a:r>
                      <a:endParaRPr lang="fr-FR" sz="1600" b="1" dirty="0">
                        <a:effectLst/>
                        <a:latin typeface="+mj-lt"/>
                      </a:endParaRPr>
                    </a:p>
                  </a:txBody>
                  <a:tcPr marL="53942" marR="5394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803336"/>
                  </a:ext>
                </a:extLst>
              </a:tr>
              <a:tr h="255709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OO 5 - Action 2 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Innovative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biosecurity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to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reduce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animal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diseases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and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antibiotic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use</a:t>
                      </a:r>
                      <a:endParaRPr lang="fr-FR" sz="1600" b="1" dirty="0">
                        <a:effectLst/>
                        <a:latin typeface="+mj-lt"/>
                      </a:endParaRPr>
                    </a:p>
                  </a:txBody>
                  <a:tcPr marL="53942" marR="5394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603816"/>
                  </a:ext>
                </a:extLst>
              </a:tr>
              <a:tr h="289145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OO 5 - Action 3 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Designing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best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veterinary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practices to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reduce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antimicrobial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and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antiparasitic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use</a:t>
                      </a:r>
                      <a:endParaRPr lang="fr-FR" sz="1600" b="1" dirty="0">
                        <a:effectLst/>
                        <a:latin typeface="+mj-lt"/>
                      </a:endParaRPr>
                    </a:p>
                  </a:txBody>
                  <a:tcPr marL="53942" marR="5394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501643"/>
                  </a:ext>
                </a:extLst>
              </a:tr>
              <a:tr h="511418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OO 6 - Action 2 - Animal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welfare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and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sustainable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farming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: 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Developing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housing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systems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respecting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animal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welfare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in a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context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of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economic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and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environmental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concerns</a:t>
                      </a:r>
                      <a:endParaRPr lang="fr-FR" sz="1600" dirty="0">
                        <a:effectLst/>
                        <a:latin typeface="+mj-lt"/>
                      </a:endParaRPr>
                    </a:p>
                  </a:txBody>
                  <a:tcPr marL="53942" marR="5394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570294"/>
                  </a:ext>
                </a:extLst>
              </a:tr>
              <a:tr h="289145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OO 8 - Action 3 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Develop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or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improve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vaccines and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immunomodulators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and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deliver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proof of concept</a:t>
                      </a:r>
                      <a:endParaRPr lang="fr-FR" sz="1600" dirty="0">
                        <a:effectLst/>
                        <a:latin typeface="+mj-lt"/>
                      </a:endParaRPr>
                    </a:p>
                  </a:txBody>
                  <a:tcPr marL="53942" marR="5394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035379"/>
                  </a:ext>
                </a:extLst>
              </a:tr>
              <a:tr h="255709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OO 9 - Action 5 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Integrated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policy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strategies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for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disease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control</a:t>
                      </a:r>
                      <a:endParaRPr lang="fr-FR" sz="1600" b="1" dirty="0">
                        <a:effectLst/>
                        <a:latin typeface="+mj-lt"/>
                      </a:endParaRPr>
                    </a:p>
                  </a:txBody>
                  <a:tcPr marL="53942" marR="5394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969119"/>
                  </a:ext>
                </a:extLst>
              </a:tr>
            </a:tbl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CF38454D-13BD-0F4E-9BF8-FE022F0A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636008" cy="888251"/>
          </a:xfrm>
        </p:spPr>
        <p:txBody>
          <a:bodyPr/>
          <a:lstStyle/>
          <a:p>
            <a:r>
              <a:rPr lang="fr-FR" sz="2800" dirty="0">
                <a:latin typeface="Century Gothic" panose="020B0502020202020204" pitchFamily="34" charset="0"/>
              </a:rPr>
              <a:t>Partenariat Européen </a:t>
            </a:r>
            <a:r>
              <a:rPr lang="fr-FR" sz="2000" dirty="0">
                <a:latin typeface="Century Gothic" panose="020B0502020202020204" pitchFamily="34" charset="0"/>
              </a:rPr>
              <a:t>sur la </a:t>
            </a:r>
            <a:r>
              <a:rPr lang="fr-FR" sz="2800" dirty="0">
                <a:latin typeface="Century Gothic" panose="020B0502020202020204" pitchFamily="34" charset="0"/>
              </a:rPr>
              <a:t>santé </a:t>
            </a:r>
            <a:r>
              <a:rPr lang="fr-FR" sz="2000" dirty="0">
                <a:latin typeface="Century Gothic" panose="020B0502020202020204" pitchFamily="34" charset="0"/>
              </a:rPr>
              <a:t>et le </a:t>
            </a:r>
            <a:r>
              <a:rPr lang="fr-FR" sz="2800" dirty="0">
                <a:latin typeface="Century Gothic" panose="020B0502020202020204" pitchFamily="34" charset="0"/>
              </a:rPr>
              <a:t>bien-être des animaux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5D11590-DBB7-17E4-F18B-A006D3D930D7}"/>
              </a:ext>
            </a:extLst>
          </p:cNvPr>
          <p:cNvSpPr txBox="1"/>
          <p:nvPr/>
        </p:nvSpPr>
        <p:spPr>
          <a:xfrm>
            <a:off x="1232465" y="788477"/>
            <a:ext cx="2702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latin typeface="+mj-lt"/>
              </a:rPr>
              <a:t>Actions internes 2</a:t>
            </a:r>
            <a:r>
              <a:rPr lang="fr-FR" i="1" baseline="30000" dirty="0">
                <a:latin typeface="+mj-lt"/>
              </a:rPr>
              <a:t>ème</a:t>
            </a:r>
            <a:r>
              <a:rPr lang="fr-FR" i="1" dirty="0">
                <a:latin typeface="+mj-lt"/>
              </a:rPr>
              <a:t> vague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AE9EFB1-178D-89D6-0DAE-EC523A402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688" y="136189"/>
            <a:ext cx="850900" cy="9017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01EC0F05-8306-2D4B-B21A-BE9C25278034}"/>
              </a:ext>
            </a:extLst>
          </p:cNvPr>
          <p:cNvSpPr txBox="1"/>
          <p:nvPr/>
        </p:nvSpPr>
        <p:spPr>
          <a:xfrm>
            <a:off x="5775603" y="896647"/>
            <a:ext cx="5603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highlight>
                  <a:srgbClr val="BE9BEC"/>
                </a:highlight>
                <a:latin typeface="+mj-lt"/>
              </a:rPr>
              <a:t>propositions soumises juin 2025 – en cours de validation</a:t>
            </a:r>
          </a:p>
        </p:txBody>
      </p:sp>
    </p:spTree>
    <p:extLst>
      <p:ext uri="{BB962C8B-B14F-4D97-AF65-F5344CB8AC3E}">
        <p14:creationId xmlns:p14="http://schemas.microsoft.com/office/powerpoint/2010/main" val="1304397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38454D-13BD-0F4E-9BF8-FE022F0A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636008" cy="888251"/>
          </a:xfrm>
        </p:spPr>
        <p:txBody>
          <a:bodyPr/>
          <a:lstStyle/>
          <a:p>
            <a:r>
              <a:rPr lang="fr-FR" sz="2800" dirty="0">
                <a:latin typeface="Century Gothic" panose="020B0502020202020204" pitchFamily="34" charset="0"/>
              </a:rPr>
              <a:t>Partenariat Européen </a:t>
            </a:r>
            <a:r>
              <a:rPr lang="fr-FR" sz="2000" dirty="0">
                <a:latin typeface="Century Gothic" panose="020B0502020202020204" pitchFamily="34" charset="0"/>
              </a:rPr>
              <a:t>sur la </a:t>
            </a:r>
            <a:r>
              <a:rPr lang="fr-FR" sz="2800" dirty="0">
                <a:latin typeface="Century Gothic" panose="020B0502020202020204" pitchFamily="34" charset="0"/>
              </a:rPr>
              <a:t>santé </a:t>
            </a:r>
            <a:r>
              <a:rPr lang="fr-FR" sz="2000" dirty="0">
                <a:latin typeface="Century Gothic" panose="020B0502020202020204" pitchFamily="34" charset="0"/>
              </a:rPr>
              <a:t>et le </a:t>
            </a:r>
            <a:r>
              <a:rPr lang="fr-FR" sz="2800" dirty="0">
                <a:latin typeface="Century Gothic" panose="020B0502020202020204" pitchFamily="34" charset="0"/>
              </a:rPr>
              <a:t>bien-être des animaux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5D11590-DBB7-17E4-F18B-A006D3D930D7}"/>
              </a:ext>
            </a:extLst>
          </p:cNvPr>
          <p:cNvSpPr txBox="1"/>
          <p:nvPr/>
        </p:nvSpPr>
        <p:spPr>
          <a:xfrm>
            <a:off x="1232465" y="788477"/>
            <a:ext cx="2259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latin typeface="+mj-lt"/>
              </a:rPr>
              <a:t>Chronologie provisoire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AE9EFB1-178D-89D6-0DAE-EC523A402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688" y="136189"/>
            <a:ext cx="850900" cy="9017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72B53EB-A375-F2FD-6566-3AFA4BB1E6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5"/>
          <a:stretch/>
        </p:blipFill>
        <p:spPr>
          <a:xfrm>
            <a:off x="1125306" y="1157809"/>
            <a:ext cx="9941387" cy="512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883924-A374-9240-A7E9-07E2A7513097}"/>
              </a:ext>
            </a:extLst>
          </p:cNvPr>
          <p:cNvSpPr/>
          <p:nvPr/>
        </p:nvSpPr>
        <p:spPr>
          <a:xfrm>
            <a:off x="7610079" y="1220648"/>
            <a:ext cx="3456614" cy="492443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Nathalie </a:t>
            </a:r>
            <a:r>
              <a:rPr lang="fr-F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Vanderheijden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Gent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University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fr-FR" sz="11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Coordinator</a:t>
            </a:r>
            <a:r>
              <a:rPr lang="fr-FR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154FB970-7912-EE4E-9A74-AC799DB55441}"/>
              </a:ext>
            </a:extLst>
          </p:cNvPr>
          <p:cNvSpPr/>
          <p:nvPr/>
        </p:nvSpPr>
        <p:spPr>
          <a:xfrm>
            <a:off x="2928551" y="1220648"/>
            <a:ext cx="1445741" cy="576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èche vers la droite 6">
            <a:extLst>
              <a:ext uri="{FF2B5EF4-FFF2-40B4-BE49-F238E27FC236}">
                <a16:creationId xmlns:a16="http://schemas.microsoft.com/office/drawing/2014/main" id="{068008EA-31A5-A64E-B3F7-F0E2A20B2CC2}"/>
              </a:ext>
            </a:extLst>
          </p:cNvPr>
          <p:cNvSpPr/>
          <p:nvPr/>
        </p:nvSpPr>
        <p:spPr>
          <a:xfrm>
            <a:off x="3417726" y="5078625"/>
            <a:ext cx="3816000" cy="6480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Internal activities round 2 – under validation</a:t>
            </a:r>
          </a:p>
        </p:txBody>
      </p:sp>
      <p:sp>
        <p:nvSpPr>
          <p:cNvPr id="9" name="Flèche vers la droite 8">
            <a:extLst>
              <a:ext uri="{FF2B5EF4-FFF2-40B4-BE49-F238E27FC236}">
                <a16:creationId xmlns:a16="http://schemas.microsoft.com/office/drawing/2014/main" id="{904E664C-30CE-3742-8D09-DB25C5A46E15}"/>
              </a:ext>
            </a:extLst>
          </p:cNvPr>
          <p:cNvSpPr/>
          <p:nvPr/>
        </p:nvSpPr>
        <p:spPr>
          <a:xfrm>
            <a:off x="2725747" y="2511868"/>
            <a:ext cx="5849842" cy="6480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External call 1 </a:t>
            </a:r>
            <a:r>
              <a:rPr lang="en-US" sz="1200" dirty="0"/>
              <a:t>–  Q4 2025- Q4 2030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856934-5827-C44F-B39A-93DCE7F5AEED}"/>
              </a:ext>
            </a:extLst>
          </p:cNvPr>
          <p:cNvSpPr/>
          <p:nvPr/>
        </p:nvSpPr>
        <p:spPr>
          <a:xfrm>
            <a:off x="1125305" y="4695576"/>
            <a:ext cx="9637429" cy="150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33BF08-32A7-3F43-A998-9CDC0EF9BE00}"/>
              </a:ext>
            </a:extLst>
          </p:cNvPr>
          <p:cNvSpPr/>
          <p:nvPr/>
        </p:nvSpPr>
        <p:spPr>
          <a:xfrm>
            <a:off x="5516748" y="4448206"/>
            <a:ext cx="1158502" cy="399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èche vers la droite 12">
            <a:extLst>
              <a:ext uri="{FF2B5EF4-FFF2-40B4-BE49-F238E27FC236}">
                <a16:creationId xmlns:a16="http://schemas.microsoft.com/office/drawing/2014/main" id="{784E7218-FBBB-E345-829B-77D0D8DB067B}"/>
              </a:ext>
            </a:extLst>
          </p:cNvPr>
          <p:cNvSpPr/>
          <p:nvPr/>
        </p:nvSpPr>
        <p:spPr>
          <a:xfrm>
            <a:off x="3417725" y="3022530"/>
            <a:ext cx="6393539" cy="648000"/>
          </a:xfrm>
          <a:prstGeom prst="rightArrow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216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entury Gothic" panose="020B0502020202020204" pitchFamily="34" charset="0"/>
              </a:rPr>
              <a:t>Actualités européennes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7AD88781-2BC5-4603-D47C-FC412457373A}"/>
              </a:ext>
            </a:extLst>
          </p:cNvPr>
          <p:cNvGrpSpPr/>
          <p:nvPr/>
        </p:nvGrpSpPr>
        <p:grpSpPr>
          <a:xfrm>
            <a:off x="786928" y="1022771"/>
            <a:ext cx="9887545" cy="2836931"/>
            <a:chOff x="848331" y="1731541"/>
            <a:chExt cx="9887545" cy="2836931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510A72D5-CACC-CF48-8808-2D571A7A3F06}"/>
                </a:ext>
              </a:extLst>
            </p:cNvPr>
            <p:cNvSpPr txBox="1"/>
            <p:nvPr/>
          </p:nvSpPr>
          <p:spPr>
            <a:xfrm>
              <a:off x="848331" y="1731541"/>
              <a:ext cx="55779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itchFamily="2" charset="2"/>
                <a:buChar char="Ø"/>
              </a:pPr>
              <a:r>
                <a:rPr lang="fr-FR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Programme-cadre Horizon Europe (FP9) </a:t>
              </a:r>
            </a:p>
          </p:txBody>
        </p: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487415D4-059B-1E42-8642-5F992571C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64835" y="1746659"/>
              <a:ext cx="1471041" cy="970407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F7E3E979-7FEB-DC59-D90C-F8761F7C2550}"/>
                </a:ext>
              </a:extLst>
            </p:cNvPr>
            <p:cNvSpPr txBox="1"/>
            <p:nvPr/>
          </p:nvSpPr>
          <p:spPr>
            <a:xfrm>
              <a:off x="991556" y="2298876"/>
              <a:ext cx="8737457" cy="2269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spcAft>
                  <a:spcPts val="200"/>
                </a:spcAft>
                <a:buFont typeface="Courier New" panose="02070309020205020404" pitchFamily="49" charset="0"/>
                <a:buChar char="o"/>
              </a:pPr>
              <a:r>
                <a:rPr lang="fr-FR" sz="2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Calendrier</a:t>
              </a:r>
            </a:p>
            <a:p>
              <a:pPr marL="342900" indent="-342900">
                <a:spcAft>
                  <a:spcPts val="200"/>
                </a:spcAft>
                <a:buFont typeface="Courier New" panose="02070309020205020404" pitchFamily="49" charset="0"/>
                <a:buChar char="o"/>
              </a:pPr>
              <a:r>
                <a:rPr lang="fr-FR" sz="2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Programme de travail 2026-2027</a:t>
              </a:r>
            </a:p>
            <a:p>
              <a:pPr marL="342900" indent="-342900">
                <a:lnSpc>
                  <a:spcPts val="3000"/>
                </a:lnSpc>
                <a:buFont typeface="Courier New" panose="02070309020205020404" pitchFamily="49" charset="0"/>
                <a:buChar char="o"/>
              </a:pPr>
              <a:r>
                <a:rPr lang="fr-FR" sz="2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Partenariats sous Horizon Europe (EUP) : Animal </a:t>
              </a:r>
              <a:r>
                <a:rPr lang="fr-FR" sz="20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Health</a:t>
              </a:r>
              <a:r>
                <a:rPr lang="fr-FR" sz="2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&amp; </a:t>
              </a:r>
              <a:r>
                <a:rPr lang="fr-FR" sz="20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Welfare</a:t>
              </a:r>
              <a:r>
                <a:rPr lang="fr-FR" sz="2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(AHW)</a:t>
              </a:r>
            </a:p>
            <a:p>
              <a:pPr marL="342900" indent="-342900">
                <a:lnSpc>
                  <a:spcPts val="3000"/>
                </a:lnSpc>
                <a:buFont typeface="Courier New" panose="02070309020205020404" pitchFamily="49" charset="0"/>
                <a:buChar char="o"/>
              </a:pPr>
              <a:endParaRPr lang="fr-FR" sz="20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342900" indent="-342900">
                <a:lnSpc>
                  <a:spcPts val="3000"/>
                </a:lnSpc>
                <a:buFont typeface="Courier New" panose="02070309020205020404" pitchFamily="49" charset="0"/>
                <a:buChar char="o"/>
              </a:pPr>
              <a:r>
                <a:rPr lang="fr-FR" sz="2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Infrastructures de Recherche européennes – un paysage encore en construction</a:t>
              </a:r>
            </a:p>
            <a:p>
              <a:pPr marL="342900" indent="-342900">
                <a:lnSpc>
                  <a:spcPts val="3000"/>
                </a:lnSpc>
                <a:buFont typeface="Courier New" panose="02070309020205020404" pitchFamily="49" charset="0"/>
                <a:buChar char="o"/>
              </a:pPr>
              <a:endParaRPr lang="fr-FR" sz="20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502B3A12-7CCB-FE19-5DC1-7D9ED2A48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26508" y="2856593"/>
              <a:ext cx="850900" cy="901700"/>
            </a:xfrm>
            <a:prstGeom prst="rect">
              <a:avLst/>
            </a:prstGeom>
          </p:spPr>
        </p:pic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F1CC322E-F669-AC94-E88A-98AB582ECAC6}"/>
              </a:ext>
            </a:extLst>
          </p:cNvPr>
          <p:cNvGrpSpPr/>
          <p:nvPr/>
        </p:nvGrpSpPr>
        <p:grpSpPr>
          <a:xfrm>
            <a:off x="786928" y="3966769"/>
            <a:ext cx="9798230" cy="1199164"/>
            <a:chOff x="848331" y="3600953"/>
            <a:chExt cx="9798230" cy="1199164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452DE90C-FE63-684C-8B24-09681B27B1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30349" y="4097584"/>
              <a:ext cx="1416212" cy="702533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990223E-D4B4-BA69-0A05-261599E7E445}"/>
                </a:ext>
              </a:extLst>
            </p:cNvPr>
            <p:cNvSpPr txBox="1"/>
            <p:nvPr/>
          </p:nvSpPr>
          <p:spPr>
            <a:xfrm>
              <a:off x="991556" y="3950536"/>
              <a:ext cx="3099054" cy="448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ts val="3000"/>
                </a:lnSpc>
                <a:buFont typeface="Courier New" panose="02070309020205020404" pitchFamily="49" charset="0"/>
                <a:buChar char="o"/>
              </a:pPr>
              <a:r>
                <a:rPr lang="fr-FR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Era</a:t>
              </a:r>
              <a:r>
                <a:rPr lang="fr-FR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-Net ICRAD : 3</a:t>
              </a:r>
              <a:r>
                <a:rPr lang="fr-FR" sz="20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ème</a:t>
              </a:r>
              <a:r>
                <a:rPr lang="fr-FR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AAP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DCE7606E-8898-BA17-23F6-C2B86709F107}"/>
                </a:ext>
              </a:extLst>
            </p:cNvPr>
            <p:cNvSpPr txBox="1"/>
            <p:nvPr/>
          </p:nvSpPr>
          <p:spPr>
            <a:xfrm>
              <a:off x="848331" y="3600953"/>
              <a:ext cx="53162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itchFamily="2" charset="2"/>
                <a:buChar char="Ø"/>
              </a:pPr>
              <a:r>
                <a:rPr lang="fr-F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Programme-cadre Horizon 2020 (FP8) </a:t>
              </a:r>
            </a:p>
          </p:txBody>
        </p: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04B8BCCC-8410-0E47-838F-4BC1149D36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142" y="4909985"/>
            <a:ext cx="2113389" cy="1184085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6DE7ED32-8508-1742-9179-24AA03CB575E}"/>
              </a:ext>
            </a:extLst>
          </p:cNvPr>
          <p:cNvGrpSpPr/>
          <p:nvPr/>
        </p:nvGrpSpPr>
        <p:grpSpPr>
          <a:xfrm>
            <a:off x="3403175" y="5502027"/>
            <a:ext cx="7181983" cy="662972"/>
            <a:chOff x="857491" y="1293832"/>
            <a:chExt cx="7181983" cy="662972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3A837090-D82B-D94D-93F9-DC9FF5FF05B3}"/>
                </a:ext>
              </a:extLst>
            </p:cNvPr>
            <p:cNvSpPr txBox="1"/>
            <p:nvPr/>
          </p:nvSpPr>
          <p:spPr>
            <a:xfrm>
              <a:off x="857491" y="1293832"/>
              <a:ext cx="45370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+mj-lt"/>
                </a:rPr>
                <a:t>11 pré-projets </a:t>
              </a:r>
              <a:r>
                <a:rPr lang="fr-FR" dirty="0">
                  <a:latin typeface="+mj-lt"/>
                  <a:sym typeface="Wingdings" pitchFamily="2" charset="2"/>
                </a:rPr>
                <a:t> 9 retenus pour la 2</a:t>
              </a:r>
              <a:r>
                <a:rPr lang="fr-FR" baseline="30000" dirty="0">
                  <a:latin typeface="+mj-lt"/>
                  <a:sym typeface="Wingdings" pitchFamily="2" charset="2"/>
                </a:rPr>
                <a:t>ème</a:t>
              </a:r>
              <a:r>
                <a:rPr lang="fr-FR" dirty="0">
                  <a:latin typeface="+mj-lt"/>
                  <a:sym typeface="Wingdings" pitchFamily="2" charset="2"/>
                </a:rPr>
                <a:t> phase</a:t>
              </a:r>
              <a:r>
                <a:rPr lang="fr-FR" dirty="0">
                  <a:latin typeface="+mj-lt"/>
                </a:rPr>
                <a:t> </a:t>
              </a:r>
            </a:p>
            <a:p>
              <a:r>
                <a:rPr lang="fr-FR" dirty="0">
                  <a:latin typeface="+mj-lt"/>
                  <a:sym typeface="Wingdings" pitchFamily="2" charset="2"/>
                </a:rPr>
                <a:t> 4</a:t>
              </a:r>
              <a:r>
                <a:rPr lang="fr-FR" dirty="0">
                  <a:latin typeface="+mj-lt"/>
                </a:rPr>
                <a:t> projets sélectionnés : 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A154ED0B-E1E0-764A-A6A1-8A2E6504F566}"/>
                </a:ext>
              </a:extLst>
            </p:cNvPr>
            <p:cNvSpPr txBox="1"/>
            <p:nvPr/>
          </p:nvSpPr>
          <p:spPr>
            <a:xfrm>
              <a:off x="3390509" y="1587472"/>
              <a:ext cx="4648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+mj-lt"/>
                </a:rPr>
                <a:t>3 participations françaises dont 2 coordinations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698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38454D-13BD-0F4E-9BF8-FE022F0A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636008" cy="888251"/>
          </a:xfrm>
        </p:spPr>
        <p:txBody>
          <a:bodyPr/>
          <a:lstStyle/>
          <a:p>
            <a:r>
              <a:rPr lang="fr-FR" sz="2800" dirty="0">
                <a:latin typeface="Century Gothic" panose="020B0502020202020204" pitchFamily="34" charset="0"/>
              </a:rPr>
              <a:t>Partenariat Européen </a:t>
            </a:r>
            <a:r>
              <a:rPr lang="fr-FR" sz="2000" dirty="0">
                <a:latin typeface="Century Gothic" panose="020B0502020202020204" pitchFamily="34" charset="0"/>
              </a:rPr>
              <a:t>sur la </a:t>
            </a:r>
            <a:r>
              <a:rPr lang="fr-FR" sz="2800" dirty="0">
                <a:latin typeface="Century Gothic" panose="020B0502020202020204" pitchFamily="34" charset="0"/>
              </a:rPr>
              <a:t>santé </a:t>
            </a:r>
            <a:r>
              <a:rPr lang="fr-FR" sz="2000" dirty="0">
                <a:latin typeface="Century Gothic" panose="020B0502020202020204" pitchFamily="34" charset="0"/>
              </a:rPr>
              <a:t>et le </a:t>
            </a:r>
            <a:r>
              <a:rPr lang="fr-FR" sz="2800" dirty="0">
                <a:latin typeface="Century Gothic" panose="020B0502020202020204" pitchFamily="34" charset="0"/>
              </a:rPr>
              <a:t>bien-être des animaux</a:t>
            </a:r>
            <a:endParaRPr lang="fr-FR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AE9EFB1-178D-89D6-0DAE-EC523A402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688" y="136189"/>
            <a:ext cx="850900" cy="9017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539C423-93A8-FF62-EFCB-FE81AD4296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224" y="1121233"/>
            <a:ext cx="7772400" cy="1582023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B26902ED-4079-D100-0350-E64A0A4AA304}"/>
              </a:ext>
            </a:extLst>
          </p:cNvPr>
          <p:cNvGrpSpPr/>
          <p:nvPr/>
        </p:nvGrpSpPr>
        <p:grpSpPr>
          <a:xfrm>
            <a:off x="999224" y="2640296"/>
            <a:ext cx="10195291" cy="3958338"/>
            <a:chOff x="999224" y="2640296"/>
            <a:chExt cx="10195291" cy="3958338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5F7A3C69-C211-3035-3BB9-CACDF7EA2C44}"/>
                </a:ext>
              </a:extLst>
            </p:cNvPr>
            <p:cNvSpPr txBox="1"/>
            <p:nvPr/>
          </p:nvSpPr>
          <p:spPr>
            <a:xfrm>
              <a:off x="999224" y="2640296"/>
              <a:ext cx="10195291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highlight>
                    <a:srgbClr val="BE9BEC"/>
                  </a:highlight>
                  <a:latin typeface="+mj-lt"/>
                </a:rPr>
                <a:t>Thème 1 </a:t>
              </a:r>
              <a:r>
                <a:rPr lang="fr-FR" b="1" dirty="0">
                  <a:latin typeface="+mj-lt"/>
                </a:rPr>
                <a:t>: Nouvelles Technologies pour la Prévention, la Détection, l'Évaluation et la Gestion de la Santé</a:t>
              </a:r>
            </a:p>
            <a:p>
              <a:r>
                <a:rPr lang="fr-FR" b="1" dirty="0">
                  <a:latin typeface="+mj-lt"/>
                </a:rPr>
                <a:t>et du Bien-être des Animaux</a:t>
              </a:r>
            </a:p>
            <a:p>
              <a:endParaRPr lang="fr-FR" b="1" dirty="0">
                <a:latin typeface="+mj-lt"/>
              </a:endParaRPr>
            </a:p>
            <a:p>
              <a:r>
                <a:rPr lang="fr-FR" b="1" dirty="0">
                  <a:highlight>
                    <a:srgbClr val="BE9BEC"/>
                  </a:highlight>
                  <a:latin typeface="+mj-lt"/>
                </a:rPr>
                <a:t>Thème 2 </a:t>
              </a:r>
              <a:r>
                <a:rPr lang="fr-FR" b="1" dirty="0">
                  <a:latin typeface="+mj-lt"/>
                </a:rPr>
                <a:t>: Recherches fondamentales pour la santé et le bien-être animaux </a:t>
              </a:r>
            </a:p>
            <a:p>
              <a:r>
                <a:rPr lang="fr-FR" sz="1400" i="1" dirty="0">
                  <a:latin typeface="+mj-lt"/>
                </a:rPr>
                <a:t>faire progresser la compréhension des mécanismes biologiques, immunologiques et physiologiques influençant la santé </a:t>
              </a:r>
            </a:p>
            <a:p>
              <a:r>
                <a:rPr lang="fr-FR" sz="1400" i="1" dirty="0">
                  <a:latin typeface="+mj-lt"/>
                </a:rPr>
                <a:t>et le bien-être des animaux</a:t>
              </a:r>
            </a:p>
            <a:p>
              <a:endParaRPr lang="fr-FR" b="1" dirty="0">
                <a:latin typeface="+mj-lt"/>
              </a:endParaRPr>
            </a:p>
            <a:p>
              <a:r>
                <a:rPr lang="fr-FR" b="1" dirty="0">
                  <a:highlight>
                    <a:srgbClr val="BE9BEC"/>
                  </a:highlight>
                  <a:latin typeface="+mj-lt"/>
                </a:rPr>
                <a:t>Thème 3 </a:t>
              </a:r>
              <a:r>
                <a:rPr lang="fr-FR" b="1" dirty="0">
                  <a:latin typeface="+mj-lt"/>
                </a:rPr>
                <a:t>: Santé, Bien-être des Animaux et Société</a:t>
              </a:r>
            </a:p>
            <a:p>
              <a:r>
                <a:rPr lang="fr-FR" sz="1400" i="1" dirty="0">
                  <a:latin typeface="+mj-lt"/>
                </a:rPr>
                <a:t>Impacts des pathogènes, les nouvelles technologies ou l'amélioration du bien-être animal sur les agriculteurs,</a:t>
              </a:r>
            </a:p>
            <a:p>
              <a:r>
                <a:rPr lang="fr-FR" sz="1400" i="1" dirty="0">
                  <a:latin typeface="+mj-lt"/>
                </a:rPr>
                <a:t> les pêcheurs, les producteurs aquacoles, les consommateurs ou la chaîne de production. 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F2325E8B-7D23-8A94-1B2C-DB34A38C77B1}"/>
                </a:ext>
              </a:extLst>
            </p:cNvPr>
            <p:cNvSpPr txBox="1"/>
            <p:nvPr/>
          </p:nvSpPr>
          <p:spPr>
            <a:xfrm>
              <a:off x="2892150" y="5459861"/>
              <a:ext cx="8236712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highlight>
                    <a:srgbClr val="BE9BEC"/>
                  </a:highlight>
                  <a:latin typeface="+mj-lt"/>
                </a:rPr>
                <a:t>Pays participants</a:t>
              </a:r>
            </a:p>
            <a:p>
              <a:r>
                <a:rPr lang="fr-FR" sz="1600" dirty="0">
                  <a:latin typeface="+mj-lt"/>
                </a:rPr>
                <a:t>Autriche, Belgique, Danemark, Espagne, Estonie, Finlande, France, Allemagne, Irlande, Italie, Lettonie, Lituanie, Pays-Bas, Norvège, Portugal, Slovaquie, Slovénie, Suède, Turquie, Royaume-Uni.</a:t>
              </a:r>
            </a:p>
            <a:p>
              <a:endParaRPr lang="fr-FR" dirty="0"/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90EBDA53-2E6F-F447-B017-754CB3F9DCA5}"/>
              </a:ext>
            </a:extLst>
          </p:cNvPr>
          <p:cNvSpPr txBox="1"/>
          <p:nvPr/>
        </p:nvSpPr>
        <p:spPr>
          <a:xfrm>
            <a:off x="1232465" y="788477"/>
            <a:ext cx="1748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>
                <a:solidFill>
                  <a:srgbClr val="00A3A6"/>
                </a:solidFill>
                <a:latin typeface="+mj-lt"/>
              </a:rPr>
              <a:t>1</a:t>
            </a:r>
            <a:r>
              <a:rPr lang="fr-FR" sz="2000" b="1" i="1" baseline="30000" dirty="0">
                <a:solidFill>
                  <a:srgbClr val="00A3A6"/>
                </a:solidFill>
                <a:latin typeface="+mj-lt"/>
              </a:rPr>
              <a:t>er</a:t>
            </a:r>
            <a:r>
              <a:rPr lang="fr-FR" sz="2000" b="1" i="1" dirty="0">
                <a:solidFill>
                  <a:srgbClr val="00A3A6"/>
                </a:solidFill>
                <a:latin typeface="+mj-lt"/>
              </a:rPr>
              <a:t> AAP externe</a:t>
            </a:r>
          </a:p>
        </p:txBody>
      </p:sp>
    </p:spTree>
    <p:extLst>
      <p:ext uri="{BB962C8B-B14F-4D97-AF65-F5344CB8AC3E}">
        <p14:creationId xmlns:p14="http://schemas.microsoft.com/office/powerpoint/2010/main" val="111468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38454D-13BD-0F4E-9BF8-FE022F0A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636008" cy="888251"/>
          </a:xfrm>
        </p:spPr>
        <p:txBody>
          <a:bodyPr/>
          <a:lstStyle/>
          <a:p>
            <a:r>
              <a:rPr lang="fr-FR" sz="2800" dirty="0">
                <a:latin typeface="Century Gothic" panose="020B0502020202020204" pitchFamily="34" charset="0"/>
              </a:rPr>
              <a:t>Partenariat Européen </a:t>
            </a:r>
            <a:r>
              <a:rPr lang="fr-FR" sz="2000" dirty="0">
                <a:latin typeface="Century Gothic" panose="020B0502020202020204" pitchFamily="34" charset="0"/>
              </a:rPr>
              <a:t>sur la </a:t>
            </a:r>
            <a:r>
              <a:rPr lang="fr-FR" sz="2800" dirty="0">
                <a:latin typeface="Century Gothic" panose="020B0502020202020204" pitchFamily="34" charset="0"/>
              </a:rPr>
              <a:t>santé </a:t>
            </a:r>
            <a:r>
              <a:rPr lang="fr-FR" sz="2000" dirty="0">
                <a:latin typeface="Century Gothic" panose="020B0502020202020204" pitchFamily="34" charset="0"/>
              </a:rPr>
              <a:t>et le </a:t>
            </a:r>
            <a:r>
              <a:rPr lang="fr-FR" sz="2800" dirty="0">
                <a:latin typeface="Century Gothic" panose="020B0502020202020204" pitchFamily="34" charset="0"/>
              </a:rPr>
              <a:t>bien-être des animaux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5D11590-DBB7-17E4-F18B-A006D3D930D7}"/>
              </a:ext>
            </a:extLst>
          </p:cNvPr>
          <p:cNvSpPr txBox="1"/>
          <p:nvPr/>
        </p:nvSpPr>
        <p:spPr>
          <a:xfrm>
            <a:off x="1232465" y="788477"/>
            <a:ext cx="1748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>
                <a:solidFill>
                  <a:srgbClr val="00A3A6"/>
                </a:solidFill>
                <a:latin typeface="+mj-lt"/>
              </a:rPr>
              <a:t>1</a:t>
            </a:r>
            <a:r>
              <a:rPr lang="fr-FR" sz="2000" b="1" i="1" baseline="30000" dirty="0">
                <a:solidFill>
                  <a:srgbClr val="00A3A6"/>
                </a:solidFill>
                <a:latin typeface="+mj-lt"/>
              </a:rPr>
              <a:t>er</a:t>
            </a:r>
            <a:r>
              <a:rPr lang="fr-FR" sz="2000" b="1" i="1" dirty="0">
                <a:solidFill>
                  <a:srgbClr val="00A3A6"/>
                </a:solidFill>
                <a:latin typeface="+mj-lt"/>
              </a:rPr>
              <a:t> AAP externe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AE9EFB1-178D-89D6-0DAE-EC523A402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688" y="136189"/>
            <a:ext cx="850900" cy="9017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B151EE-611D-C448-AF3E-1BC6051FAEA6}"/>
              </a:ext>
            </a:extLst>
          </p:cNvPr>
          <p:cNvSpPr/>
          <p:nvPr/>
        </p:nvSpPr>
        <p:spPr>
          <a:xfrm>
            <a:off x="1120344" y="1288614"/>
            <a:ext cx="7937157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41 projets complets déposés 	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 </a:t>
            </a:r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20</a:t>
            </a:r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projets sélectionnés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</a:p>
          <a:p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						 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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dont </a:t>
            </a:r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3 coordonnés par une équipe française 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BD67B76-2C4F-0A41-89AA-9FA03AD39B18}"/>
              </a:ext>
            </a:extLst>
          </p:cNvPr>
          <p:cNvSpPr txBox="1"/>
          <p:nvPr/>
        </p:nvSpPr>
        <p:spPr>
          <a:xfrm>
            <a:off x="1120344" y="2702124"/>
            <a:ext cx="10705071" cy="190821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1379538" indent="-1379538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ASF-RESIST</a:t>
            </a:r>
            <a:r>
              <a:rPr lang="en-US" dirty="0"/>
              <a:t> </a:t>
            </a:r>
            <a:r>
              <a:rPr lang="en-US" dirty="0">
                <a:latin typeface="+mj-lt"/>
              </a:rPr>
              <a:t>	Defining host factors of susceptibility and resistance to </a:t>
            </a:r>
            <a:r>
              <a:rPr lang="en-US" b="1" dirty="0">
                <a:latin typeface="+mj-lt"/>
              </a:rPr>
              <a:t>African Swine Fever </a:t>
            </a:r>
          </a:p>
          <a:p>
            <a:pPr marL="1379538" indent="-1379538">
              <a:spcAft>
                <a:spcPts val="600"/>
              </a:spcAft>
            </a:pPr>
            <a:r>
              <a:rPr lang="en-US" dirty="0">
                <a:latin typeface="+mj-lt"/>
              </a:rPr>
              <a:t>	in domestic and wild </a:t>
            </a:r>
            <a:r>
              <a:rPr lang="en-US" dirty="0" err="1">
                <a:latin typeface="+mj-lt"/>
              </a:rPr>
              <a:t>suids</a:t>
            </a:r>
            <a:endParaRPr lang="en-US" dirty="0">
              <a:latin typeface="+mj-lt"/>
            </a:endParaRP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BRUCELLIN </a:t>
            </a:r>
            <a:r>
              <a:rPr lang="en-US" dirty="0">
                <a:latin typeface="+mj-lt"/>
              </a:rPr>
              <a:t>	Novel integrated approaches for </a:t>
            </a:r>
            <a:r>
              <a:rPr lang="en-US" b="1" dirty="0">
                <a:latin typeface="+mj-lt"/>
              </a:rPr>
              <a:t>brucellosis</a:t>
            </a:r>
            <a:r>
              <a:rPr lang="en-US" dirty="0">
                <a:latin typeface="+mj-lt"/>
              </a:rPr>
              <a:t> </a:t>
            </a:r>
            <a:r>
              <a:rPr lang="en-US" b="1" dirty="0">
                <a:latin typeface="+mj-lt"/>
              </a:rPr>
              <a:t>prevention, control and eradication 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+mj-lt"/>
              </a:rPr>
              <a:t>			using </a:t>
            </a:r>
            <a:r>
              <a:rPr lang="en-US" dirty="0" err="1">
                <a:latin typeface="+mj-lt"/>
              </a:rPr>
              <a:t>brucellin</a:t>
            </a:r>
            <a:r>
              <a:rPr lang="en-US" dirty="0">
                <a:latin typeface="+mj-lt"/>
              </a:rPr>
              <a:t>- derived tools in production animals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PRRSV-OUT</a:t>
            </a:r>
            <a:r>
              <a:rPr lang="en-US" dirty="0"/>
              <a:t> </a:t>
            </a:r>
            <a:r>
              <a:rPr lang="en-US" dirty="0">
                <a:latin typeface="+mj-lt"/>
              </a:rPr>
              <a:t>	Harnessing </a:t>
            </a:r>
            <a:r>
              <a:rPr lang="en-US" b="1" dirty="0">
                <a:latin typeface="+mj-lt"/>
              </a:rPr>
              <a:t>genomics to fight PRRSV</a:t>
            </a:r>
            <a:r>
              <a:rPr lang="en-US" dirty="0">
                <a:latin typeface="+mj-lt"/>
              </a:rPr>
              <a:t>: Discovery of essential host factors </a:t>
            </a:r>
          </a:p>
          <a:p>
            <a:r>
              <a:rPr lang="en-US" dirty="0">
                <a:latin typeface="+mj-lt"/>
              </a:rPr>
              <a:t>			and their functional association with resistance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FC69E5-9ABF-3D4C-92F1-F374785D3776}"/>
              </a:ext>
            </a:extLst>
          </p:cNvPr>
          <p:cNvSpPr/>
          <p:nvPr/>
        </p:nvSpPr>
        <p:spPr>
          <a:xfrm>
            <a:off x="1738184" y="1676728"/>
            <a:ext cx="9233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&gt; </a:t>
            </a:r>
            <a:r>
              <a:rPr lang="en-US" i="1" dirty="0" err="1"/>
              <a:t>couvre</a:t>
            </a:r>
            <a:r>
              <a:rPr lang="en-US" i="1" dirty="0"/>
              <a:t> 9 actions relevant de 7 </a:t>
            </a:r>
            <a:r>
              <a:rPr lang="en-US" i="1" dirty="0" err="1"/>
              <a:t>Objectifs</a:t>
            </a:r>
            <a:r>
              <a:rPr lang="en-US" i="1" dirty="0"/>
              <a:t> </a:t>
            </a:r>
            <a:r>
              <a:rPr lang="en-US" i="1" dirty="0" err="1"/>
              <a:t>Opérationels</a:t>
            </a:r>
            <a:r>
              <a:rPr lang="en-US" i="1" dirty="0"/>
              <a:t> </a:t>
            </a:r>
            <a:r>
              <a:rPr lang="en-US" i="1" dirty="0" err="1"/>
              <a:t>définis</a:t>
            </a:r>
            <a:r>
              <a:rPr lang="en-US" i="1" dirty="0"/>
              <a:t> </a:t>
            </a:r>
            <a:r>
              <a:rPr lang="en-US" i="1" dirty="0" err="1"/>
              <a:t>dans</a:t>
            </a:r>
            <a:r>
              <a:rPr lang="en-US" i="1" dirty="0"/>
              <a:t> le SRIA du </a:t>
            </a:r>
            <a:r>
              <a:rPr lang="en-US" i="1" dirty="0" err="1"/>
              <a:t>partenariat</a:t>
            </a:r>
            <a:endParaRPr lang="en-US" sz="1600" i="1" dirty="0"/>
          </a:p>
          <a:p>
            <a:endParaRPr lang="en-US" sz="600" i="1" dirty="0"/>
          </a:p>
          <a:p>
            <a:r>
              <a:rPr lang="en-US" sz="1600" i="1" dirty="0"/>
              <a:t>							</a:t>
            </a:r>
          </a:p>
          <a:p>
            <a:endParaRPr lang="en-US" sz="1600" i="1" dirty="0"/>
          </a:p>
          <a:p>
            <a:r>
              <a:rPr lang="en-US" sz="1600" i="1" dirty="0"/>
              <a:t>			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97C4AF-0E97-B44C-ACC1-1D0331F96551}"/>
              </a:ext>
            </a:extLst>
          </p:cNvPr>
          <p:cNvSpPr/>
          <p:nvPr/>
        </p:nvSpPr>
        <p:spPr>
          <a:xfrm>
            <a:off x="1120344" y="4950054"/>
            <a:ext cx="10072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						</a:t>
            </a:r>
            <a:r>
              <a:rPr lang="fr-FR" dirty="0">
                <a:latin typeface="+mj-lt"/>
                <a:sym typeface="Wingdings" pitchFamily="2" charset="2"/>
              </a:rPr>
              <a:t></a:t>
            </a:r>
            <a:r>
              <a:rPr lang="fr-FR" dirty="0">
                <a:latin typeface="+mj-lt"/>
              </a:rPr>
              <a:t> </a:t>
            </a:r>
            <a:r>
              <a:rPr lang="en-US" b="1" dirty="0">
                <a:latin typeface="+mj-lt"/>
              </a:rPr>
              <a:t>84 institutions </a:t>
            </a:r>
            <a:r>
              <a:rPr lang="en-US" b="1" dirty="0" err="1">
                <a:latin typeface="+mj-lt"/>
              </a:rPr>
              <a:t>différentes</a:t>
            </a:r>
            <a:r>
              <a:rPr lang="en-US" b="1" dirty="0">
                <a:latin typeface="+mj-lt"/>
              </a:rPr>
              <a:t> de 19 pays EU </a:t>
            </a:r>
            <a:r>
              <a:rPr lang="en-US" b="1" dirty="0" err="1">
                <a:latin typeface="+mj-lt"/>
              </a:rPr>
              <a:t>ou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associés</a:t>
            </a:r>
            <a:r>
              <a:rPr lang="en-US" b="1" dirty="0">
                <a:latin typeface="+mj-lt"/>
              </a:rPr>
              <a:t> </a:t>
            </a:r>
          </a:p>
          <a:p>
            <a:endParaRPr lang="en-US" sz="500" dirty="0">
              <a:latin typeface="+mj-lt"/>
            </a:endParaRPr>
          </a:p>
          <a:p>
            <a:r>
              <a:rPr lang="en-US" sz="1600" dirty="0" err="1">
                <a:latin typeface="+mj-lt"/>
              </a:rPr>
              <a:t>Autriche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Belgique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Danemark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Estonie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Finlande</a:t>
            </a:r>
            <a:r>
              <a:rPr lang="en-US" sz="1600" dirty="0">
                <a:latin typeface="+mj-lt"/>
              </a:rPr>
              <a:t>, France, </a:t>
            </a:r>
            <a:r>
              <a:rPr lang="en-US" sz="1600" dirty="0" err="1">
                <a:latin typeface="+mj-lt"/>
              </a:rPr>
              <a:t>Allemagne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Irlande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Italie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Lituanie</a:t>
            </a:r>
            <a:r>
              <a:rPr lang="en-US" sz="1600" dirty="0">
                <a:latin typeface="+mj-lt"/>
              </a:rPr>
              <a:t>, Pays-Bas, </a:t>
            </a:r>
            <a:r>
              <a:rPr lang="en-US" sz="1600" dirty="0" err="1">
                <a:latin typeface="+mj-lt"/>
              </a:rPr>
              <a:t>Norvège</a:t>
            </a:r>
            <a:r>
              <a:rPr lang="en-US" sz="1600" dirty="0">
                <a:latin typeface="+mj-lt"/>
              </a:rPr>
              <a:t>, Portugal, </a:t>
            </a:r>
            <a:r>
              <a:rPr lang="en-US" sz="1600" dirty="0" err="1">
                <a:latin typeface="+mj-lt"/>
              </a:rPr>
              <a:t>Slovaquie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Slovénie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Espagne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Suède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Turquie</a:t>
            </a:r>
            <a:r>
              <a:rPr lang="en-US" sz="1600" dirty="0">
                <a:latin typeface="+mj-lt"/>
              </a:rPr>
              <a:t> et </a:t>
            </a:r>
            <a:r>
              <a:rPr lang="en-US" sz="1600" dirty="0" err="1">
                <a:latin typeface="+mj-lt"/>
              </a:rPr>
              <a:t>Royaume</a:t>
            </a:r>
            <a:r>
              <a:rPr lang="en-US" sz="1600" dirty="0">
                <a:latin typeface="+mj-lt"/>
              </a:rPr>
              <a:t>-Uni</a:t>
            </a:r>
          </a:p>
        </p:txBody>
      </p:sp>
    </p:spTree>
    <p:extLst>
      <p:ext uri="{BB962C8B-B14F-4D97-AF65-F5344CB8AC3E}">
        <p14:creationId xmlns:p14="http://schemas.microsoft.com/office/powerpoint/2010/main" val="3032207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38454D-13BD-0F4E-9BF8-FE022F0A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636008" cy="888251"/>
          </a:xfrm>
        </p:spPr>
        <p:txBody>
          <a:bodyPr/>
          <a:lstStyle/>
          <a:p>
            <a:r>
              <a:rPr lang="fr-FR" sz="2800" dirty="0">
                <a:latin typeface="Century Gothic" panose="020B0502020202020204" pitchFamily="34" charset="0"/>
              </a:rPr>
              <a:t>Partenariat Européen </a:t>
            </a:r>
            <a:r>
              <a:rPr lang="fr-FR" sz="2000" dirty="0">
                <a:latin typeface="Century Gothic" panose="020B0502020202020204" pitchFamily="34" charset="0"/>
              </a:rPr>
              <a:t>sur la </a:t>
            </a:r>
            <a:r>
              <a:rPr lang="fr-FR" sz="2800" dirty="0">
                <a:latin typeface="Century Gothic" panose="020B0502020202020204" pitchFamily="34" charset="0"/>
              </a:rPr>
              <a:t>santé </a:t>
            </a:r>
            <a:r>
              <a:rPr lang="fr-FR" sz="2000" dirty="0">
                <a:latin typeface="Century Gothic" panose="020B0502020202020204" pitchFamily="34" charset="0"/>
              </a:rPr>
              <a:t>et le </a:t>
            </a:r>
            <a:r>
              <a:rPr lang="fr-FR" sz="2800" dirty="0">
                <a:latin typeface="Century Gothic" panose="020B0502020202020204" pitchFamily="34" charset="0"/>
              </a:rPr>
              <a:t>bien-être des animaux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5D11590-DBB7-17E4-F18B-A006D3D930D7}"/>
              </a:ext>
            </a:extLst>
          </p:cNvPr>
          <p:cNvSpPr txBox="1"/>
          <p:nvPr/>
        </p:nvSpPr>
        <p:spPr>
          <a:xfrm>
            <a:off x="1232465" y="788477"/>
            <a:ext cx="1748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>
                <a:solidFill>
                  <a:srgbClr val="00A3A6"/>
                </a:solidFill>
                <a:latin typeface="+mj-lt"/>
              </a:rPr>
              <a:t>1</a:t>
            </a:r>
            <a:r>
              <a:rPr lang="fr-FR" sz="2000" b="1" i="1" baseline="30000" dirty="0">
                <a:solidFill>
                  <a:srgbClr val="00A3A6"/>
                </a:solidFill>
                <a:latin typeface="+mj-lt"/>
              </a:rPr>
              <a:t>er</a:t>
            </a:r>
            <a:r>
              <a:rPr lang="fr-FR" sz="2000" b="1" i="1" dirty="0">
                <a:solidFill>
                  <a:srgbClr val="00A3A6"/>
                </a:solidFill>
                <a:latin typeface="+mj-lt"/>
              </a:rPr>
              <a:t> AAP externe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AE9EFB1-178D-89D6-0DAE-EC523A402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688" y="136189"/>
            <a:ext cx="850900" cy="9017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B151EE-611D-C448-AF3E-1BC6051FAEA6}"/>
              </a:ext>
            </a:extLst>
          </p:cNvPr>
          <p:cNvSpPr/>
          <p:nvPr/>
        </p:nvSpPr>
        <p:spPr>
          <a:xfrm>
            <a:off x="1120344" y="1288614"/>
            <a:ext cx="7937157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41 projets complets déposés 	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 </a:t>
            </a:r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20</a:t>
            </a:r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projets sélectionnés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</a:p>
          <a:p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						 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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dont </a:t>
            </a:r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3 coordonnés par une équipe française 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BD67B76-2C4F-0A41-89AA-9FA03AD39B18}"/>
              </a:ext>
            </a:extLst>
          </p:cNvPr>
          <p:cNvSpPr txBox="1"/>
          <p:nvPr/>
        </p:nvSpPr>
        <p:spPr>
          <a:xfrm>
            <a:off x="1120344" y="2702124"/>
            <a:ext cx="10705071" cy="190821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1379538" indent="-1379538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ASF-RESIST</a:t>
            </a:r>
            <a:r>
              <a:rPr lang="en-US" dirty="0"/>
              <a:t> </a:t>
            </a:r>
            <a:r>
              <a:rPr lang="en-US" dirty="0">
                <a:latin typeface="+mj-lt"/>
              </a:rPr>
              <a:t>	Defining host factors of susceptibility and resistance to </a:t>
            </a:r>
            <a:r>
              <a:rPr lang="en-US" b="1" dirty="0">
                <a:latin typeface="+mj-lt"/>
              </a:rPr>
              <a:t>African Swine Fever </a:t>
            </a:r>
          </a:p>
          <a:p>
            <a:pPr marL="1379538" indent="-1379538">
              <a:spcAft>
                <a:spcPts val="600"/>
              </a:spcAft>
            </a:pPr>
            <a:r>
              <a:rPr lang="en-US" dirty="0">
                <a:latin typeface="+mj-lt"/>
              </a:rPr>
              <a:t>	in domestic and wild </a:t>
            </a:r>
            <a:r>
              <a:rPr lang="en-US" dirty="0" err="1">
                <a:latin typeface="+mj-lt"/>
              </a:rPr>
              <a:t>suids</a:t>
            </a:r>
            <a:endParaRPr lang="en-US" dirty="0">
              <a:latin typeface="+mj-lt"/>
            </a:endParaRP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BRUCELLIN </a:t>
            </a:r>
            <a:r>
              <a:rPr lang="en-US" dirty="0">
                <a:latin typeface="+mj-lt"/>
              </a:rPr>
              <a:t>	Novel integrated approaches for </a:t>
            </a:r>
            <a:r>
              <a:rPr lang="en-US" b="1" dirty="0">
                <a:latin typeface="+mj-lt"/>
              </a:rPr>
              <a:t>brucellosis</a:t>
            </a:r>
            <a:r>
              <a:rPr lang="en-US" dirty="0">
                <a:latin typeface="+mj-lt"/>
              </a:rPr>
              <a:t> </a:t>
            </a:r>
            <a:r>
              <a:rPr lang="en-US" b="1" dirty="0">
                <a:latin typeface="+mj-lt"/>
              </a:rPr>
              <a:t>prevention, control and eradication 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+mj-lt"/>
              </a:rPr>
              <a:t>			using </a:t>
            </a:r>
            <a:r>
              <a:rPr lang="en-US" dirty="0" err="1">
                <a:latin typeface="+mj-lt"/>
              </a:rPr>
              <a:t>brucellin</a:t>
            </a:r>
            <a:r>
              <a:rPr lang="en-US" dirty="0">
                <a:latin typeface="+mj-lt"/>
              </a:rPr>
              <a:t>- derived tools in production animals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PRRSV-OUT</a:t>
            </a:r>
            <a:r>
              <a:rPr lang="en-US" dirty="0"/>
              <a:t> </a:t>
            </a:r>
            <a:r>
              <a:rPr lang="en-US" dirty="0">
                <a:latin typeface="+mj-lt"/>
              </a:rPr>
              <a:t>	Harnessing </a:t>
            </a:r>
            <a:r>
              <a:rPr lang="en-US" b="1" dirty="0">
                <a:latin typeface="+mj-lt"/>
              </a:rPr>
              <a:t>genomics to fight PRRSV</a:t>
            </a:r>
            <a:r>
              <a:rPr lang="en-US" dirty="0">
                <a:latin typeface="+mj-lt"/>
              </a:rPr>
              <a:t>: Discovery of essential host factors </a:t>
            </a:r>
          </a:p>
          <a:p>
            <a:r>
              <a:rPr lang="en-US" dirty="0">
                <a:latin typeface="+mj-lt"/>
              </a:rPr>
              <a:t>			and their functional association with resistance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FC69E5-9ABF-3D4C-92F1-F374785D3776}"/>
              </a:ext>
            </a:extLst>
          </p:cNvPr>
          <p:cNvSpPr/>
          <p:nvPr/>
        </p:nvSpPr>
        <p:spPr>
          <a:xfrm>
            <a:off x="1738184" y="1676728"/>
            <a:ext cx="9233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&gt; </a:t>
            </a:r>
            <a:r>
              <a:rPr lang="en-US" i="1" dirty="0" err="1"/>
              <a:t>couvre</a:t>
            </a:r>
            <a:r>
              <a:rPr lang="en-US" i="1" dirty="0"/>
              <a:t> 9 actions relevant de 7 </a:t>
            </a:r>
            <a:r>
              <a:rPr lang="en-US" i="1" dirty="0" err="1"/>
              <a:t>Objectifs</a:t>
            </a:r>
            <a:r>
              <a:rPr lang="en-US" i="1" dirty="0"/>
              <a:t> </a:t>
            </a:r>
            <a:r>
              <a:rPr lang="en-US" i="1" dirty="0" err="1"/>
              <a:t>Opérationels</a:t>
            </a:r>
            <a:r>
              <a:rPr lang="en-US" i="1" dirty="0"/>
              <a:t> </a:t>
            </a:r>
            <a:r>
              <a:rPr lang="en-US" i="1" dirty="0" err="1"/>
              <a:t>définis</a:t>
            </a:r>
            <a:r>
              <a:rPr lang="en-US" i="1" dirty="0"/>
              <a:t> </a:t>
            </a:r>
            <a:r>
              <a:rPr lang="en-US" i="1" dirty="0" err="1"/>
              <a:t>dans</a:t>
            </a:r>
            <a:r>
              <a:rPr lang="en-US" i="1" dirty="0"/>
              <a:t> le SRIA du </a:t>
            </a:r>
            <a:r>
              <a:rPr lang="en-US" i="1" dirty="0" err="1"/>
              <a:t>partenariat</a:t>
            </a:r>
            <a:endParaRPr lang="en-US" sz="1600" i="1" dirty="0"/>
          </a:p>
          <a:p>
            <a:endParaRPr lang="en-US" sz="600" i="1" dirty="0"/>
          </a:p>
          <a:p>
            <a:r>
              <a:rPr lang="en-US" sz="1600" i="1" dirty="0"/>
              <a:t>							</a:t>
            </a:r>
          </a:p>
          <a:p>
            <a:endParaRPr lang="en-US" sz="1600" i="1" dirty="0"/>
          </a:p>
          <a:p>
            <a:r>
              <a:rPr lang="en-US" sz="1600" i="1" dirty="0"/>
              <a:t>			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97C4AF-0E97-B44C-ACC1-1D0331F96551}"/>
              </a:ext>
            </a:extLst>
          </p:cNvPr>
          <p:cNvSpPr/>
          <p:nvPr/>
        </p:nvSpPr>
        <p:spPr>
          <a:xfrm>
            <a:off x="1120344" y="4950054"/>
            <a:ext cx="10072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						</a:t>
            </a:r>
            <a:r>
              <a:rPr lang="fr-FR" dirty="0">
                <a:latin typeface="+mj-lt"/>
                <a:sym typeface="Wingdings" pitchFamily="2" charset="2"/>
              </a:rPr>
              <a:t></a:t>
            </a:r>
            <a:r>
              <a:rPr lang="fr-FR" dirty="0">
                <a:latin typeface="+mj-lt"/>
              </a:rPr>
              <a:t> </a:t>
            </a:r>
            <a:r>
              <a:rPr lang="en-US" b="1" dirty="0">
                <a:latin typeface="+mj-lt"/>
              </a:rPr>
              <a:t>84 institutions </a:t>
            </a:r>
            <a:r>
              <a:rPr lang="en-US" b="1" dirty="0" err="1">
                <a:latin typeface="+mj-lt"/>
              </a:rPr>
              <a:t>différentes</a:t>
            </a:r>
            <a:r>
              <a:rPr lang="en-US" b="1" dirty="0">
                <a:latin typeface="+mj-lt"/>
              </a:rPr>
              <a:t> de 19 pays EU </a:t>
            </a:r>
            <a:r>
              <a:rPr lang="en-US" b="1" dirty="0" err="1">
                <a:latin typeface="+mj-lt"/>
              </a:rPr>
              <a:t>ou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associés</a:t>
            </a:r>
            <a:r>
              <a:rPr lang="en-US" b="1" dirty="0">
                <a:latin typeface="+mj-lt"/>
              </a:rPr>
              <a:t> </a:t>
            </a:r>
          </a:p>
          <a:p>
            <a:endParaRPr lang="en-US" sz="500" dirty="0">
              <a:latin typeface="+mj-lt"/>
            </a:endParaRPr>
          </a:p>
          <a:p>
            <a:r>
              <a:rPr lang="en-US" sz="1600" dirty="0" err="1">
                <a:latin typeface="+mj-lt"/>
              </a:rPr>
              <a:t>Autriche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Belgique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Danemark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Estonie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Finlande</a:t>
            </a:r>
            <a:r>
              <a:rPr lang="en-US" sz="1600" dirty="0">
                <a:latin typeface="+mj-lt"/>
              </a:rPr>
              <a:t>, France, </a:t>
            </a:r>
            <a:r>
              <a:rPr lang="en-US" sz="1600" dirty="0" err="1">
                <a:latin typeface="+mj-lt"/>
              </a:rPr>
              <a:t>Allemagne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Irlande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Italie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Lituanie</a:t>
            </a:r>
            <a:r>
              <a:rPr lang="en-US" sz="1600" dirty="0">
                <a:latin typeface="+mj-lt"/>
              </a:rPr>
              <a:t>, Pays-Bas, </a:t>
            </a:r>
            <a:r>
              <a:rPr lang="en-US" sz="1600" dirty="0" err="1">
                <a:latin typeface="+mj-lt"/>
              </a:rPr>
              <a:t>Norvège</a:t>
            </a:r>
            <a:r>
              <a:rPr lang="en-US" sz="1600" dirty="0">
                <a:latin typeface="+mj-lt"/>
              </a:rPr>
              <a:t>, Portugal, </a:t>
            </a:r>
            <a:r>
              <a:rPr lang="en-US" sz="1600" dirty="0" err="1">
                <a:latin typeface="+mj-lt"/>
              </a:rPr>
              <a:t>Slovaquie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Slovénie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Espagne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Suède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Turquie</a:t>
            </a:r>
            <a:r>
              <a:rPr lang="en-US" sz="1600" dirty="0">
                <a:latin typeface="+mj-lt"/>
              </a:rPr>
              <a:t> et </a:t>
            </a:r>
            <a:r>
              <a:rPr lang="en-US" sz="1600" dirty="0" err="1">
                <a:latin typeface="+mj-lt"/>
              </a:rPr>
              <a:t>Royaume</a:t>
            </a:r>
            <a:r>
              <a:rPr lang="en-US" sz="1600" dirty="0">
                <a:latin typeface="+mj-lt"/>
              </a:rPr>
              <a:t>-Uni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1C26875-32C6-254E-A08A-BA2F893DFD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9582" y="1151945"/>
            <a:ext cx="5185833" cy="362825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89069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FE6371-D71A-B940-83D9-852BFC6E7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371" y="260131"/>
            <a:ext cx="11712207" cy="6301307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tabLst>
                <a:tab pos="1281113" algn="l"/>
                <a:tab pos="1366838" algn="l"/>
              </a:tabLst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HEN-CARE</a:t>
            </a:r>
            <a:r>
              <a:rPr lang="en-US" b="1" dirty="0"/>
              <a:t> 	 	</a:t>
            </a:r>
            <a:r>
              <a:rPr lang="en-US" dirty="0"/>
              <a:t>Hen Emotional Needs - Comprehensive </a:t>
            </a:r>
            <a:r>
              <a:rPr lang="en-US" b="1" dirty="0"/>
              <a:t>Assessment and Resilience </a:t>
            </a:r>
            <a:r>
              <a:rPr lang="en-US" dirty="0"/>
              <a:t>Enhancement				  UK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1281113" algn="l"/>
                <a:tab pos="1366838" algn="l"/>
              </a:tabLst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EVIVA </a:t>
            </a:r>
            <a:r>
              <a:rPr lang="en-US" dirty="0"/>
              <a:t>	 	Evolution of </a:t>
            </a:r>
            <a:r>
              <a:rPr lang="en-US" b="1" dirty="0"/>
              <a:t>avian influenza viruses </a:t>
            </a:r>
            <a:r>
              <a:rPr lang="en-US" dirty="0"/>
              <a:t>in the context of vaccination					  IT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1281113" algn="l"/>
                <a:tab pos="1366838" algn="l"/>
              </a:tabLst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BIOFRAME</a:t>
            </a:r>
            <a:r>
              <a:rPr lang="en-US" dirty="0"/>
              <a:t>  		Tailored Biosecurity Framework for </a:t>
            </a:r>
            <a:r>
              <a:rPr lang="en-US" b="1" dirty="0"/>
              <a:t>Non-Intensive</a:t>
            </a:r>
            <a:r>
              <a:rPr lang="en-US" dirty="0"/>
              <a:t> </a:t>
            </a:r>
            <a:r>
              <a:rPr lang="en-US" b="1" dirty="0"/>
              <a:t>Animal Farming Systems</a:t>
            </a:r>
            <a:r>
              <a:rPr lang="en-US" dirty="0"/>
              <a:t>				  BE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1281113" algn="l"/>
                <a:tab pos="1366838" algn="l"/>
              </a:tabLst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CATTLE-AIV</a:t>
            </a:r>
            <a:r>
              <a:rPr lang="en-US" dirty="0"/>
              <a:t> 		Comprehensive Analysis of Transmission, Tropism, and Livestock Epidemiology of </a:t>
            </a:r>
            <a:r>
              <a:rPr lang="en-US" b="1" dirty="0"/>
              <a:t>Avian Influenza Viruses	</a:t>
            </a:r>
            <a:r>
              <a:rPr lang="en-US" dirty="0"/>
              <a:t>	  DK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1281113" algn="l"/>
                <a:tab pos="1366838" algn="l"/>
              </a:tabLst>
            </a:pP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HoliWell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/>
              <a:t>	 	Towards a </a:t>
            </a:r>
            <a:r>
              <a:rPr lang="en-US" b="1" dirty="0"/>
              <a:t>Holistic Assessment 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1281113" algn="l"/>
                <a:tab pos="1366838" algn="l"/>
              </a:tabLst>
            </a:pP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PathOmics</a:t>
            </a:r>
            <a:r>
              <a:rPr lang="en-US" dirty="0"/>
              <a:t>  		</a:t>
            </a:r>
            <a:r>
              <a:rPr lang="en-US" b="1" dirty="0"/>
              <a:t>Pathogen Tracing</a:t>
            </a:r>
            <a:r>
              <a:rPr lang="en-US" dirty="0"/>
              <a:t> via Metagenomics, Metabolomics, and </a:t>
            </a:r>
            <a:r>
              <a:rPr lang="en-US" dirty="0" err="1"/>
              <a:t>Volatilomics</a:t>
            </a:r>
            <a:r>
              <a:rPr lang="en-US" dirty="0"/>
              <a:t> for </a:t>
            </a:r>
            <a:r>
              <a:rPr lang="en-US" b="1" dirty="0"/>
              <a:t>Early Disease Diagnosis </a:t>
            </a:r>
            <a:r>
              <a:rPr lang="en-US" dirty="0"/>
              <a:t>in Swine and Poultry  BE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1281113" algn="l"/>
                <a:tab pos="1366838" algn="l"/>
              </a:tabLst>
            </a:pP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MICROBEEome</a:t>
            </a:r>
            <a:r>
              <a:rPr lang="en-US" dirty="0"/>
              <a:t> 	</a:t>
            </a:r>
            <a:r>
              <a:rPr lang="en-US" b="1" dirty="0"/>
              <a:t>Bacteriophages and the Honeybee </a:t>
            </a:r>
            <a:r>
              <a:rPr lang="en-US" dirty="0"/>
              <a:t>Gut Microbiome: Impacts on Immunity and Disease Resistance 		  BE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1281113" algn="l"/>
                <a:tab pos="1366838" algn="l"/>
              </a:tabLst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AQUAMED</a:t>
            </a:r>
            <a:r>
              <a:rPr lang="en-US" dirty="0"/>
              <a:t>  		Unravelling Mediterranean </a:t>
            </a:r>
            <a:r>
              <a:rPr lang="en-US" b="1" dirty="0"/>
              <a:t>Aquaculture Pathogens</a:t>
            </a:r>
            <a:r>
              <a:rPr lang="en-US" dirty="0"/>
              <a:t>: Advancing Diagnostic and Vaccine-like Solutions 		  PT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1281113" algn="l"/>
                <a:tab pos="1366838" algn="l"/>
              </a:tabLst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IMM4ASF</a:t>
            </a:r>
            <a:r>
              <a:rPr lang="en-US" dirty="0"/>
              <a:t> 		Basis of protective immunity and reversion to virulence of </a:t>
            </a:r>
            <a:r>
              <a:rPr lang="en-US" b="1" dirty="0"/>
              <a:t>African swine fever virus</a:t>
            </a:r>
            <a:r>
              <a:rPr lang="en-US" dirty="0"/>
              <a:t>			  ES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1281113" algn="l"/>
                <a:tab pos="1366838" algn="l"/>
              </a:tabLst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MATFOETFIGHT</a:t>
            </a:r>
            <a:r>
              <a:rPr lang="en-US" dirty="0"/>
              <a:t> Decoding the Maternal-</a:t>
            </a:r>
            <a:r>
              <a:rPr lang="en-US" dirty="0" err="1"/>
              <a:t>Foetal</a:t>
            </a:r>
            <a:r>
              <a:rPr lang="en-US" dirty="0"/>
              <a:t> Immune Dynamics Against </a:t>
            </a:r>
            <a:r>
              <a:rPr lang="en-US" b="1" dirty="0"/>
              <a:t>PRRSV</a:t>
            </a:r>
            <a:r>
              <a:rPr lang="en-US" dirty="0"/>
              <a:t>					  UK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1281113" algn="l"/>
                <a:tab pos="1366838" algn="l"/>
              </a:tabLst>
            </a:pP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AquTRep</a:t>
            </a:r>
            <a:r>
              <a:rPr lang="en-US" dirty="0"/>
              <a:t> 		T cell Repertoire Analysis: development of immunological tools to </a:t>
            </a:r>
            <a:r>
              <a:rPr lang="en-US" b="1" dirty="0"/>
              <a:t>evaluate vaccine protection 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281113" algn="l"/>
                <a:tab pos="1366838" algn="l"/>
              </a:tabLst>
            </a:pPr>
            <a:r>
              <a:rPr lang="en-US" dirty="0"/>
              <a:t>		in key European </a:t>
            </a:r>
            <a:r>
              <a:rPr lang="en-US" b="1" dirty="0"/>
              <a:t>farmed fish species</a:t>
            </a:r>
            <a:r>
              <a:rPr lang="en-US" dirty="0"/>
              <a:t>								  ES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1281113" algn="l"/>
                <a:tab pos="1366838" algn="l"/>
              </a:tabLst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EPIG</a:t>
            </a:r>
            <a:r>
              <a:rPr lang="en-US" dirty="0"/>
              <a:t> 		Ecology of Pathogenic</a:t>
            </a:r>
            <a:r>
              <a:rPr lang="en-US" b="1" dirty="0"/>
              <a:t> Streptococcus </a:t>
            </a:r>
            <a:r>
              <a:rPr lang="en-US" b="1" dirty="0" err="1"/>
              <a:t>suis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/>
              <a:t>their Interactions with Microbiota and Pig Immunity</a:t>
            </a:r>
            <a:r>
              <a:rPr lang="en-US" dirty="0"/>
              <a:t>		  NL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1281113" algn="l"/>
                <a:tab pos="1366838" algn="l"/>
              </a:tabLst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AQUAWELL</a:t>
            </a:r>
            <a:r>
              <a:rPr lang="en-US" dirty="0"/>
              <a:t> 		</a:t>
            </a:r>
            <a:r>
              <a:rPr lang="en-US" dirty="0">
                <a:latin typeface="+mj-lt"/>
              </a:rPr>
              <a:t>Steering </a:t>
            </a:r>
            <a:r>
              <a:rPr lang="en-US" b="1" dirty="0">
                <a:latin typeface="+mj-lt"/>
              </a:rPr>
              <a:t>microbiomes</a:t>
            </a:r>
            <a:r>
              <a:rPr lang="en-US" dirty="0">
                <a:latin typeface="+mj-lt"/>
              </a:rPr>
              <a:t> to ensure </a:t>
            </a:r>
            <a:r>
              <a:rPr lang="en-US" b="1" dirty="0">
                <a:latin typeface="+mj-lt"/>
              </a:rPr>
              <a:t>rainbow trout health and welfare					  </a:t>
            </a:r>
            <a:r>
              <a:rPr lang="en-US" dirty="0">
                <a:latin typeface="+mj-lt"/>
              </a:rPr>
              <a:t>DK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1281113" algn="l"/>
                <a:tab pos="1366838" algn="l"/>
              </a:tabLst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Smart4Welfare 	</a:t>
            </a:r>
            <a:r>
              <a:rPr lang="en-US" dirty="0">
                <a:latin typeface="+mj-lt"/>
              </a:rPr>
              <a:t>Adoption of smart technology for animal welfare </a:t>
            </a:r>
            <a:r>
              <a:rPr lang="en-US" dirty="0" err="1">
                <a:latin typeface="+mj-lt"/>
              </a:rPr>
              <a:t>andsustainable</a:t>
            </a:r>
            <a:r>
              <a:rPr lang="en-US" dirty="0">
                <a:latin typeface="+mj-lt"/>
              </a:rPr>
              <a:t> livestock systems of </a:t>
            </a:r>
            <a:r>
              <a:rPr lang="en-US" b="1" dirty="0">
                <a:latin typeface="+mj-lt"/>
              </a:rPr>
              <a:t>Animal Welfare 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281113" algn="l"/>
                <a:tab pos="1366838" algn="l"/>
              </a:tabLst>
            </a:pPr>
            <a:r>
              <a:rPr lang="en-US" dirty="0">
                <a:latin typeface="+mj-lt"/>
              </a:rPr>
              <a:t>		using Emotion and Deep Learning								  EE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1281113" algn="l"/>
                <a:tab pos="1366838" algn="l"/>
              </a:tabLst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ERA BSE 		</a:t>
            </a:r>
            <a:r>
              <a:rPr lang="en-US" dirty="0">
                <a:latin typeface="+mj-lt"/>
              </a:rPr>
              <a:t>Eradication of </a:t>
            </a:r>
            <a:r>
              <a:rPr lang="en-US" b="1" dirty="0">
                <a:latin typeface="+mj-lt"/>
              </a:rPr>
              <a:t>BSE</a:t>
            </a:r>
            <a:r>
              <a:rPr lang="en-US" dirty="0">
                <a:latin typeface="+mj-lt"/>
              </a:rPr>
              <a:t>: improving tools for detection and management of genetic and environmental risks		  UK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1281113" algn="l"/>
                <a:tab pos="1366838" algn="l"/>
              </a:tabLst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TechGen4Health</a:t>
            </a:r>
            <a:r>
              <a:rPr lang="en-US" dirty="0"/>
              <a:t> </a:t>
            </a:r>
            <a:r>
              <a:rPr lang="en-US" dirty="0">
                <a:latin typeface="+mj-lt"/>
              </a:rPr>
              <a:t>Application of novel technologies, diagnostics and genomics to improve </a:t>
            </a:r>
            <a:r>
              <a:rPr lang="en-US" b="1" dirty="0">
                <a:latin typeface="+mj-lt"/>
              </a:rPr>
              <a:t>disease resistance of cattle in grazing systems </a:t>
            </a:r>
            <a:r>
              <a:rPr lang="en-US" dirty="0">
                <a:latin typeface="+mj-lt"/>
              </a:rPr>
              <a:t>DE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1281113" algn="l"/>
                <a:tab pos="1366838" algn="l"/>
              </a:tabLst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ISOEAVLG 		</a:t>
            </a:r>
            <a:r>
              <a:rPr lang="en-US" dirty="0">
                <a:latin typeface="+mj-lt"/>
              </a:rPr>
              <a:t>Immunity stimulation by oral administration of encapsulated autologous vaccine against </a:t>
            </a:r>
            <a:r>
              <a:rPr lang="en-US" b="1" dirty="0">
                <a:latin typeface="+mj-lt"/>
              </a:rPr>
              <a:t>Lactococcus </a:t>
            </a:r>
            <a:r>
              <a:rPr lang="en-US" b="1" dirty="0" err="1">
                <a:latin typeface="+mj-lt"/>
              </a:rPr>
              <a:t>garvieae</a:t>
            </a:r>
            <a:endParaRPr lang="en-US" b="1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281113" algn="l"/>
                <a:tab pos="1366838" algn="l"/>
              </a:tabLst>
            </a:pPr>
            <a:r>
              <a:rPr lang="en-US" dirty="0">
                <a:latin typeface="+mj-lt"/>
              </a:rPr>
              <a:t>		 in </a:t>
            </a:r>
            <a:r>
              <a:rPr lang="en-US" b="1" dirty="0">
                <a:latin typeface="+mj-lt"/>
              </a:rPr>
              <a:t>sea bream and sea bass</a:t>
            </a:r>
            <a:r>
              <a:rPr lang="en-US" dirty="0">
                <a:latin typeface="+mj-lt"/>
              </a:rPr>
              <a:t>									  IT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27BB332-63B2-DD48-B914-4E33547CD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6310" y="111476"/>
            <a:ext cx="8509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50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80CE15-F907-1946-BCF3-1A68DBD3F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HORIZON EUROPE - </a:t>
            </a:r>
            <a:r>
              <a:rPr 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</a:t>
            </a:r>
            <a:endParaRPr lang="en-US" dirty="0"/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E1BC6F2D-370F-BE42-9054-9B704E1089AC}"/>
              </a:ext>
            </a:extLst>
          </p:cNvPr>
          <p:cNvSpPr txBox="1">
            <a:spLocks/>
          </p:cNvSpPr>
          <p:nvPr/>
        </p:nvSpPr>
        <p:spPr>
          <a:xfrm>
            <a:off x="1122336" y="858842"/>
            <a:ext cx="9680171" cy="679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275662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AE51EBA-8DC6-C54C-A323-0129DDB05188}"/>
              </a:ext>
            </a:extLst>
          </p:cNvPr>
          <p:cNvSpPr txBox="1"/>
          <p:nvPr/>
        </p:nvSpPr>
        <p:spPr>
          <a:xfrm rot="16200000">
            <a:off x="-40068" y="1523583"/>
            <a:ext cx="15869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chemeClr val="accent4"/>
                </a:solidFill>
              </a:rPr>
              <a:t>Objectif.</a:t>
            </a:r>
            <a:endParaRPr lang="en-GB" sz="2800" b="1" dirty="0">
              <a:solidFill>
                <a:schemeClr val="accent4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B3D070-40FE-FA4F-94B1-89528D0FFACC}"/>
              </a:ext>
            </a:extLst>
          </p:cNvPr>
          <p:cNvSpPr/>
          <p:nvPr/>
        </p:nvSpPr>
        <p:spPr>
          <a:xfrm>
            <a:off x="1052251" y="1083522"/>
            <a:ext cx="6126116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Clr>
                <a:schemeClr val="accent4"/>
              </a:buClr>
            </a:pPr>
            <a:r>
              <a:rPr lang="fr-FR" b="1" dirty="0">
                <a:cs typeface="Calibri" panose="020F0502020204030204" pitchFamily="34" charset="0"/>
              </a:rPr>
              <a:t>Soutenir la création d’infrastructures de recherche pan-européennes</a:t>
            </a:r>
            <a:r>
              <a:rPr lang="fr-FR" dirty="0">
                <a:cs typeface="Calibri" panose="020F0502020204030204" pitchFamily="34" charset="0"/>
              </a:rPr>
              <a:t>, l’accès transnational à des infrastructures de recherche de niveau national ou institutionnel ou encore le développement de nouvelles technologies ou solutions numériques dans le cadre de ces infrastructures de recherche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E75512C-7C24-6247-8D6D-573C8F83A6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3680" y="417124"/>
            <a:ext cx="4538347" cy="252121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DAE95D-D5AA-4D4B-8EC4-F610CDDE0E26}"/>
              </a:ext>
            </a:extLst>
          </p:cNvPr>
          <p:cNvSpPr/>
          <p:nvPr/>
        </p:nvSpPr>
        <p:spPr>
          <a:xfrm>
            <a:off x="7433681" y="417124"/>
            <a:ext cx="1487396" cy="1841395"/>
          </a:xfrm>
          <a:prstGeom prst="rect">
            <a:avLst/>
          </a:prstGeom>
          <a:noFill/>
          <a:ln w="76200">
            <a:solidFill>
              <a:srgbClr val="00A3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132824-172F-4C42-9446-5A72E97529FF}"/>
              </a:ext>
            </a:extLst>
          </p:cNvPr>
          <p:cNvSpPr/>
          <p:nvPr/>
        </p:nvSpPr>
        <p:spPr>
          <a:xfrm>
            <a:off x="7453702" y="1755520"/>
            <a:ext cx="1447354" cy="344393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4F4911-6477-AB4F-8221-77BD4A6985A5}"/>
              </a:ext>
            </a:extLst>
          </p:cNvPr>
          <p:cNvSpPr/>
          <p:nvPr/>
        </p:nvSpPr>
        <p:spPr>
          <a:xfrm>
            <a:off x="547788" y="2796441"/>
            <a:ext cx="6126116" cy="36933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275662"/>
                </a:solidFill>
              </a:rPr>
              <a:t>Destination </a:t>
            </a:r>
            <a:r>
              <a:rPr lang="fr-FR" b="1" dirty="0">
                <a:solidFill>
                  <a:srgbClr val="275662"/>
                </a:solidFill>
              </a:rPr>
              <a:t>INFRA-SERVE: 	</a:t>
            </a:r>
          </a:p>
          <a:p>
            <a:pPr fontAlgn="base"/>
            <a:r>
              <a:rPr lang="fr-FR" dirty="0"/>
              <a:t>&gt; </a:t>
            </a:r>
            <a:r>
              <a:rPr lang="fr-FR" b="1" dirty="0"/>
              <a:t>accès transnationaux gratuits à offre de service </a:t>
            </a:r>
            <a:r>
              <a:rPr lang="fr-FR" dirty="0"/>
              <a:t>proposée par des infrastructures de recherche EU de pointe</a:t>
            </a:r>
          </a:p>
          <a:p>
            <a:pPr fontAlgn="base"/>
            <a:endParaRPr lang="fr-FR" dirty="0">
              <a:solidFill>
                <a:srgbClr val="00A3A6"/>
              </a:solidFill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275662"/>
                </a:solidFill>
              </a:rPr>
              <a:t>Destination </a:t>
            </a:r>
            <a:r>
              <a:rPr lang="fr-FR" b="1" dirty="0">
                <a:solidFill>
                  <a:srgbClr val="275662"/>
                </a:solidFill>
              </a:rPr>
              <a:t>INFRA-TECH </a:t>
            </a:r>
            <a:r>
              <a:rPr lang="fr-FR" dirty="0"/>
              <a:t>: </a:t>
            </a:r>
          </a:p>
          <a:p>
            <a:pPr fontAlgn="base"/>
            <a:r>
              <a:rPr lang="fr-FR" dirty="0"/>
              <a:t>&gt; Une nouvelle génération d'instruments, d'outils et de méthodes scientifiques et solutions numériques avancées</a:t>
            </a:r>
          </a:p>
          <a:p>
            <a:pPr fontAlgn="base"/>
            <a:endParaRPr lang="fr-FR" dirty="0"/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275662"/>
                </a:solidFill>
              </a:rPr>
              <a:t>Destination </a:t>
            </a:r>
            <a:r>
              <a:rPr lang="fr-FR" b="1" dirty="0">
                <a:solidFill>
                  <a:srgbClr val="275662"/>
                </a:solidFill>
              </a:rPr>
              <a:t>INFRA-DEV</a:t>
            </a:r>
            <a:r>
              <a:rPr lang="fr-FR" dirty="0">
                <a:solidFill>
                  <a:srgbClr val="275662"/>
                </a:solidFill>
              </a:rPr>
              <a:t>  </a:t>
            </a:r>
          </a:p>
          <a:p>
            <a:pPr fontAlgn="base"/>
            <a:r>
              <a:rPr lang="fr-FR" dirty="0">
                <a:solidFill>
                  <a:srgbClr val="275662"/>
                </a:solidFill>
              </a:rPr>
              <a:t>&gt; </a:t>
            </a:r>
            <a:r>
              <a:rPr lang="fr-FR" dirty="0"/>
              <a:t>Un paysage d'infrastructures de recherche européennes </a:t>
            </a:r>
            <a:r>
              <a:rPr lang="fr-FR" dirty="0" err="1"/>
              <a:t>rationel</a:t>
            </a:r>
            <a:r>
              <a:rPr lang="fr-FR" dirty="0"/>
              <a:t> et fonctionnel </a:t>
            </a:r>
          </a:p>
          <a:p>
            <a:pPr fontAlgn="base"/>
            <a:r>
              <a:rPr lang="fr-FR" dirty="0">
                <a:solidFill>
                  <a:srgbClr val="00A3A6"/>
                </a:solidFill>
              </a:rPr>
              <a:t>	(soutien ESFRI &amp; ERIC)</a:t>
            </a:r>
          </a:p>
          <a:p>
            <a:pPr fontAlgn="base"/>
            <a:r>
              <a:rPr lang="fr-FR" dirty="0"/>
              <a:t> </a:t>
            </a:r>
            <a:endParaRPr lang="fr-FR" dirty="0">
              <a:solidFill>
                <a:srgbClr val="00A3A6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B9193A7-0255-304D-938A-47723BC76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904" y="3983217"/>
            <a:ext cx="2422787" cy="96911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6B3192D-1F1C-BC47-A659-4A633A1D9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822" y="4876081"/>
            <a:ext cx="3028950" cy="150495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739FDE5-BEB1-574D-A9C0-767A25D6B2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375" y="5266687"/>
            <a:ext cx="2634264" cy="668925"/>
          </a:xfrm>
          <a:prstGeom prst="rect">
            <a:avLst/>
          </a:prstGeom>
        </p:spPr>
      </p:pic>
      <p:pic>
        <p:nvPicPr>
          <p:cNvPr id="17" name="Picture 16" descr="VetBioNet">
            <a:extLst>
              <a:ext uri="{FF2B5EF4-FFF2-40B4-BE49-F238E27FC236}">
                <a16:creationId xmlns:a16="http://schemas.microsoft.com/office/drawing/2014/main" id="{CE075481-ACEF-0046-97AD-3C07A60A1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2853" y="3913593"/>
            <a:ext cx="1944000" cy="104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DF11435-9A35-D948-8F22-A4A0F0FEA9AB}"/>
              </a:ext>
            </a:extLst>
          </p:cNvPr>
          <p:cNvSpPr/>
          <p:nvPr/>
        </p:nvSpPr>
        <p:spPr>
          <a:xfrm>
            <a:off x="7146830" y="3391096"/>
            <a:ext cx="3899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Projets INFRA-IA du programme H2020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56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80CE15-F907-1946-BCF3-1A68DBD3F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20" y="346462"/>
            <a:ext cx="10216343" cy="888251"/>
          </a:xfrm>
        </p:spPr>
        <p:txBody>
          <a:bodyPr/>
          <a:lstStyle/>
          <a:p>
            <a:r>
              <a:rPr lang="fr-FR" dirty="0"/>
              <a:t>HORIZON EUROPE –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Structuration du paysage</a:t>
            </a:r>
            <a:b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Infrastructures de Recherche EU (IR)</a:t>
            </a:r>
            <a:br>
              <a:rPr 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CD462BC8-6589-BA41-87C6-97E7301BBD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2"/>
          <a:stretch/>
        </p:blipFill>
        <p:spPr>
          <a:xfrm>
            <a:off x="47663" y="2718429"/>
            <a:ext cx="5566648" cy="3890365"/>
          </a:xfrm>
          <a:prstGeom prst="rect">
            <a:avLst/>
          </a:prstGeom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446428E6-2483-A944-9026-BB0C730AE0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582" y="1043247"/>
            <a:ext cx="1800000" cy="1675182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1DEAAACF-53C6-884F-BC08-C98E7FC285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0463" y="45641"/>
            <a:ext cx="3937000" cy="3266629"/>
          </a:xfrm>
          <a:prstGeom prst="rect">
            <a:avLst/>
          </a:prstGeom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054A75F7-5A98-224E-94E5-F9033A7773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347" y="4652898"/>
            <a:ext cx="2289844" cy="1662403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6FB55A9B-4FA4-E548-A4A0-AD65100828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6227" y="4254451"/>
            <a:ext cx="2385872" cy="1927245"/>
          </a:xfrm>
          <a:prstGeom prst="rect">
            <a:avLst/>
          </a:prstGeom>
        </p:spPr>
      </p:pic>
      <p:pic>
        <p:nvPicPr>
          <p:cNvPr id="27" name="Picture 9">
            <a:extLst>
              <a:ext uri="{FF2B5EF4-FFF2-40B4-BE49-F238E27FC236}">
                <a16:creationId xmlns:a16="http://schemas.microsoft.com/office/drawing/2014/main" id="{F23F3A48-CF6C-AF45-98E4-322C23DDED7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003" y="1678955"/>
            <a:ext cx="2584537" cy="1610528"/>
          </a:xfrm>
          <a:prstGeom prst="rect">
            <a:avLst/>
          </a:prstGeom>
        </p:spPr>
      </p:pic>
      <p:pic>
        <p:nvPicPr>
          <p:cNvPr id="28" name="Picture 8">
            <a:extLst>
              <a:ext uri="{FF2B5EF4-FFF2-40B4-BE49-F238E27FC236}">
                <a16:creationId xmlns:a16="http://schemas.microsoft.com/office/drawing/2014/main" id="{8C027508-D3DD-5C48-942F-C3F782985DC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5269" y="3402980"/>
            <a:ext cx="2009161" cy="12606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957EB0-F9DA-6B4E-A161-29958CDC32ED}"/>
              </a:ext>
            </a:extLst>
          </p:cNvPr>
          <p:cNvSpPr/>
          <p:nvPr/>
        </p:nvSpPr>
        <p:spPr>
          <a:xfrm>
            <a:off x="4622800" y="4775200"/>
            <a:ext cx="609600" cy="3302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88BF9FF1-D596-AE4F-BBF3-7A24644B064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011" y="1019283"/>
            <a:ext cx="1980000" cy="182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62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80CE15-F907-1946-BCF3-1A68DBD3F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573" y="192253"/>
            <a:ext cx="10216343" cy="888251"/>
          </a:xfrm>
        </p:spPr>
        <p:txBody>
          <a:bodyPr/>
          <a:lstStyle/>
          <a:p>
            <a:r>
              <a:rPr lang="fr-FR" dirty="0"/>
              <a:t>HORIZON EUROPE –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Infrastructure(s) de Recherche EU</a:t>
            </a:r>
            <a:b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 les maladies infectieuses (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)émergentes </a:t>
            </a:r>
            <a:endParaRPr lang="en-US" dirty="0"/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CD462BC8-6589-BA41-87C6-97E7301BBD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2"/>
          <a:stretch/>
        </p:blipFill>
        <p:spPr>
          <a:xfrm>
            <a:off x="47663" y="2718429"/>
            <a:ext cx="5566648" cy="38903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957EB0-F9DA-6B4E-A161-29958CDC32ED}"/>
              </a:ext>
            </a:extLst>
          </p:cNvPr>
          <p:cNvSpPr/>
          <p:nvPr/>
        </p:nvSpPr>
        <p:spPr>
          <a:xfrm>
            <a:off x="4622800" y="4775200"/>
            <a:ext cx="609600" cy="3302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4">
            <a:extLst>
              <a:ext uri="{FF2B5EF4-FFF2-40B4-BE49-F238E27FC236}">
                <a16:creationId xmlns:a16="http://schemas.microsoft.com/office/drawing/2014/main" id="{57671AF1-A5D6-3549-9500-275167AEF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1176" y="2921211"/>
            <a:ext cx="2129135" cy="1280874"/>
          </a:xfrm>
          <a:prstGeom prst="rect">
            <a:avLst/>
          </a:prstGeom>
        </p:spPr>
      </p:pic>
      <p:pic>
        <p:nvPicPr>
          <p:cNvPr id="13" name="Picture 22">
            <a:extLst>
              <a:ext uri="{FF2B5EF4-FFF2-40B4-BE49-F238E27FC236}">
                <a16:creationId xmlns:a16="http://schemas.microsoft.com/office/drawing/2014/main" id="{E38774BE-052B-F84D-B124-021ACCC1C1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137" y="5429157"/>
            <a:ext cx="1223212" cy="6292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E32007-3ED6-294E-A047-CBF2A2F1AC29}"/>
              </a:ext>
            </a:extLst>
          </p:cNvPr>
          <p:cNvSpPr/>
          <p:nvPr/>
        </p:nvSpPr>
        <p:spPr>
          <a:xfrm>
            <a:off x="5917439" y="3479091"/>
            <a:ext cx="3586225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IR pan-</a:t>
            </a:r>
            <a:r>
              <a:rPr lang="en-US" dirty="0" err="1">
                <a:latin typeface="+mj-lt"/>
              </a:rPr>
              <a:t>européenne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distribuée</a:t>
            </a:r>
            <a:r>
              <a:rPr lang="en-US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dédiée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à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l'étude</a:t>
            </a:r>
            <a:r>
              <a:rPr lang="en-US" b="1" dirty="0">
                <a:latin typeface="+mj-lt"/>
              </a:rPr>
              <a:t> des agents </a:t>
            </a:r>
            <a:r>
              <a:rPr lang="en-US" b="1" dirty="0" err="1">
                <a:latin typeface="+mj-lt"/>
              </a:rPr>
              <a:t>pathogènes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émergents</a:t>
            </a:r>
            <a:r>
              <a:rPr lang="en-US" b="1" dirty="0">
                <a:latin typeface="+mj-lt"/>
              </a:rPr>
              <a:t> et </a:t>
            </a:r>
            <a:r>
              <a:rPr lang="en-US" b="1" dirty="0" err="1">
                <a:latin typeface="+mj-lt"/>
              </a:rPr>
              <a:t>réémergents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à</a:t>
            </a:r>
            <a:r>
              <a:rPr lang="en-US" b="1" dirty="0">
                <a:latin typeface="+mj-lt"/>
              </a:rPr>
              <a:t> fort impact.</a:t>
            </a:r>
          </a:p>
          <a:p>
            <a:r>
              <a:rPr lang="en-US" b="1" i="1" dirty="0">
                <a:latin typeface="+mj-lt"/>
              </a:rPr>
              <a:t>&gt; </a:t>
            </a:r>
            <a:r>
              <a:rPr lang="en-US" b="1" i="1" dirty="0" err="1">
                <a:latin typeface="+mj-lt"/>
              </a:rPr>
              <a:t>Activités</a:t>
            </a:r>
            <a:r>
              <a:rPr lang="en-US" b="1" i="1" dirty="0">
                <a:latin typeface="+mj-lt"/>
              </a:rPr>
              <a:t> en BSL4 &amp; BSL3</a:t>
            </a:r>
          </a:p>
          <a:p>
            <a:endParaRPr lang="en-US" sz="1100" dirty="0">
              <a:latin typeface="+mj-lt"/>
            </a:endParaRPr>
          </a:p>
          <a:p>
            <a:r>
              <a:rPr lang="fr-FR" b="1" i="1" dirty="0">
                <a:latin typeface="+mj-lt"/>
              </a:rPr>
              <a:t>&gt; outils prophylactiques, thérapeutiques et diagnostiques</a:t>
            </a:r>
          </a:p>
          <a:p>
            <a:r>
              <a:rPr lang="fr-FR" b="1" i="1" dirty="0">
                <a:latin typeface="+mj-lt"/>
              </a:rPr>
              <a:t>(</a:t>
            </a:r>
            <a:r>
              <a:rPr lang="fr-FR" b="1" i="1" dirty="0" err="1">
                <a:latin typeface="+mj-lt"/>
              </a:rPr>
              <a:t>Medical</a:t>
            </a:r>
            <a:r>
              <a:rPr lang="fr-FR" b="1" i="1" dirty="0">
                <a:latin typeface="+mj-lt"/>
              </a:rPr>
              <a:t> </a:t>
            </a:r>
            <a:r>
              <a:rPr lang="fr-FR" b="1" i="1" dirty="0" err="1">
                <a:latin typeface="+mj-lt"/>
              </a:rPr>
              <a:t>countermesures</a:t>
            </a:r>
            <a:r>
              <a:rPr lang="en-US" b="1" i="1" dirty="0">
                <a:latin typeface="+mj-lt"/>
              </a:rPr>
              <a:t>)</a:t>
            </a:r>
            <a:endParaRPr lang="fr-FR" b="1" i="1" dirty="0">
              <a:latin typeface="+mj-lt"/>
            </a:endParaRPr>
          </a:p>
          <a:p>
            <a:endParaRPr lang="en-US" sz="1100" dirty="0">
              <a:latin typeface="+mj-lt"/>
            </a:endParaRPr>
          </a:p>
          <a:p>
            <a:r>
              <a:rPr lang="en-US" i="1" dirty="0">
                <a:solidFill>
                  <a:srgbClr val="C00000"/>
                </a:solidFill>
                <a:latin typeface="+mj-lt"/>
              </a:rPr>
              <a:t>&gt; </a:t>
            </a:r>
            <a:r>
              <a:rPr lang="en-US" i="1" dirty="0" err="1">
                <a:solidFill>
                  <a:srgbClr val="C00000"/>
                </a:solidFill>
                <a:latin typeface="+mj-lt"/>
              </a:rPr>
              <a:t>pathogènes</a:t>
            </a:r>
            <a:r>
              <a:rPr lang="en-US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+mj-lt"/>
              </a:rPr>
              <a:t>humains</a:t>
            </a:r>
            <a:r>
              <a:rPr lang="en-US" i="1" dirty="0">
                <a:solidFill>
                  <a:srgbClr val="C00000"/>
                </a:solidFill>
                <a:latin typeface="+mj-lt"/>
              </a:rPr>
              <a:t> &amp;    </a:t>
            </a:r>
            <a:r>
              <a:rPr lang="en-US" i="1" dirty="0" err="1">
                <a:solidFill>
                  <a:srgbClr val="C00000"/>
                </a:solidFill>
                <a:latin typeface="+mj-lt"/>
              </a:rPr>
              <a:t>zoonotiques</a:t>
            </a:r>
            <a:r>
              <a:rPr lang="en-US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+mj-lt"/>
              </a:rPr>
              <a:t>uniquement</a:t>
            </a:r>
            <a:endParaRPr lang="en-US" i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2" name="Picture 18" descr="Infravec2 | EVAg">
            <a:extLst>
              <a:ext uri="{FF2B5EF4-FFF2-40B4-BE49-F238E27FC236}">
                <a16:creationId xmlns:a16="http://schemas.microsoft.com/office/drawing/2014/main" id="{093CAF8F-3D14-5C44-B5F8-5B3AA1E1F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937"/>
          <a:stretch/>
        </p:blipFill>
        <p:spPr bwMode="auto">
          <a:xfrm>
            <a:off x="9925743" y="4176704"/>
            <a:ext cx="1440000" cy="106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FF41FD92-3747-7F4E-90AF-D04D8864B0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9745" y="2376255"/>
            <a:ext cx="2217791" cy="114963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BDE82BD-9854-C642-A04A-52E8D0F2B81E}"/>
              </a:ext>
            </a:extLst>
          </p:cNvPr>
          <p:cNvSpPr/>
          <p:nvPr/>
        </p:nvSpPr>
        <p:spPr>
          <a:xfrm>
            <a:off x="5611069" y="2440364"/>
            <a:ext cx="3434358" cy="4316547"/>
          </a:xfrm>
          <a:prstGeom prst="rect">
            <a:avLst/>
          </a:prstGeom>
          <a:noFill/>
          <a:ln>
            <a:solidFill>
              <a:srgbClr val="717D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D9E4D7-6906-794E-878D-E1E9B158AC0E}"/>
              </a:ext>
            </a:extLst>
          </p:cNvPr>
          <p:cNvSpPr/>
          <p:nvPr/>
        </p:nvSpPr>
        <p:spPr>
          <a:xfrm>
            <a:off x="5157652" y="2006923"/>
            <a:ext cx="4295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Une IR de type ESFRI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dédiée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à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l'infectiologie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11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CD462BC8-6589-BA41-87C6-97E7301BBD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2"/>
          <a:stretch/>
        </p:blipFill>
        <p:spPr>
          <a:xfrm>
            <a:off x="47663" y="2718429"/>
            <a:ext cx="5566648" cy="38903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957EB0-F9DA-6B4E-A161-29958CDC32ED}"/>
              </a:ext>
            </a:extLst>
          </p:cNvPr>
          <p:cNvSpPr/>
          <p:nvPr/>
        </p:nvSpPr>
        <p:spPr>
          <a:xfrm>
            <a:off x="4622800" y="4775200"/>
            <a:ext cx="609600" cy="3302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E32007-3ED6-294E-A047-CBF2A2F1AC29}"/>
              </a:ext>
            </a:extLst>
          </p:cNvPr>
          <p:cNvSpPr/>
          <p:nvPr/>
        </p:nvSpPr>
        <p:spPr>
          <a:xfrm>
            <a:off x="5770500" y="3479092"/>
            <a:ext cx="3586225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+mj-lt"/>
              </a:rPr>
              <a:t>dédiée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à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l'étude</a:t>
            </a:r>
            <a:r>
              <a:rPr lang="en-US" b="1" dirty="0">
                <a:latin typeface="+mj-lt"/>
              </a:rPr>
              <a:t> des agents </a:t>
            </a:r>
            <a:r>
              <a:rPr lang="en-US" b="1" dirty="0" err="1">
                <a:latin typeface="+mj-lt"/>
              </a:rPr>
              <a:t>pathogènes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émergents</a:t>
            </a:r>
            <a:r>
              <a:rPr lang="en-US" b="1" dirty="0">
                <a:latin typeface="+mj-lt"/>
              </a:rPr>
              <a:t> et </a:t>
            </a:r>
            <a:r>
              <a:rPr lang="en-US" b="1" dirty="0" err="1">
                <a:latin typeface="+mj-lt"/>
              </a:rPr>
              <a:t>réémergents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à</a:t>
            </a:r>
            <a:r>
              <a:rPr lang="en-US" b="1" dirty="0">
                <a:latin typeface="+mj-lt"/>
              </a:rPr>
              <a:t> fort impact.</a:t>
            </a:r>
          </a:p>
          <a:p>
            <a:r>
              <a:rPr lang="en-US" b="1" i="1" dirty="0">
                <a:latin typeface="+mj-lt"/>
              </a:rPr>
              <a:t>&gt; </a:t>
            </a:r>
            <a:r>
              <a:rPr lang="en-US" b="1" i="1" dirty="0" err="1">
                <a:latin typeface="+mj-lt"/>
              </a:rPr>
              <a:t>Activités</a:t>
            </a:r>
            <a:r>
              <a:rPr lang="en-US" b="1" i="1" dirty="0">
                <a:latin typeface="+mj-lt"/>
              </a:rPr>
              <a:t> en BSL4 &amp; BSL3</a:t>
            </a:r>
          </a:p>
          <a:p>
            <a:endParaRPr lang="en-US" sz="1100" dirty="0">
              <a:latin typeface="+mj-lt"/>
            </a:endParaRPr>
          </a:p>
          <a:p>
            <a:r>
              <a:rPr lang="fr-FR" b="1" i="1" dirty="0">
                <a:latin typeface="+mj-lt"/>
              </a:rPr>
              <a:t>&gt; outils prophylactiques, thérapeutiques et diagnostiques</a:t>
            </a:r>
          </a:p>
          <a:p>
            <a:r>
              <a:rPr lang="fr-FR" b="1" i="1" dirty="0">
                <a:latin typeface="+mj-lt"/>
              </a:rPr>
              <a:t>(</a:t>
            </a:r>
            <a:r>
              <a:rPr lang="fr-FR" b="1" i="1" dirty="0" err="1">
                <a:latin typeface="+mj-lt"/>
              </a:rPr>
              <a:t>Medical</a:t>
            </a:r>
            <a:r>
              <a:rPr lang="fr-FR" b="1" i="1" dirty="0">
                <a:latin typeface="+mj-lt"/>
              </a:rPr>
              <a:t> </a:t>
            </a:r>
            <a:r>
              <a:rPr lang="fr-FR" b="1" i="1" dirty="0" err="1">
                <a:latin typeface="+mj-lt"/>
              </a:rPr>
              <a:t>CounterMeasures</a:t>
            </a:r>
            <a:r>
              <a:rPr lang="en-US" b="1" i="1" dirty="0">
                <a:latin typeface="+mj-lt"/>
              </a:rPr>
              <a:t>)</a:t>
            </a:r>
            <a:endParaRPr lang="fr-FR" b="1" i="1" dirty="0">
              <a:latin typeface="+mj-lt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FF41FD92-3747-7F4E-90AF-D04D8864B0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9745" y="2376255"/>
            <a:ext cx="2217791" cy="114963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BDE82BD-9854-C642-A04A-52E8D0F2B81E}"/>
              </a:ext>
            </a:extLst>
          </p:cNvPr>
          <p:cNvSpPr/>
          <p:nvPr/>
        </p:nvSpPr>
        <p:spPr>
          <a:xfrm>
            <a:off x="5661869" y="2440365"/>
            <a:ext cx="3320961" cy="3516328"/>
          </a:xfrm>
          <a:prstGeom prst="rect">
            <a:avLst/>
          </a:prstGeom>
          <a:noFill/>
          <a:ln>
            <a:solidFill>
              <a:srgbClr val="717D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dirty="0"/>
          </a:p>
        </p:txBody>
      </p:sp>
      <p:graphicFrame>
        <p:nvGraphicFramePr>
          <p:cNvPr id="14" name="Table 1">
            <a:extLst>
              <a:ext uri="{FF2B5EF4-FFF2-40B4-BE49-F238E27FC236}">
                <a16:creationId xmlns:a16="http://schemas.microsoft.com/office/drawing/2014/main" id="{816F2105-8A2C-AA48-95AE-89D840F06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292571"/>
              </p:ext>
            </p:extLst>
          </p:nvPr>
        </p:nvGraphicFramePr>
        <p:xfrm>
          <a:off x="1122022" y="824230"/>
          <a:ext cx="3805578" cy="1648607"/>
        </p:xfrm>
        <a:graphic>
          <a:graphicData uri="http://schemas.openxmlformats.org/drawingml/2006/table">
            <a:tbl>
              <a:tblPr firstRow="1" bandRow="1"/>
              <a:tblGrid>
                <a:gridCol w="1902789">
                  <a:extLst>
                    <a:ext uri="{9D8B030D-6E8A-4147-A177-3AD203B41FA5}">
                      <a16:colId xmlns:a16="http://schemas.microsoft.com/office/drawing/2014/main" val="105103187"/>
                    </a:ext>
                  </a:extLst>
                </a:gridCol>
                <a:gridCol w="1902789">
                  <a:extLst>
                    <a:ext uri="{9D8B030D-6E8A-4147-A177-3AD203B41FA5}">
                      <a16:colId xmlns:a16="http://schemas.microsoft.com/office/drawing/2014/main" val="3327606725"/>
                    </a:ext>
                  </a:extLst>
                </a:gridCol>
              </a:tblGrid>
              <a:tr h="199764"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6858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3716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20574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7432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34290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41148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8006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54864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BSL4 CAPACITIES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397D"/>
                    </a:solidFill>
                  </a:tcPr>
                </a:tc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6858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3716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20574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7432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34290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41148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8006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54864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BSL3 CAPACITIES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3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942405"/>
                  </a:ext>
                </a:extLst>
              </a:tr>
              <a:tr h="189718"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100" u="sng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INSERM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France 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100" u="sng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INSA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Portugal 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87608"/>
                  </a:ext>
                </a:extLst>
              </a:tr>
              <a:tr h="261767"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100" u="sng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FOHM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fr-FR" sz="11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Sweden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Erasmus MC – </a:t>
                      </a:r>
                      <a:r>
                        <a:rPr lang="fr-FR" sz="11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Netherlands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964077"/>
                  </a:ext>
                </a:extLst>
              </a:tr>
              <a:tr h="189718"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NNGYK – </a:t>
                      </a:r>
                      <a:r>
                        <a:rPr lang="fr-FR" sz="11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Hungary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 Leuven – Belgium 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231061"/>
                  </a:ext>
                </a:extLst>
              </a:tr>
              <a:tr h="189718"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INMI – </a:t>
                      </a:r>
                      <a:r>
                        <a:rPr lang="fr-FR" sz="11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MUG – </a:t>
                      </a:r>
                      <a:r>
                        <a:rPr lang="fr-FR" sz="11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Austria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750899"/>
                  </a:ext>
                </a:extLst>
              </a:tr>
              <a:tr h="189718"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UKHSA – UK (Associate)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ISCIII – Spain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348743"/>
                  </a:ext>
                </a:extLst>
              </a:tr>
              <a:tr h="189718"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fr-FR" sz="11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25">
                      <a:fgClr>
                        <a:srgbClr val="000000"/>
                      </a:fgClr>
                      <a:bgClr>
                        <a:sysClr val="window" lastClr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10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UOXF – UK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929849"/>
                  </a:ext>
                </a:extLst>
              </a:tr>
            </a:tbl>
          </a:graphicData>
        </a:graphic>
      </p:graphicFrame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54488999-6877-274C-AB10-EEBCD178E996}"/>
              </a:ext>
            </a:extLst>
          </p:cNvPr>
          <p:cNvSpPr/>
          <p:nvPr/>
        </p:nvSpPr>
        <p:spPr>
          <a:xfrm>
            <a:off x="9258762" y="1737850"/>
            <a:ext cx="2754911" cy="813625"/>
          </a:xfrm>
          <a:prstGeom prst="roundRect">
            <a:avLst/>
          </a:prstGeom>
          <a:solidFill>
            <a:srgbClr val="5C397D"/>
          </a:solidFill>
          <a:ln>
            <a:solidFill>
              <a:srgbClr val="2E22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PANDEMIC PREPAREDNESS</a:t>
            </a:r>
          </a:p>
          <a:p>
            <a:pPr algn="ctr">
              <a:defRPr/>
            </a:pPr>
            <a:r>
              <a:rPr lang="fr-F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RESPONSE RESEARCH</a:t>
            </a:r>
          </a:p>
        </p:txBody>
      </p:sp>
      <p:grpSp>
        <p:nvGrpSpPr>
          <p:cNvPr id="16" name="Group 7">
            <a:extLst>
              <a:ext uri="{FF2B5EF4-FFF2-40B4-BE49-F238E27FC236}">
                <a16:creationId xmlns:a16="http://schemas.microsoft.com/office/drawing/2014/main" id="{C0F387D0-E5CB-3949-B79C-C3B7A78F6172}"/>
              </a:ext>
            </a:extLst>
          </p:cNvPr>
          <p:cNvGrpSpPr/>
          <p:nvPr/>
        </p:nvGrpSpPr>
        <p:grpSpPr>
          <a:xfrm>
            <a:off x="9061706" y="2638076"/>
            <a:ext cx="2999005" cy="3130392"/>
            <a:chOff x="1031525" y="2244353"/>
            <a:chExt cx="3490775" cy="3569959"/>
          </a:xfrm>
        </p:grpSpPr>
        <p:sp>
          <p:nvSpPr>
            <p:cNvPr id="17" name="Rectangle: Rounded Corners 12">
              <a:extLst>
                <a:ext uri="{FF2B5EF4-FFF2-40B4-BE49-F238E27FC236}">
                  <a16:creationId xmlns:a16="http://schemas.microsoft.com/office/drawing/2014/main" id="{17C9262F-93F6-214F-8D3D-ABB9345A3137}"/>
                </a:ext>
              </a:extLst>
            </p:cNvPr>
            <p:cNvSpPr/>
            <p:nvPr/>
          </p:nvSpPr>
          <p:spPr>
            <a:xfrm>
              <a:off x="2105659" y="2244353"/>
              <a:ext cx="2361890" cy="1260000"/>
            </a:xfrm>
            <a:prstGeom prst="roundRect">
              <a:avLst/>
            </a:prstGeom>
            <a:solidFill>
              <a:srgbClr val="8791C4"/>
            </a:solidFill>
            <a:ln>
              <a:noFill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fr-FR" sz="12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RISK GROUP 4</a:t>
              </a:r>
            </a:p>
            <a:p>
              <a:pPr algn="ctr">
                <a:defRPr/>
              </a:pPr>
              <a:r>
                <a:rPr lang="fr-FR" sz="11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(Ebola &amp; Marburg </a:t>
              </a:r>
              <a:r>
                <a:rPr lang="fr-FR" sz="1100" kern="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viruses</a:t>
              </a:r>
              <a:r>
                <a:rPr lang="fr-FR" sz="11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Lassa virus,</a:t>
              </a:r>
            </a:p>
            <a:p>
              <a:pPr algn="ctr">
                <a:defRPr/>
              </a:pPr>
              <a:r>
                <a:rPr lang="fr-FR" sz="1100" kern="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Nipah</a:t>
              </a:r>
              <a:r>
                <a:rPr lang="fr-FR" sz="11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fr-FR" sz="1100" kern="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Hendra</a:t>
              </a:r>
              <a:r>
                <a:rPr lang="fr-FR" sz="11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100" kern="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viruses</a:t>
              </a:r>
              <a:r>
                <a:rPr lang="fr-FR" sz="11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CCHFV)</a:t>
              </a:r>
            </a:p>
          </p:txBody>
        </p:sp>
        <p:sp>
          <p:nvSpPr>
            <p:cNvPr id="18" name="Rectangle: Rounded Corners 13">
              <a:extLst>
                <a:ext uri="{FF2B5EF4-FFF2-40B4-BE49-F238E27FC236}">
                  <a16:creationId xmlns:a16="http://schemas.microsoft.com/office/drawing/2014/main" id="{B5959549-D034-9743-92C1-DC489D791EA1}"/>
                </a:ext>
              </a:extLst>
            </p:cNvPr>
            <p:cNvSpPr/>
            <p:nvPr/>
          </p:nvSpPr>
          <p:spPr>
            <a:xfrm>
              <a:off x="2160410" y="4554312"/>
              <a:ext cx="2361890" cy="1260000"/>
            </a:xfrm>
            <a:prstGeom prst="roundRect">
              <a:avLst/>
            </a:prstGeom>
            <a:solidFill>
              <a:srgbClr val="8791C4"/>
            </a:solidFill>
            <a:ln>
              <a:noFill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fr-FR" sz="12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 EPIDEMIC-PRONE PATHOGENS</a:t>
              </a:r>
            </a:p>
            <a:p>
              <a:pPr algn="ctr">
                <a:defRPr/>
              </a:pPr>
              <a:r>
                <a:rPr lang="fr-FR" sz="11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fr-FR" sz="1100" kern="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coronaviruses</a:t>
              </a:r>
              <a:r>
                <a:rPr lang="fr-FR" sz="11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fr-FR" sz="1100" kern="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vector</a:t>
              </a:r>
              <a:r>
                <a:rPr lang="fr-FR" sz="11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-borne </a:t>
              </a:r>
              <a:r>
                <a:rPr lang="fr-FR" sz="1100" kern="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pathogens</a:t>
              </a:r>
              <a:r>
                <a:rPr lang="fr-FR" sz="11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fr-FR" sz="1100" kern="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orthopoxviruses</a:t>
              </a:r>
              <a:r>
                <a:rPr lang="fr-FR" sz="11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…)</a:t>
              </a:r>
            </a:p>
          </p:txBody>
        </p:sp>
        <p:sp>
          <p:nvSpPr>
            <p:cNvPr id="20" name="Rectangle: Rounded Corners 15">
              <a:extLst>
                <a:ext uri="{FF2B5EF4-FFF2-40B4-BE49-F238E27FC236}">
                  <a16:creationId xmlns:a16="http://schemas.microsoft.com/office/drawing/2014/main" id="{AFE5A34C-7AC2-FE44-AEAD-FE9E21D79E05}"/>
                </a:ext>
              </a:extLst>
            </p:cNvPr>
            <p:cNvSpPr/>
            <p:nvPr/>
          </p:nvSpPr>
          <p:spPr>
            <a:xfrm>
              <a:off x="2105659" y="3551392"/>
              <a:ext cx="2382474" cy="928822"/>
            </a:xfrm>
            <a:prstGeom prst="roundRect">
              <a:avLst/>
            </a:prstGeom>
            <a:solidFill>
              <a:srgbClr val="8791C4"/>
            </a:solidFill>
            <a:ln>
              <a:noFill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fr-FR" sz="12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EMERGING PATHOGENS/</a:t>
              </a:r>
            </a:p>
            <a:p>
              <a:pPr algn="ctr">
                <a:defRPr/>
              </a:pPr>
              <a:r>
                <a:rPr lang="fr-FR" sz="12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DISEASE X</a:t>
              </a:r>
            </a:p>
          </p:txBody>
        </p:sp>
        <p:pic>
          <p:nvPicPr>
            <p:cNvPr id="21" name="Picture 16">
              <a:extLst>
                <a:ext uri="{FF2B5EF4-FFF2-40B4-BE49-F238E27FC236}">
                  <a16:creationId xmlns:a16="http://schemas.microsoft.com/office/drawing/2014/main" id="{EB383483-C537-6642-A985-6B228C109D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duotone>
                <a:srgbClr val="5254A4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1516" y="4621883"/>
              <a:ext cx="1013418" cy="97789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17">
              <a:extLst>
                <a:ext uri="{FF2B5EF4-FFF2-40B4-BE49-F238E27FC236}">
                  <a16:creationId xmlns:a16="http://schemas.microsoft.com/office/drawing/2014/main" id="{6EB06704-EFF4-2B43-BB9A-602ED2F9A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srgbClr val="5254A4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7219" y="2453866"/>
              <a:ext cx="897468" cy="84097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18">
              <a:extLst>
                <a:ext uri="{FF2B5EF4-FFF2-40B4-BE49-F238E27FC236}">
                  <a16:creationId xmlns:a16="http://schemas.microsoft.com/office/drawing/2014/main" id="{D9C08CC0-0098-DE41-9D00-2F8B83D2C6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duotone>
                <a:srgbClr val="5254A4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1525" y="3492358"/>
              <a:ext cx="1028857" cy="1046889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5" name="Image 7">
            <a:extLst>
              <a:ext uri="{FF2B5EF4-FFF2-40B4-BE49-F238E27FC236}">
                <a16:creationId xmlns:a16="http://schemas.microsoft.com/office/drawing/2014/main" id="{67E08062-2461-114B-8DE0-7603AC5A932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0288" y="510835"/>
            <a:ext cx="2118474" cy="189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4F3ADF-4904-4042-9D32-F07B08A89095}"/>
              </a:ext>
            </a:extLst>
          </p:cNvPr>
          <p:cNvSpPr/>
          <p:nvPr/>
        </p:nvSpPr>
        <p:spPr>
          <a:xfrm>
            <a:off x="6011679" y="6090539"/>
            <a:ext cx="5380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&gt; </a:t>
            </a:r>
            <a:r>
              <a:rPr lang="en-US" sz="2000" i="1" dirty="0" err="1">
                <a:solidFill>
                  <a:srgbClr val="C00000"/>
                </a:solidFill>
              </a:rPr>
              <a:t>Pathogènes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humains</a:t>
            </a:r>
            <a:r>
              <a:rPr lang="en-US" sz="2000" i="1" dirty="0">
                <a:solidFill>
                  <a:srgbClr val="C00000"/>
                </a:solidFill>
              </a:rPr>
              <a:t> &amp; </a:t>
            </a:r>
            <a:r>
              <a:rPr lang="en-US" sz="2000" i="1" dirty="0" err="1">
                <a:solidFill>
                  <a:srgbClr val="C00000"/>
                </a:solidFill>
              </a:rPr>
              <a:t>zoonotiques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uniquement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9C942F87-80B6-A74D-AAE0-E7684F1DE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48720"/>
            <a:ext cx="11094581" cy="888251"/>
          </a:xfrm>
        </p:spPr>
        <p:txBody>
          <a:bodyPr/>
          <a:lstStyle/>
          <a:p>
            <a:r>
              <a:rPr lang="fr-FR" dirty="0"/>
              <a:t>HORIZON EUROPE –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ERINHA,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Pandemic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Prepardness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57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201227-45CE-7942-9CB8-6D610CAEF778}"/>
              </a:ext>
            </a:extLst>
          </p:cNvPr>
          <p:cNvSpPr/>
          <p:nvPr/>
        </p:nvSpPr>
        <p:spPr>
          <a:xfrm>
            <a:off x="7323780" y="4683321"/>
            <a:ext cx="4690420" cy="1925473"/>
          </a:xfrm>
          <a:prstGeom prst="rect">
            <a:avLst/>
          </a:prstGeom>
          <a:solidFill>
            <a:schemeClr val="bg1"/>
          </a:solidFill>
          <a:ln>
            <a:solidFill>
              <a:srgbClr val="717D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80CE15-F907-1946-BCF3-1A68DBD3F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92" y="8585"/>
            <a:ext cx="10216343" cy="888251"/>
          </a:xfrm>
        </p:spPr>
        <p:txBody>
          <a:bodyPr/>
          <a:lstStyle/>
          <a:p>
            <a:r>
              <a:rPr lang="fr-FR" dirty="0"/>
              <a:t>HORIZON EUROPE –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Pandemic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Prepardness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</a:t>
            </a:r>
            <a:endParaRPr lang="en-US" dirty="0"/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CD462BC8-6589-BA41-87C6-97E7301BBD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2"/>
          <a:stretch/>
        </p:blipFill>
        <p:spPr>
          <a:xfrm>
            <a:off x="47663" y="2718429"/>
            <a:ext cx="5566648" cy="38903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957EB0-F9DA-6B4E-A161-29958CDC32ED}"/>
              </a:ext>
            </a:extLst>
          </p:cNvPr>
          <p:cNvSpPr/>
          <p:nvPr/>
        </p:nvSpPr>
        <p:spPr>
          <a:xfrm>
            <a:off x="4622800" y="4775200"/>
            <a:ext cx="609600" cy="3302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E32007-3ED6-294E-A047-CBF2A2F1AC29}"/>
              </a:ext>
            </a:extLst>
          </p:cNvPr>
          <p:cNvSpPr/>
          <p:nvPr/>
        </p:nvSpPr>
        <p:spPr>
          <a:xfrm>
            <a:off x="6011266" y="3332155"/>
            <a:ext cx="35862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+mj-lt"/>
            </a:endParaRPr>
          </a:p>
          <a:p>
            <a:r>
              <a:rPr lang="en-US" i="1" dirty="0">
                <a:solidFill>
                  <a:srgbClr val="C00000"/>
                </a:solidFill>
                <a:latin typeface="+mj-lt"/>
              </a:rPr>
              <a:t>&gt; </a:t>
            </a:r>
            <a:r>
              <a:rPr lang="en-US" i="1" dirty="0" err="1">
                <a:solidFill>
                  <a:srgbClr val="C00000"/>
                </a:solidFill>
                <a:latin typeface="+mj-lt"/>
              </a:rPr>
              <a:t>pathogènes</a:t>
            </a:r>
            <a:r>
              <a:rPr lang="en-US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+mj-lt"/>
              </a:rPr>
              <a:t>humains</a:t>
            </a:r>
            <a:r>
              <a:rPr lang="en-US" i="1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r>
              <a:rPr lang="en-US" i="1" dirty="0">
                <a:solidFill>
                  <a:srgbClr val="C00000"/>
                </a:solidFill>
                <a:latin typeface="+mj-lt"/>
              </a:rPr>
              <a:t>&amp;  </a:t>
            </a:r>
            <a:r>
              <a:rPr lang="en-US" i="1" dirty="0" err="1">
                <a:solidFill>
                  <a:srgbClr val="C00000"/>
                </a:solidFill>
                <a:latin typeface="+mj-lt"/>
              </a:rPr>
              <a:t>zoonotiques</a:t>
            </a:r>
            <a:r>
              <a:rPr lang="en-US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+mj-lt"/>
              </a:rPr>
              <a:t>uniquement</a:t>
            </a:r>
            <a:endParaRPr lang="en-US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E32857-A819-EA4A-9C86-2F7646573C19}"/>
              </a:ext>
            </a:extLst>
          </p:cNvPr>
          <p:cNvSpPr/>
          <p:nvPr/>
        </p:nvSpPr>
        <p:spPr>
          <a:xfrm>
            <a:off x="5752156" y="93136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dirty="0" err="1">
                <a:latin typeface="+mj-lt"/>
              </a:rPr>
              <a:t>European</a:t>
            </a:r>
            <a:r>
              <a:rPr lang="fr-FR" sz="2000" b="1" dirty="0">
                <a:latin typeface="+mj-lt"/>
              </a:rPr>
              <a:t> Vaccines Hub for </a:t>
            </a:r>
            <a:r>
              <a:rPr lang="fr-FR" sz="2000" b="1" dirty="0" err="1">
                <a:latin typeface="+mj-lt"/>
              </a:rPr>
              <a:t>Pandemic</a:t>
            </a:r>
            <a:r>
              <a:rPr lang="fr-FR" sz="2000" b="1" dirty="0">
                <a:latin typeface="+mj-lt"/>
              </a:rPr>
              <a:t> </a:t>
            </a:r>
            <a:r>
              <a:rPr lang="fr-FR" sz="2000" b="1" dirty="0" err="1">
                <a:latin typeface="+mj-lt"/>
              </a:rPr>
              <a:t>Readiness</a:t>
            </a:r>
            <a:endParaRPr lang="fr-FR" b="1" dirty="0">
              <a:latin typeface="+mj-lt"/>
            </a:endParaRPr>
          </a:p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 new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European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public-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private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partnership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for public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health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-relevant vaccine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development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BB0B860-05EB-5642-88BB-29D483908B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444" y="875402"/>
            <a:ext cx="1050867" cy="103627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73FA79B-DD49-F64B-997E-CACF50BA6E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814" y="748780"/>
            <a:ext cx="1795440" cy="1914007"/>
          </a:xfrm>
          <a:prstGeom prst="rect">
            <a:avLst/>
          </a:prstGeom>
        </p:spPr>
      </p:pic>
      <p:pic>
        <p:nvPicPr>
          <p:cNvPr id="29" name="Picture 2" descr="Webinar: EU4Health Work Programme 2022 | International Network for Health  Workforce Education">
            <a:extLst>
              <a:ext uri="{FF2B5EF4-FFF2-40B4-BE49-F238E27FC236}">
                <a16:creationId xmlns:a16="http://schemas.microsoft.com/office/drawing/2014/main" id="{8D9EF8F4-3E56-DD4A-BE38-1DCC4B16B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898" y="777781"/>
            <a:ext cx="1827421" cy="182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77ABA5AE-015F-B949-95C7-7234A680ADC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3780" y="4683321"/>
            <a:ext cx="4653778" cy="1925473"/>
          </a:xfrm>
          <a:prstGeom prst="rect">
            <a:avLst/>
          </a:prstGeom>
          <a:solidFill>
            <a:schemeClr val="bg2"/>
          </a:solidFill>
          <a:effectLst>
            <a:softEdge rad="127000"/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DC7F00A-AB0F-6C49-9DBF-B555CB0DE682}"/>
              </a:ext>
            </a:extLst>
          </p:cNvPr>
          <p:cNvSpPr txBox="1"/>
          <p:nvPr/>
        </p:nvSpPr>
        <p:spPr>
          <a:xfrm>
            <a:off x="8711404" y="4644189"/>
            <a:ext cx="1628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BeReady</a:t>
            </a:r>
            <a:r>
              <a:rPr lang="en-US" sz="2000" dirty="0"/>
              <a:t> Now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5DACF31-67C9-B34D-9140-53F740C59C4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5461" y="2568684"/>
            <a:ext cx="2217791" cy="1149630"/>
          </a:xfrm>
          <a:prstGeom prst="rect">
            <a:avLst/>
          </a:prstGeom>
        </p:spPr>
      </p:pic>
      <p:sp>
        <p:nvSpPr>
          <p:cNvPr id="6" name="Flèche vers la droite 5">
            <a:extLst>
              <a:ext uri="{FF2B5EF4-FFF2-40B4-BE49-F238E27FC236}">
                <a16:creationId xmlns:a16="http://schemas.microsoft.com/office/drawing/2014/main" id="{B87D0C7D-9733-0649-8C60-0550FB6891B5}"/>
              </a:ext>
            </a:extLst>
          </p:cNvPr>
          <p:cNvSpPr/>
          <p:nvPr/>
        </p:nvSpPr>
        <p:spPr>
          <a:xfrm rot="16200000">
            <a:off x="6897724" y="2180742"/>
            <a:ext cx="570679" cy="407967"/>
          </a:xfrm>
          <a:prstGeom prst="rightArrow">
            <a:avLst/>
          </a:prstGeom>
          <a:solidFill>
            <a:srgbClr val="717DB0"/>
          </a:solidFill>
          <a:ln>
            <a:solidFill>
              <a:srgbClr val="717D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èche vers la droite 20">
            <a:extLst>
              <a:ext uri="{FF2B5EF4-FFF2-40B4-BE49-F238E27FC236}">
                <a16:creationId xmlns:a16="http://schemas.microsoft.com/office/drawing/2014/main" id="{6E92AB31-608D-444E-8792-0277CA4237A9}"/>
              </a:ext>
            </a:extLst>
          </p:cNvPr>
          <p:cNvSpPr/>
          <p:nvPr/>
        </p:nvSpPr>
        <p:spPr>
          <a:xfrm rot="2431984">
            <a:off x="8695701" y="4180231"/>
            <a:ext cx="570679" cy="407967"/>
          </a:xfrm>
          <a:prstGeom prst="rightArrow">
            <a:avLst/>
          </a:prstGeom>
          <a:solidFill>
            <a:srgbClr val="717DB0"/>
          </a:solidFill>
          <a:ln>
            <a:solidFill>
              <a:srgbClr val="717D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128C34-DEE2-784D-8170-8EC90E47CE5D}"/>
              </a:ext>
            </a:extLst>
          </p:cNvPr>
          <p:cNvSpPr/>
          <p:nvPr/>
        </p:nvSpPr>
        <p:spPr>
          <a:xfrm>
            <a:off x="4433619" y="788853"/>
            <a:ext cx="7580581" cy="1289132"/>
          </a:xfrm>
          <a:prstGeom prst="rect">
            <a:avLst/>
          </a:prstGeom>
          <a:noFill/>
          <a:ln>
            <a:solidFill>
              <a:srgbClr val="717D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èche vers la droite 24">
            <a:extLst>
              <a:ext uri="{FF2B5EF4-FFF2-40B4-BE49-F238E27FC236}">
                <a16:creationId xmlns:a16="http://schemas.microsoft.com/office/drawing/2014/main" id="{0A2FE0A0-B888-F544-8961-D75E2B5D8DE1}"/>
              </a:ext>
            </a:extLst>
          </p:cNvPr>
          <p:cNvSpPr/>
          <p:nvPr/>
        </p:nvSpPr>
        <p:spPr>
          <a:xfrm>
            <a:off x="8800156" y="3092818"/>
            <a:ext cx="570679" cy="407967"/>
          </a:xfrm>
          <a:prstGeom prst="rightArrow">
            <a:avLst/>
          </a:prstGeom>
          <a:solidFill>
            <a:srgbClr val="717DB0"/>
          </a:solidFill>
          <a:ln>
            <a:solidFill>
              <a:srgbClr val="717D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B256CD-7E75-DE4D-869C-5B9D57926D40}"/>
              </a:ext>
            </a:extLst>
          </p:cNvPr>
          <p:cNvSpPr/>
          <p:nvPr/>
        </p:nvSpPr>
        <p:spPr>
          <a:xfrm>
            <a:off x="9381706" y="2162967"/>
            <a:ext cx="2632494" cy="2449647"/>
          </a:xfrm>
          <a:prstGeom prst="rect">
            <a:avLst/>
          </a:prstGeom>
          <a:noFill/>
          <a:ln>
            <a:solidFill>
              <a:srgbClr val="717D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1">
            <a:extLst>
              <a:ext uri="{FF2B5EF4-FFF2-40B4-BE49-F238E27FC236}">
                <a16:creationId xmlns:a16="http://schemas.microsoft.com/office/drawing/2014/main" id="{EEC6E34E-7623-3349-B3A2-0970C5EBE2C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9148" y="2614107"/>
            <a:ext cx="1409587" cy="539740"/>
          </a:xfrm>
          <a:prstGeom prst="rect">
            <a:avLst/>
          </a:prstGeom>
        </p:spPr>
      </p:pic>
      <p:sp>
        <p:nvSpPr>
          <p:cNvPr id="31" name="TextBox 48">
            <a:extLst>
              <a:ext uri="{FF2B5EF4-FFF2-40B4-BE49-F238E27FC236}">
                <a16:creationId xmlns:a16="http://schemas.microsoft.com/office/drawing/2014/main" id="{CD8AF1B7-F676-A044-A1BE-A03E3E9F6763}"/>
              </a:ext>
            </a:extLst>
          </p:cNvPr>
          <p:cNvSpPr txBox="1"/>
          <p:nvPr/>
        </p:nvSpPr>
        <p:spPr>
          <a:xfrm>
            <a:off x="9757885" y="2156243"/>
            <a:ext cx="1836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fr-FR" sz="1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Projets Horizon Europe</a:t>
            </a:r>
          </a:p>
        </p:txBody>
      </p:sp>
      <p:pic>
        <p:nvPicPr>
          <p:cNvPr id="32" name="Image 20">
            <a:extLst>
              <a:ext uri="{FF2B5EF4-FFF2-40B4-BE49-F238E27FC236}">
                <a16:creationId xmlns:a16="http://schemas.microsoft.com/office/drawing/2014/main" id="{90656570-9915-8F42-824B-D710AC640CD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0518" y="2560357"/>
            <a:ext cx="831234" cy="64463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3" name="Image 21">
            <a:extLst>
              <a:ext uri="{FF2B5EF4-FFF2-40B4-BE49-F238E27FC236}">
                <a16:creationId xmlns:a16="http://schemas.microsoft.com/office/drawing/2014/main" id="{43CB6C92-CA55-0042-B15E-40F313A9B9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1212" y="3161943"/>
            <a:ext cx="1649306" cy="529023"/>
          </a:xfrm>
          <a:prstGeom prst="rect">
            <a:avLst/>
          </a:prstGeom>
        </p:spPr>
      </p:pic>
      <p:pic>
        <p:nvPicPr>
          <p:cNvPr id="34" name="Picture 13">
            <a:extLst>
              <a:ext uri="{FF2B5EF4-FFF2-40B4-BE49-F238E27FC236}">
                <a16:creationId xmlns:a16="http://schemas.microsoft.com/office/drawing/2014/main" id="{D4E4856A-B4D3-274A-9ADA-E61B4A4944B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446" y="3772502"/>
            <a:ext cx="1248377" cy="76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2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A9F510-80D7-154F-BDDB-3B73D3252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ISIDORe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(2022-2025) &amp;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ISIDORe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(2026-2029?)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D50C8592-05EB-8F49-96B4-FAA275CBFA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71" y="1134313"/>
            <a:ext cx="4878000" cy="52893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Google Shape;126;p40">
            <a:extLst>
              <a:ext uri="{FF2B5EF4-FFF2-40B4-BE49-F238E27FC236}">
                <a16:creationId xmlns:a16="http://schemas.microsoft.com/office/drawing/2014/main" id="{EF58FEEF-8D61-C043-B70E-D5144CB002F7}"/>
              </a:ext>
            </a:extLst>
          </p:cNvPr>
          <p:cNvSpPr txBox="1">
            <a:spLocks/>
          </p:cNvSpPr>
          <p:nvPr/>
        </p:nvSpPr>
        <p:spPr>
          <a:xfrm>
            <a:off x="5851362" y="1027249"/>
            <a:ext cx="5356215" cy="3168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0" tIns="45700" rIns="0" bIns="45700" rtlCol="0" anchor="t" anchorCtr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cap="all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cap="all" spc="300" baseline="0">
                <a:solidFill>
                  <a:schemeClr val="tx2"/>
                </a:solidFill>
                <a:latin typeface="Supreme Extrabold" pitchFamily="50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600075" algn="l"/>
              </a:tabLst>
            </a:pPr>
            <a:r>
              <a:rPr lang="en-US" sz="1800" b="1" cap="none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Built on Europe’s RI ecosystem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Wingdings 3" panose="05040102010807070707" pitchFamily="18" charset="2"/>
              <a:buChar char="&quot;"/>
              <a:tabLst>
                <a:tab pos="600075" algn="l"/>
              </a:tabLst>
            </a:pPr>
            <a:r>
              <a:rPr lang="en-US" sz="1600" cap="non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Combining ESFRI Landmarks and operational INFRAIA legacies.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600075" algn="l"/>
              </a:tabLst>
            </a:pPr>
            <a:r>
              <a:rPr lang="en-US" sz="1800" b="1" cap="none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Spanning disciplines and domains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Wingdings 3" panose="05040102010807070707" pitchFamily="18" charset="2"/>
              <a:buChar char="&quot;"/>
              <a:tabLst>
                <a:tab pos="600075" algn="l"/>
              </a:tabLst>
            </a:pPr>
            <a:r>
              <a:rPr lang="en-US" sz="1600" cap="non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From high-containment virology and imaging to clinical research, biobanking, and socio-</a:t>
            </a:r>
            <a:r>
              <a:rPr lang="en-US" sz="1600" cap="non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behavioural</a:t>
            </a:r>
            <a:r>
              <a:rPr lang="en-US" sz="1600" cap="non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 studies.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600075" algn="l"/>
              </a:tabLst>
            </a:pPr>
            <a:r>
              <a:rPr lang="en-US" sz="1800" b="1" cap="none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Operationalising</a:t>
            </a:r>
            <a:r>
              <a:rPr lang="en-US" sz="1800" b="1" cap="none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 EU strategy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Wingdings 3" panose="05040102010807070707" pitchFamily="18" charset="2"/>
              <a:buChar char="&quot;"/>
              <a:tabLst>
                <a:tab pos="600075" algn="l"/>
              </a:tabLst>
            </a:pPr>
            <a:r>
              <a:rPr lang="en-US" sz="1600" cap="non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Turning Horizon Europe’s INFRA-SERV logic into a </a:t>
            </a:r>
            <a:r>
              <a:rPr lang="en-US" sz="1600" b="1" cap="non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working model for pandemic research access.</a:t>
            </a: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63C8E5BF-23EE-E14E-A755-33A552B842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2475" y="310813"/>
            <a:ext cx="1545167" cy="942552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0BCA539A-626F-5749-978F-64632F9873E9}"/>
              </a:ext>
            </a:extLst>
          </p:cNvPr>
          <p:cNvSpPr txBox="1"/>
          <p:nvPr/>
        </p:nvSpPr>
        <p:spPr>
          <a:xfrm>
            <a:off x="8687280" y="3972481"/>
            <a:ext cx="24240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458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PRE-APPLICATIONS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243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FULL APPLICATIONS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186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SELECTED PROJECTS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A03E4F35-962F-D849-B291-CF24D5CD2A11}"/>
              </a:ext>
            </a:extLst>
          </p:cNvPr>
          <p:cNvSpPr txBox="1"/>
          <p:nvPr/>
        </p:nvSpPr>
        <p:spPr>
          <a:xfrm>
            <a:off x="6311213" y="5542141"/>
            <a:ext cx="4752135" cy="11772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40%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PROJECTS DEDICATED TO MCMs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14%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LED BY PRIVATE SECTOR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53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38454D-13BD-0F4E-9BF8-FE022F0AB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>
                <a:latin typeface="Century Gothic" panose="020B0502020202020204" pitchFamily="34" charset="0"/>
              </a:rPr>
              <a:t>Horizon Europe 2021-27 </a:t>
            </a:r>
            <a:r>
              <a:rPr lang="fr-FR" sz="2000" dirty="0">
                <a:latin typeface="Century Gothic" panose="020B0502020202020204" pitchFamily="34" charset="0"/>
              </a:rPr>
              <a:t>(9ème Programme cadre)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93E8FBE-731F-BE4F-A8BB-F6CDA4680B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8473" y="108024"/>
            <a:ext cx="1471041" cy="97040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837DCE3-C8B6-8941-90C1-8666481C06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3"/>
          <a:stretch/>
        </p:blipFill>
        <p:spPr>
          <a:xfrm>
            <a:off x="1027903" y="1179862"/>
            <a:ext cx="9646920" cy="5019737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1EAD0848-94C9-B947-AFB9-7739E11EBC2D}"/>
              </a:ext>
            </a:extLst>
          </p:cNvPr>
          <p:cNvSpPr/>
          <p:nvPr/>
        </p:nvSpPr>
        <p:spPr>
          <a:xfrm>
            <a:off x="4794293" y="3525673"/>
            <a:ext cx="2429091" cy="270934"/>
          </a:xfrm>
          <a:custGeom>
            <a:avLst/>
            <a:gdLst>
              <a:gd name="connsiteX0" fmla="*/ 0 w 2429091"/>
              <a:gd name="connsiteY0" fmla="*/ 45157 h 270934"/>
              <a:gd name="connsiteX1" fmla="*/ 45157 w 2429091"/>
              <a:gd name="connsiteY1" fmla="*/ 0 h 270934"/>
              <a:gd name="connsiteX2" fmla="*/ 559688 w 2429091"/>
              <a:gd name="connsiteY2" fmla="*/ 0 h 270934"/>
              <a:gd name="connsiteX3" fmla="*/ 1097607 w 2429091"/>
              <a:gd name="connsiteY3" fmla="*/ 0 h 270934"/>
              <a:gd name="connsiteX4" fmla="*/ 1612138 w 2429091"/>
              <a:gd name="connsiteY4" fmla="*/ 0 h 270934"/>
              <a:gd name="connsiteX5" fmla="*/ 2383934 w 2429091"/>
              <a:gd name="connsiteY5" fmla="*/ 0 h 270934"/>
              <a:gd name="connsiteX6" fmla="*/ 2429091 w 2429091"/>
              <a:gd name="connsiteY6" fmla="*/ 45157 h 270934"/>
              <a:gd name="connsiteX7" fmla="*/ 2429091 w 2429091"/>
              <a:gd name="connsiteY7" fmla="*/ 225777 h 270934"/>
              <a:gd name="connsiteX8" fmla="*/ 2383934 w 2429091"/>
              <a:gd name="connsiteY8" fmla="*/ 270934 h 270934"/>
              <a:gd name="connsiteX9" fmla="*/ 1869403 w 2429091"/>
              <a:gd name="connsiteY9" fmla="*/ 270934 h 270934"/>
              <a:gd name="connsiteX10" fmla="*/ 1331484 w 2429091"/>
              <a:gd name="connsiteY10" fmla="*/ 270934 h 270934"/>
              <a:gd name="connsiteX11" fmla="*/ 700015 w 2429091"/>
              <a:gd name="connsiteY11" fmla="*/ 270934 h 270934"/>
              <a:gd name="connsiteX12" fmla="*/ 45157 w 2429091"/>
              <a:gd name="connsiteY12" fmla="*/ 270934 h 270934"/>
              <a:gd name="connsiteX13" fmla="*/ 0 w 2429091"/>
              <a:gd name="connsiteY13" fmla="*/ 225777 h 270934"/>
              <a:gd name="connsiteX14" fmla="*/ 0 w 2429091"/>
              <a:gd name="connsiteY14" fmla="*/ 45157 h 27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9091" h="270934" extrusionOk="0">
                <a:moveTo>
                  <a:pt x="0" y="45157"/>
                </a:moveTo>
                <a:cubicBezTo>
                  <a:pt x="2074" y="18377"/>
                  <a:pt x="18016" y="1246"/>
                  <a:pt x="45157" y="0"/>
                </a:cubicBezTo>
                <a:cubicBezTo>
                  <a:pt x="217750" y="-41814"/>
                  <a:pt x="324682" y="19049"/>
                  <a:pt x="559688" y="0"/>
                </a:cubicBezTo>
                <a:cubicBezTo>
                  <a:pt x="794694" y="-19049"/>
                  <a:pt x="890343" y="13597"/>
                  <a:pt x="1097607" y="0"/>
                </a:cubicBezTo>
                <a:cubicBezTo>
                  <a:pt x="1304871" y="-13597"/>
                  <a:pt x="1460590" y="32269"/>
                  <a:pt x="1612138" y="0"/>
                </a:cubicBezTo>
                <a:cubicBezTo>
                  <a:pt x="1763686" y="-32269"/>
                  <a:pt x="2146333" y="88391"/>
                  <a:pt x="2383934" y="0"/>
                </a:cubicBezTo>
                <a:cubicBezTo>
                  <a:pt x="2408459" y="2968"/>
                  <a:pt x="2429752" y="19077"/>
                  <a:pt x="2429091" y="45157"/>
                </a:cubicBezTo>
                <a:cubicBezTo>
                  <a:pt x="2431741" y="133815"/>
                  <a:pt x="2408511" y="157869"/>
                  <a:pt x="2429091" y="225777"/>
                </a:cubicBezTo>
                <a:cubicBezTo>
                  <a:pt x="2429867" y="250505"/>
                  <a:pt x="2409181" y="271415"/>
                  <a:pt x="2383934" y="270934"/>
                </a:cubicBezTo>
                <a:cubicBezTo>
                  <a:pt x="2257725" y="331645"/>
                  <a:pt x="2031028" y="267127"/>
                  <a:pt x="1869403" y="270934"/>
                </a:cubicBezTo>
                <a:cubicBezTo>
                  <a:pt x="1707778" y="274741"/>
                  <a:pt x="1527257" y="241839"/>
                  <a:pt x="1331484" y="270934"/>
                </a:cubicBezTo>
                <a:cubicBezTo>
                  <a:pt x="1135711" y="300029"/>
                  <a:pt x="1015706" y="197348"/>
                  <a:pt x="700015" y="270934"/>
                </a:cubicBezTo>
                <a:cubicBezTo>
                  <a:pt x="384324" y="344520"/>
                  <a:pt x="229649" y="263351"/>
                  <a:pt x="45157" y="270934"/>
                </a:cubicBezTo>
                <a:cubicBezTo>
                  <a:pt x="24950" y="272207"/>
                  <a:pt x="2084" y="252243"/>
                  <a:pt x="0" y="225777"/>
                </a:cubicBezTo>
                <a:cubicBezTo>
                  <a:pt x="-3005" y="175255"/>
                  <a:pt x="15595" y="98512"/>
                  <a:pt x="0" y="45157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0B38A88-3CEE-9E76-46DA-EE4581123775}"/>
              </a:ext>
            </a:extLst>
          </p:cNvPr>
          <p:cNvSpPr txBox="1"/>
          <p:nvPr/>
        </p:nvSpPr>
        <p:spPr>
          <a:xfrm>
            <a:off x="1232465" y="788477"/>
            <a:ext cx="2751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latin typeface="+mj-lt"/>
              </a:rPr>
              <a:t>Architecture du programme</a:t>
            </a:r>
          </a:p>
        </p:txBody>
      </p:sp>
      <p:sp>
        <p:nvSpPr>
          <p:cNvPr id="8" name="Rectangle : coins arrondis 2">
            <a:extLst>
              <a:ext uri="{FF2B5EF4-FFF2-40B4-BE49-F238E27FC236}">
                <a16:creationId xmlns:a16="http://schemas.microsoft.com/office/drawing/2014/main" id="{2CE40380-4A88-FC4D-B619-85FD34323B4D}"/>
              </a:ext>
            </a:extLst>
          </p:cNvPr>
          <p:cNvSpPr/>
          <p:nvPr/>
        </p:nvSpPr>
        <p:spPr>
          <a:xfrm>
            <a:off x="1318140" y="3418795"/>
            <a:ext cx="2734876" cy="377811"/>
          </a:xfrm>
          <a:custGeom>
            <a:avLst/>
            <a:gdLst>
              <a:gd name="connsiteX0" fmla="*/ 0 w 2429091"/>
              <a:gd name="connsiteY0" fmla="*/ 45157 h 270934"/>
              <a:gd name="connsiteX1" fmla="*/ 45157 w 2429091"/>
              <a:gd name="connsiteY1" fmla="*/ 0 h 270934"/>
              <a:gd name="connsiteX2" fmla="*/ 559688 w 2429091"/>
              <a:gd name="connsiteY2" fmla="*/ 0 h 270934"/>
              <a:gd name="connsiteX3" fmla="*/ 1097607 w 2429091"/>
              <a:gd name="connsiteY3" fmla="*/ 0 h 270934"/>
              <a:gd name="connsiteX4" fmla="*/ 1612138 w 2429091"/>
              <a:gd name="connsiteY4" fmla="*/ 0 h 270934"/>
              <a:gd name="connsiteX5" fmla="*/ 2383934 w 2429091"/>
              <a:gd name="connsiteY5" fmla="*/ 0 h 270934"/>
              <a:gd name="connsiteX6" fmla="*/ 2429091 w 2429091"/>
              <a:gd name="connsiteY6" fmla="*/ 45157 h 270934"/>
              <a:gd name="connsiteX7" fmla="*/ 2429091 w 2429091"/>
              <a:gd name="connsiteY7" fmla="*/ 225777 h 270934"/>
              <a:gd name="connsiteX8" fmla="*/ 2383934 w 2429091"/>
              <a:gd name="connsiteY8" fmla="*/ 270934 h 270934"/>
              <a:gd name="connsiteX9" fmla="*/ 1869403 w 2429091"/>
              <a:gd name="connsiteY9" fmla="*/ 270934 h 270934"/>
              <a:gd name="connsiteX10" fmla="*/ 1331484 w 2429091"/>
              <a:gd name="connsiteY10" fmla="*/ 270934 h 270934"/>
              <a:gd name="connsiteX11" fmla="*/ 700015 w 2429091"/>
              <a:gd name="connsiteY11" fmla="*/ 270934 h 270934"/>
              <a:gd name="connsiteX12" fmla="*/ 45157 w 2429091"/>
              <a:gd name="connsiteY12" fmla="*/ 270934 h 270934"/>
              <a:gd name="connsiteX13" fmla="*/ 0 w 2429091"/>
              <a:gd name="connsiteY13" fmla="*/ 225777 h 270934"/>
              <a:gd name="connsiteX14" fmla="*/ 0 w 2429091"/>
              <a:gd name="connsiteY14" fmla="*/ 45157 h 27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9091" h="270934" extrusionOk="0">
                <a:moveTo>
                  <a:pt x="0" y="45157"/>
                </a:moveTo>
                <a:cubicBezTo>
                  <a:pt x="2074" y="18377"/>
                  <a:pt x="18016" y="1246"/>
                  <a:pt x="45157" y="0"/>
                </a:cubicBezTo>
                <a:cubicBezTo>
                  <a:pt x="217750" y="-41814"/>
                  <a:pt x="324682" y="19049"/>
                  <a:pt x="559688" y="0"/>
                </a:cubicBezTo>
                <a:cubicBezTo>
                  <a:pt x="794694" y="-19049"/>
                  <a:pt x="890343" y="13597"/>
                  <a:pt x="1097607" y="0"/>
                </a:cubicBezTo>
                <a:cubicBezTo>
                  <a:pt x="1304871" y="-13597"/>
                  <a:pt x="1460590" y="32269"/>
                  <a:pt x="1612138" y="0"/>
                </a:cubicBezTo>
                <a:cubicBezTo>
                  <a:pt x="1763686" y="-32269"/>
                  <a:pt x="2146333" y="88391"/>
                  <a:pt x="2383934" y="0"/>
                </a:cubicBezTo>
                <a:cubicBezTo>
                  <a:pt x="2408459" y="2968"/>
                  <a:pt x="2429752" y="19077"/>
                  <a:pt x="2429091" y="45157"/>
                </a:cubicBezTo>
                <a:cubicBezTo>
                  <a:pt x="2431741" y="133815"/>
                  <a:pt x="2408511" y="157869"/>
                  <a:pt x="2429091" y="225777"/>
                </a:cubicBezTo>
                <a:cubicBezTo>
                  <a:pt x="2429867" y="250505"/>
                  <a:pt x="2409181" y="271415"/>
                  <a:pt x="2383934" y="270934"/>
                </a:cubicBezTo>
                <a:cubicBezTo>
                  <a:pt x="2257725" y="331645"/>
                  <a:pt x="2031028" y="267127"/>
                  <a:pt x="1869403" y="270934"/>
                </a:cubicBezTo>
                <a:cubicBezTo>
                  <a:pt x="1707778" y="274741"/>
                  <a:pt x="1527257" y="241839"/>
                  <a:pt x="1331484" y="270934"/>
                </a:cubicBezTo>
                <a:cubicBezTo>
                  <a:pt x="1135711" y="300029"/>
                  <a:pt x="1015706" y="197348"/>
                  <a:pt x="700015" y="270934"/>
                </a:cubicBezTo>
                <a:cubicBezTo>
                  <a:pt x="384324" y="344520"/>
                  <a:pt x="229649" y="263351"/>
                  <a:pt x="45157" y="270934"/>
                </a:cubicBezTo>
                <a:cubicBezTo>
                  <a:pt x="24950" y="272207"/>
                  <a:pt x="2084" y="252243"/>
                  <a:pt x="0" y="225777"/>
                </a:cubicBezTo>
                <a:cubicBezTo>
                  <a:pt x="-3005" y="175255"/>
                  <a:pt x="15595" y="98512"/>
                  <a:pt x="0" y="45157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2">
            <a:extLst>
              <a:ext uri="{FF2B5EF4-FFF2-40B4-BE49-F238E27FC236}">
                <a16:creationId xmlns:a16="http://schemas.microsoft.com/office/drawing/2014/main" id="{4C187695-A251-CD4C-8EA1-7786F4098DCD}"/>
              </a:ext>
            </a:extLst>
          </p:cNvPr>
          <p:cNvSpPr/>
          <p:nvPr/>
        </p:nvSpPr>
        <p:spPr>
          <a:xfrm>
            <a:off x="4848768" y="2335520"/>
            <a:ext cx="2374616" cy="296470"/>
          </a:xfrm>
          <a:custGeom>
            <a:avLst/>
            <a:gdLst>
              <a:gd name="connsiteX0" fmla="*/ 0 w 2429091"/>
              <a:gd name="connsiteY0" fmla="*/ 45157 h 270934"/>
              <a:gd name="connsiteX1" fmla="*/ 45157 w 2429091"/>
              <a:gd name="connsiteY1" fmla="*/ 0 h 270934"/>
              <a:gd name="connsiteX2" fmla="*/ 559688 w 2429091"/>
              <a:gd name="connsiteY2" fmla="*/ 0 h 270934"/>
              <a:gd name="connsiteX3" fmla="*/ 1097607 w 2429091"/>
              <a:gd name="connsiteY3" fmla="*/ 0 h 270934"/>
              <a:gd name="connsiteX4" fmla="*/ 1612138 w 2429091"/>
              <a:gd name="connsiteY4" fmla="*/ 0 h 270934"/>
              <a:gd name="connsiteX5" fmla="*/ 2383934 w 2429091"/>
              <a:gd name="connsiteY5" fmla="*/ 0 h 270934"/>
              <a:gd name="connsiteX6" fmla="*/ 2429091 w 2429091"/>
              <a:gd name="connsiteY6" fmla="*/ 45157 h 270934"/>
              <a:gd name="connsiteX7" fmla="*/ 2429091 w 2429091"/>
              <a:gd name="connsiteY7" fmla="*/ 225777 h 270934"/>
              <a:gd name="connsiteX8" fmla="*/ 2383934 w 2429091"/>
              <a:gd name="connsiteY8" fmla="*/ 270934 h 270934"/>
              <a:gd name="connsiteX9" fmla="*/ 1869403 w 2429091"/>
              <a:gd name="connsiteY9" fmla="*/ 270934 h 270934"/>
              <a:gd name="connsiteX10" fmla="*/ 1331484 w 2429091"/>
              <a:gd name="connsiteY10" fmla="*/ 270934 h 270934"/>
              <a:gd name="connsiteX11" fmla="*/ 700015 w 2429091"/>
              <a:gd name="connsiteY11" fmla="*/ 270934 h 270934"/>
              <a:gd name="connsiteX12" fmla="*/ 45157 w 2429091"/>
              <a:gd name="connsiteY12" fmla="*/ 270934 h 270934"/>
              <a:gd name="connsiteX13" fmla="*/ 0 w 2429091"/>
              <a:gd name="connsiteY13" fmla="*/ 225777 h 270934"/>
              <a:gd name="connsiteX14" fmla="*/ 0 w 2429091"/>
              <a:gd name="connsiteY14" fmla="*/ 45157 h 27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9091" h="270934" extrusionOk="0">
                <a:moveTo>
                  <a:pt x="0" y="45157"/>
                </a:moveTo>
                <a:cubicBezTo>
                  <a:pt x="2074" y="18377"/>
                  <a:pt x="18016" y="1246"/>
                  <a:pt x="45157" y="0"/>
                </a:cubicBezTo>
                <a:cubicBezTo>
                  <a:pt x="217750" y="-41814"/>
                  <a:pt x="324682" y="19049"/>
                  <a:pt x="559688" y="0"/>
                </a:cubicBezTo>
                <a:cubicBezTo>
                  <a:pt x="794694" y="-19049"/>
                  <a:pt x="890343" y="13597"/>
                  <a:pt x="1097607" y="0"/>
                </a:cubicBezTo>
                <a:cubicBezTo>
                  <a:pt x="1304871" y="-13597"/>
                  <a:pt x="1460590" y="32269"/>
                  <a:pt x="1612138" y="0"/>
                </a:cubicBezTo>
                <a:cubicBezTo>
                  <a:pt x="1763686" y="-32269"/>
                  <a:pt x="2146333" y="88391"/>
                  <a:pt x="2383934" y="0"/>
                </a:cubicBezTo>
                <a:cubicBezTo>
                  <a:pt x="2408459" y="2968"/>
                  <a:pt x="2429752" y="19077"/>
                  <a:pt x="2429091" y="45157"/>
                </a:cubicBezTo>
                <a:cubicBezTo>
                  <a:pt x="2431741" y="133815"/>
                  <a:pt x="2408511" y="157869"/>
                  <a:pt x="2429091" y="225777"/>
                </a:cubicBezTo>
                <a:cubicBezTo>
                  <a:pt x="2429867" y="250505"/>
                  <a:pt x="2409181" y="271415"/>
                  <a:pt x="2383934" y="270934"/>
                </a:cubicBezTo>
                <a:cubicBezTo>
                  <a:pt x="2257725" y="331645"/>
                  <a:pt x="2031028" y="267127"/>
                  <a:pt x="1869403" y="270934"/>
                </a:cubicBezTo>
                <a:cubicBezTo>
                  <a:pt x="1707778" y="274741"/>
                  <a:pt x="1527257" y="241839"/>
                  <a:pt x="1331484" y="270934"/>
                </a:cubicBezTo>
                <a:cubicBezTo>
                  <a:pt x="1135711" y="300029"/>
                  <a:pt x="1015706" y="197348"/>
                  <a:pt x="700015" y="270934"/>
                </a:cubicBezTo>
                <a:cubicBezTo>
                  <a:pt x="384324" y="344520"/>
                  <a:pt x="229649" y="263351"/>
                  <a:pt x="45157" y="270934"/>
                </a:cubicBezTo>
                <a:cubicBezTo>
                  <a:pt x="24950" y="272207"/>
                  <a:pt x="2084" y="252243"/>
                  <a:pt x="0" y="225777"/>
                </a:cubicBezTo>
                <a:cubicBezTo>
                  <a:pt x="-3005" y="175255"/>
                  <a:pt x="15595" y="98512"/>
                  <a:pt x="0" y="45157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61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80CE15-F907-1946-BCF3-1A68DBD3F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042" y="2917551"/>
            <a:ext cx="10216343" cy="888251"/>
          </a:xfrm>
        </p:spPr>
        <p:txBody>
          <a:bodyPr/>
          <a:lstStyle/>
          <a:p>
            <a:r>
              <a:rPr lang="fr-FR" dirty="0"/>
              <a:t>Actualités européennes: </a:t>
            </a:r>
            <a:br>
              <a:rPr lang="fr-FR" dirty="0"/>
            </a:b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Quelles sont vos attentes?</a:t>
            </a:r>
            <a:br>
              <a:rPr lang="fr-FR" dirty="0">
                <a:solidFill>
                  <a:schemeClr val="tx1"/>
                </a:solidFill>
              </a:rPr>
            </a:b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Groupe de travail "Europe" à remobiliser sur des sujets précis?</a:t>
            </a:r>
            <a:br>
              <a:rPr lang="fr-F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139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fr-FR" sz="3200" dirty="0">
                <a:latin typeface="Century Gothic" panose="020B0502020202020204" pitchFamily="34" charset="0"/>
              </a:rPr>
              <a:t>Horizon Europe 2021-27</a:t>
            </a:r>
            <a:br>
              <a:rPr lang="fr-FR" dirty="0">
                <a:latin typeface="Century Gothic" panose="020B0502020202020204" pitchFamily="34" charset="0"/>
              </a:rPr>
            </a:b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32A8EF85-D2F2-4819-AF85-EDC47BAF506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90027" y="732377"/>
            <a:ext cx="9659507" cy="373058"/>
          </a:xfrm>
        </p:spPr>
        <p:txBody>
          <a:bodyPr>
            <a:normAutofit/>
          </a:bodyPr>
          <a:lstStyle/>
          <a:p>
            <a:r>
              <a:rPr lang="fr-FR" i="1" dirty="0">
                <a:latin typeface="+mj-lt"/>
              </a:rPr>
              <a:t>des Plans Stratégiques aux Programmes de Travail</a:t>
            </a:r>
          </a:p>
        </p:txBody>
      </p:sp>
      <p:sp>
        <p:nvSpPr>
          <p:cNvPr id="58" name="Titre 1">
            <a:extLst>
              <a:ext uri="{FF2B5EF4-FFF2-40B4-BE49-F238E27FC236}">
                <a16:creationId xmlns:a16="http://schemas.microsoft.com/office/drawing/2014/main" id="{DBEF3221-5972-DFD6-6D00-206BD63C98EE}"/>
              </a:ext>
            </a:extLst>
          </p:cNvPr>
          <p:cNvSpPr txBox="1">
            <a:spLocks/>
          </p:cNvSpPr>
          <p:nvPr/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vert="horz" lIns="0" tIns="46800" rIns="91440" bIns="45720" rtlCol="0" anchor="ctr" anchorCtr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Blip>
                <a:blip r:embed="rId3"/>
              </a:buBlip>
              <a:defRPr sz="3000" b="1" kern="1200">
                <a:solidFill>
                  <a:srgbClr val="00A3A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>
              <a:latin typeface="Century Gothic" panose="020B0502020202020204" pitchFamily="34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250B443-309B-900A-BF4B-5CB73C2F6634}"/>
              </a:ext>
            </a:extLst>
          </p:cNvPr>
          <p:cNvGrpSpPr/>
          <p:nvPr/>
        </p:nvGrpSpPr>
        <p:grpSpPr>
          <a:xfrm>
            <a:off x="2583196" y="1572768"/>
            <a:ext cx="7850449" cy="4455908"/>
            <a:chOff x="2583196" y="1572768"/>
            <a:chExt cx="7850449" cy="445590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60C26D0-8AC2-033B-7669-8FA5D8868588}"/>
                </a:ext>
              </a:extLst>
            </p:cNvPr>
            <p:cNvSpPr/>
            <p:nvPr/>
          </p:nvSpPr>
          <p:spPr>
            <a:xfrm>
              <a:off x="2583196" y="1572768"/>
              <a:ext cx="7025608" cy="40996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1C047C30-919E-9FDF-F399-F977835B5086}"/>
                </a:ext>
              </a:extLst>
            </p:cNvPr>
            <p:cNvSpPr txBox="1"/>
            <p:nvPr/>
          </p:nvSpPr>
          <p:spPr>
            <a:xfrm>
              <a:off x="6096000" y="5720899"/>
              <a:ext cx="4337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latin typeface="+mj-lt"/>
                </a:rPr>
                <a:t>*</a:t>
              </a:r>
              <a:r>
                <a:rPr lang="fr-FR" sz="1400" dirty="0">
                  <a:latin typeface="+mj-lt"/>
                </a:rPr>
                <a:t>WP = Work Programme = Programme de travail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B3F1418-062E-03DE-CAB2-8C1A3C9E2B16}"/>
                </a:ext>
              </a:extLst>
            </p:cNvPr>
            <p:cNvSpPr/>
            <p:nvPr/>
          </p:nvSpPr>
          <p:spPr>
            <a:xfrm>
              <a:off x="6295493" y="2384638"/>
              <a:ext cx="3061777" cy="3062620"/>
            </a:xfrm>
            <a:prstGeom prst="rect">
              <a:avLst/>
            </a:prstGeom>
            <a:ln w="38100"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 dirty="0">
                <a:solidFill>
                  <a:schemeClr val="bg1"/>
                </a:solidFill>
              </a:endParaRPr>
            </a:p>
            <a:p>
              <a:endParaRPr lang="fr-FR" b="1" dirty="0">
                <a:solidFill>
                  <a:schemeClr val="bg1"/>
                </a:solidFill>
              </a:endParaRPr>
            </a:p>
            <a:p>
              <a:r>
                <a:rPr lang="fr-FR" b="1" dirty="0">
                  <a:solidFill>
                    <a:schemeClr val="bg1"/>
                  </a:solidFill>
                </a:rPr>
                <a:t>Plan stratégique 2025-27</a:t>
              </a:r>
            </a:p>
            <a:p>
              <a:endParaRPr lang="fr-FR" dirty="0"/>
            </a:p>
            <a:p>
              <a:endParaRPr lang="fr-FR" dirty="0"/>
            </a:p>
            <a:p>
              <a:endParaRPr lang="fr-FR" dirty="0"/>
            </a:p>
            <a:p>
              <a:endParaRPr lang="fr-FR" dirty="0"/>
            </a:p>
            <a:p>
              <a:endParaRPr lang="fr-FR" dirty="0"/>
            </a:p>
            <a:p>
              <a:endParaRPr lang="fr-FR" dirty="0"/>
            </a:p>
            <a:p>
              <a:endParaRPr lang="fr-FR" dirty="0"/>
            </a:p>
            <a:p>
              <a:endParaRPr lang="fr-FR" dirty="0"/>
            </a:p>
            <a:p>
              <a:endParaRPr lang="fr-FR" dirty="0"/>
            </a:p>
            <a:p>
              <a:endParaRPr lang="fr-FR" dirty="0"/>
            </a:p>
            <a:p>
              <a:endParaRPr lang="fr-FR" dirty="0"/>
            </a:p>
          </p:txBody>
        </p:sp>
        <p:grpSp>
          <p:nvGrpSpPr>
            <p:cNvPr id="64" name="Groupe 63">
              <a:extLst>
                <a:ext uri="{FF2B5EF4-FFF2-40B4-BE49-F238E27FC236}">
                  <a16:creationId xmlns:a16="http://schemas.microsoft.com/office/drawing/2014/main" id="{ACA9AC98-ACA4-5473-5116-B8AF3681B3C0}"/>
                </a:ext>
              </a:extLst>
            </p:cNvPr>
            <p:cNvGrpSpPr/>
            <p:nvPr/>
          </p:nvGrpSpPr>
          <p:grpSpPr>
            <a:xfrm>
              <a:off x="7054249" y="2759130"/>
              <a:ext cx="1562059" cy="730824"/>
              <a:chOff x="822784" y="0"/>
              <a:chExt cx="1646776" cy="663330"/>
            </a:xfrm>
          </p:grpSpPr>
          <p:sp>
            <p:nvSpPr>
              <p:cNvPr id="84" name="Trapèze 83">
                <a:extLst>
                  <a:ext uri="{FF2B5EF4-FFF2-40B4-BE49-F238E27FC236}">
                    <a16:creationId xmlns:a16="http://schemas.microsoft.com/office/drawing/2014/main" id="{A4114E19-4013-6634-F567-793F7B2C5D9E}"/>
                  </a:ext>
                </a:extLst>
              </p:cNvPr>
              <p:cNvSpPr/>
              <p:nvPr/>
            </p:nvSpPr>
            <p:spPr>
              <a:xfrm>
                <a:off x="1101215" y="0"/>
                <a:ext cx="1101214" cy="646850"/>
              </a:xfrm>
              <a:prstGeom prst="trapezoid">
                <a:avLst>
                  <a:gd name="adj" fmla="val 85121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85" name="Trapèze 4">
                <a:extLst>
                  <a:ext uri="{FF2B5EF4-FFF2-40B4-BE49-F238E27FC236}">
                    <a16:creationId xmlns:a16="http://schemas.microsoft.com/office/drawing/2014/main" id="{9D66A61C-C2F7-19D9-5874-04908C32910E}"/>
                  </a:ext>
                </a:extLst>
              </p:cNvPr>
              <p:cNvSpPr txBox="1"/>
              <p:nvPr/>
            </p:nvSpPr>
            <p:spPr>
              <a:xfrm>
                <a:off x="822784" y="16480"/>
                <a:ext cx="1646776" cy="6468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400" b="1" kern="1200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Orientations stratégiques clés</a:t>
                </a:r>
              </a:p>
            </p:txBody>
          </p:sp>
        </p:grpSp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id="{5B878E8D-163B-2264-E5D9-AB0628388165}"/>
                </a:ext>
              </a:extLst>
            </p:cNvPr>
            <p:cNvGrpSpPr/>
            <p:nvPr/>
          </p:nvGrpSpPr>
          <p:grpSpPr>
            <a:xfrm>
              <a:off x="6713960" y="3471798"/>
              <a:ext cx="2253355" cy="730823"/>
              <a:chOff x="464039" y="646850"/>
              <a:chExt cx="2375565" cy="663329"/>
            </a:xfrm>
          </p:grpSpPr>
          <p:sp>
            <p:nvSpPr>
              <p:cNvPr id="82" name="Trapèze 81">
                <a:extLst>
                  <a:ext uri="{FF2B5EF4-FFF2-40B4-BE49-F238E27FC236}">
                    <a16:creationId xmlns:a16="http://schemas.microsoft.com/office/drawing/2014/main" id="{C359A754-5DBC-24F2-DF22-5CF4CCD177DC}"/>
                  </a:ext>
                </a:extLst>
              </p:cNvPr>
              <p:cNvSpPr/>
              <p:nvPr/>
            </p:nvSpPr>
            <p:spPr>
              <a:xfrm>
                <a:off x="464039" y="646850"/>
                <a:ext cx="2375565" cy="646850"/>
              </a:xfrm>
              <a:prstGeom prst="trapezoid">
                <a:avLst>
                  <a:gd name="adj" fmla="val 85121"/>
                </a:avLst>
              </a:prstGeom>
              <a:solidFill>
                <a:schemeClr val="accent6">
                  <a:lumMod val="75000"/>
                </a:schemeClr>
              </a:solidFill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83" name="Trapèze 6">
                <a:extLst>
                  <a:ext uri="{FF2B5EF4-FFF2-40B4-BE49-F238E27FC236}">
                    <a16:creationId xmlns:a16="http://schemas.microsoft.com/office/drawing/2014/main" id="{C6E7B307-052B-4DE6-F113-EBC09F3D8082}"/>
                  </a:ext>
                </a:extLst>
              </p:cNvPr>
              <p:cNvSpPr txBox="1"/>
              <p:nvPr/>
            </p:nvSpPr>
            <p:spPr>
              <a:xfrm>
                <a:off x="905389" y="663329"/>
                <a:ext cx="1564171" cy="6468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400" b="1" kern="1200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Impacts attendus </a:t>
                </a:r>
                <a:r>
                  <a:rPr lang="fr-FR" sz="1400" kern="1200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(= Destinations des </a:t>
                </a:r>
                <a:r>
                  <a:rPr lang="fr-FR" sz="1400" kern="1200" dirty="0" err="1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WPs</a:t>
                </a:r>
                <a:r>
                  <a:rPr lang="fr-FR" sz="1400" kern="1200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) </a:t>
                </a:r>
              </a:p>
            </p:txBody>
          </p:sp>
        </p:grpSp>
        <p:sp>
          <p:nvSpPr>
            <p:cNvPr id="66" name="Parchemin vertical 23">
              <a:extLst>
                <a:ext uri="{FF2B5EF4-FFF2-40B4-BE49-F238E27FC236}">
                  <a16:creationId xmlns:a16="http://schemas.microsoft.com/office/drawing/2014/main" id="{C6386AF8-BD87-0BDE-2CE6-23017F776630}"/>
                </a:ext>
              </a:extLst>
            </p:cNvPr>
            <p:cNvSpPr/>
            <p:nvPr/>
          </p:nvSpPr>
          <p:spPr>
            <a:xfrm>
              <a:off x="6587058" y="4410300"/>
              <a:ext cx="1165308" cy="877131"/>
            </a:xfrm>
            <a:prstGeom prst="verticalScroll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WP 25</a:t>
              </a:r>
            </a:p>
            <a:p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67" name="Parchemin vertical 26">
              <a:extLst>
                <a:ext uri="{FF2B5EF4-FFF2-40B4-BE49-F238E27FC236}">
                  <a16:creationId xmlns:a16="http://schemas.microsoft.com/office/drawing/2014/main" id="{8F2C3FC4-864A-9AF4-F791-7A0CF29593F3}"/>
                </a:ext>
              </a:extLst>
            </p:cNvPr>
            <p:cNvSpPr/>
            <p:nvPr/>
          </p:nvSpPr>
          <p:spPr>
            <a:xfrm>
              <a:off x="7797247" y="4410300"/>
              <a:ext cx="1483703" cy="877131"/>
            </a:xfrm>
            <a:prstGeom prst="verticalScroll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WP 26-27</a:t>
              </a:r>
              <a:r>
                <a:rPr lang="fr-FR" sz="1200" dirty="0">
                  <a:solidFill>
                    <a:schemeClr val="tx1"/>
                  </a:solidFill>
                </a:rPr>
                <a:t> </a:t>
              </a:r>
            </a:p>
            <a:p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ABEAD66-1799-2F5D-D441-E038B3E580E3}"/>
                </a:ext>
              </a:extLst>
            </p:cNvPr>
            <p:cNvSpPr/>
            <p:nvPr/>
          </p:nvSpPr>
          <p:spPr>
            <a:xfrm>
              <a:off x="3076632" y="2384638"/>
              <a:ext cx="3061777" cy="3062620"/>
            </a:xfrm>
            <a:prstGeom prst="rect">
              <a:avLst/>
            </a:prstGeom>
            <a:ln w="38100"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 dirty="0">
                <a:solidFill>
                  <a:schemeClr val="bg1"/>
                </a:solidFill>
              </a:endParaRPr>
            </a:p>
            <a:p>
              <a:endParaRPr lang="fr-FR" b="1" dirty="0">
                <a:solidFill>
                  <a:schemeClr val="bg1"/>
                </a:solidFill>
              </a:endParaRPr>
            </a:p>
            <a:p>
              <a:r>
                <a:rPr lang="fr-FR" b="1" dirty="0">
                  <a:solidFill>
                    <a:schemeClr val="bg1"/>
                  </a:solidFill>
                </a:rPr>
                <a:t>Plan stratégique 2021-24</a:t>
              </a:r>
            </a:p>
            <a:p>
              <a:endParaRPr lang="fr-FR" dirty="0"/>
            </a:p>
            <a:p>
              <a:endParaRPr lang="fr-FR" dirty="0"/>
            </a:p>
            <a:p>
              <a:endParaRPr lang="fr-FR" dirty="0"/>
            </a:p>
            <a:p>
              <a:endParaRPr lang="fr-FR" dirty="0"/>
            </a:p>
            <a:p>
              <a:endParaRPr lang="fr-FR" dirty="0"/>
            </a:p>
            <a:p>
              <a:endParaRPr lang="fr-FR" dirty="0"/>
            </a:p>
            <a:p>
              <a:endParaRPr lang="fr-FR" dirty="0"/>
            </a:p>
            <a:p>
              <a:endParaRPr lang="fr-FR" dirty="0"/>
            </a:p>
            <a:p>
              <a:endParaRPr lang="fr-FR" dirty="0"/>
            </a:p>
            <a:p>
              <a:endParaRPr lang="fr-FR" dirty="0"/>
            </a:p>
            <a:p>
              <a:endParaRPr lang="fr-FR" dirty="0"/>
            </a:p>
          </p:txBody>
        </p:sp>
        <p:grpSp>
          <p:nvGrpSpPr>
            <p:cNvPr id="69" name="Groupe 68">
              <a:extLst>
                <a:ext uri="{FF2B5EF4-FFF2-40B4-BE49-F238E27FC236}">
                  <a16:creationId xmlns:a16="http://schemas.microsoft.com/office/drawing/2014/main" id="{94C0D6F6-7506-AEAF-044D-73309C407CAF}"/>
                </a:ext>
              </a:extLst>
            </p:cNvPr>
            <p:cNvGrpSpPr/>
            <p:nvPr/>
          </p:nvGrpSpPr>
          <p:grpSpPr>
            <a:xfrm>
              <a:off x="3942111" y="2759130"/>
              <a:ext cx="1455024" cy="712667"/>
              <a:chOff x="941062" y="0"/>
              <a:chExt cx="1533937" cy="646850"/>
            </a:xfrm>
          </p:grpSpPr>
          <p:sp>
            <p:nvSpPr>
              <p:cNvPr id="80" name="Trapèze 79">
                <a:extLst>
                  <a:ext uri="{FF2B5EF4-FFF2-40B4-BE49-F238E27FC236}">
                    <a16:creationId xmlns:a16="http://schemas.microsoft.com/office/drawing/2014/main" id="{82236EB5-2791-34C4-D990-457038CB7BB9}"/>
                  </a:ext>
                </a:extLst>
              </p:cNvPr>
              <p:cNvSpPr/>
              <p:nvPr/>
            </p:nvSpPr>
            <p:spPr>
              <a:xfrm>
                <a:off x="1101215" y="0"/>
                <a:ext cx="1101214" cy="646850"/>
              </a:xfrm>
              <a:prstGeom prst="trapezoid">
                <a:avLst>
                  <a:gd name="adj" fmla="val 85121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81" name="Trapèze 4">
                <a:extLst>
                  <a:ext uri="{FF2B5EF4-FFF2-40B4-BE49-F238E27FC236}">
                    <a16:creationId xmlns:a16="http://schemas.microsoft.com/office/drawing/2014/main" id="{3A20CE63-5173-4201-8D8F-FB1F9739105F}"/>
                  </a:ext>
                </a:extLst>
              </p:cNvPr>
              <p:cNvSpPr txBox="1"/>
              <p:nvPr/>
            </p:nvSpPr>
            <p:spPr>
              <a:xfrm>
                <a:off x="941062" y="0"/>
                <a:ext cx="1533937" cy="6468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400" b="1" kern="1200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Orientations stratégiques clés</a:t>
                </a:r>
              </a:p>
            </p:txBody>
          </p:sp>
        </p:grpSp>
        <p:grpSp>
          <p:nvGrpSpPr>
            <p:cNvPr id="70" name="Groupe 69">
              <a:extLst>
                <a:ext uri="{FF2B5EF4-FFF2-40B4-BE49-F238E27FC236}">
                  <a16:creationId xmlns:a16="http://schemas.microsoft.com/office/drawing/2014/main" id="{BA179E40-690A-FFE2-30E8-5ED2B7453853}"/>
                </a:ext>
              </a:extLst>
            </p:cNvPr>
            <p:cNvGrpSpPr/>
            <p:nvPr/>
          </p:nvGrpSpPr>
          <p:grpSpPr>
            <a:xfrm>
              <a:off x="3483869" y="3471798"/>
              <a:ext cx="2289344" cy="712667"/>
              <a:chOff x="457967" y="646850"/>
              <a:chExt cx="2413506" cy="646850"/>
            </a:xfrm>
          </p:grpSpPr>
          <p:sp>
            <p:nvSpPr>
              <p:cNvPr id="78" name="Trapèze 77">
                <a:extLst>
                  <a:ext uri="{FF2B5EF4-FFF2-40B4-BE49-F238E27FC236}">
                    <a16:creationId xmlns:a16="http://schemas.microsoft.com/office/drawing/2014/main" id="{10DA900D-CCD8-7AE3-BC61-36AD7047BF9B}"/>
                  </a:ext>
                </a:extLst>
              </p:cNvPr>
              <p:cNvSpPr/>
              <p:nvPr/>
            </p:nvSpPr>
            <p:spPr>
              <a:xfrm>
                <a:off x="457967" y="646850"/>
                <a:ext cx="2413506" cy="646850"/>
              </a:xfrm>
              <a:prstGeom prst="trapezoid">
                <a:avLst>
                  <a:gd name="adj" fmla="val 85121"/>
                </a:avLst>
              </a:prstGeom>
              <a:solidFill>
                <a:schemeClr val="accent6">
                  <a:lumMod val="75000"/>
                </a:schemeClr>
              </a:solidFill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79" name="Trapèze 6">
                <a:extLst>
                  <a:ext uri="{FF2B5EF4-FFF2-40B4-BE49-F238E27FC236}">
                    <a16:creationId xmlns:a16="http://schemas.microsoft.com/office/drawing/2014/main" id="{F164DD3A-FA25-0FF9-6633-FCEE4C233698}"/>
                  </a:ext>
                </a:extLst>
              </p:cNvPr>
              <p:cNvSpPr txBox="1"/>
              <p:nvPr/>
            </p:nvSpPr>
            <p:spPr>
              <a:xfrm>
                <a:off x="941061" y="646850"/>
                <a:ext cx="1564171" cy="6468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400" b="1" kern="1200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Impacts attendus </a:t>
                </a:r>
                <a:r>
                  <a:rPr lang="fr-FR" sz="1400" kern="1200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(= Destinations des </a:t>
                </a:r>
                <a:r>
                  <a:rPr lang="fr-FR" sz="1400" kern="1200" dirty="0" err="1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WPs</a:t>
                </a:r>
                <a:r>
                  <a:rPr lang="fr-FR" sz="1400" kern="1200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) </a:t>
                </a:r>
              </a:p>
            </p:txBody>
          </p:sp>
        </p:grpSp>
        <p:sp>
          <p:nvSpPr>
            <p:cNvPr id="71" name="Parchemin vertical 70">
              <a:extLst>
                <a:ext uri="{FF2B5EF4-FFF2-40B4-BE49-F238E27FC236}">
                  <a16:creationId xmlns:a16="http://schemas.microsoft.com/office/drawing/2014/main" id="{7B7E2AF8-0E76-0544-EA6C-5FA030285DBD}"/>
                </a:ext>
              </a:extLst>
            </p:cNvPr>
            <p:cNvSpPr/>
            <p:nvPr/>
          </p:nvSpPr>
          <p:spPr>
            <a:xfrm>
              <a:off x="3171036" y="4394494"/>
              <a:ext cx="1483703" cy="877131"/>
            </a:xfrm>
            <a:prstGeom prst="verticalScroll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WP 21-22</a:t>
              </a:r>
              <a:endParaRPr lang="fr-FR" sz="1200" dirty="0">
                <a:solidFill>
                  <a:schemeClr val="tx1"/>
                </a:solidFill>
              </a:endParaRPr>
            </a:p>
            <a:p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72" name="Parchemin vertical 26">
              <a:extLst>
                <a:ext uri="{FF2B5EF4-FFF2-40B4-BE49-F238E27FC236}">
                  <a16:creationId xmlns:a16="http://schemas.microsoft.com/office/drawing/2014/main" id="{7DA70A69-A0DD-9769-4323-4BFBF9C6D463}"/>
                </a:ext>
              </a:extLst>
            </p:cNvPr>
            <p:cNvSpPr/>
            <p:nvPr/>
          </p:nvSpPr>
          <p:spPr>
            <a:xfrm>
              <a:off x="4654738" y="4397370"/>
              <a:ext cx="1449935" cy="877131"/>
            </a:xfrm>
            <a:prstGeom prst="verticalScroll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WP 23-24</a:t>
              </a:r>
              <a:r>
                <a:rPr lang="fr-FR" sz="1200" dirty="0">
                  <a:solidFill>
                    <a:schemeClr val="tx1"/>
                  </a:solidFill>
                </a:rPr>
                <a:t> </a:t>
              </a:r>
            </a:p>
            <a:p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3362ABAF-29BE-32AB-CF9E-6AB81DEEFF7A}"/>
                </a:ext>
              </a:extLst>
            </p:cNvPr>
            <p:cNvSpPr txBox="1"/>
            <p:nvPr/>
          </p:nvSpPr>
          <p:spPr>
            <a:xfrm>
              <a:off x="2960022" y="1712081"/>
              <a:ext cx="30016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bg1"/>
                  </a:solidFill>
                </a:rPr>
                <a:t>Horizon Europe 2021-2027</a:t>
              </a:r>
            </a:p>
          </p:txBody>
        </p:sp>
        <p:sp>
          <p:nvSpPr>
            <p:cNvPr id="74" name="Parchemin : vertical 3">
              <a:extLst>
                <a:ext uri="{FF2B5EF4-FFF2-40B4-BE49-F238E27FC236}">
                  <a16:creationId xmlns:a16="http://schemas.microsoft.com/office/drawing/2014/main" id="{E198C63F-84A5-44C3-8B08-7607C802F469}"/>
                </a:ext>
              </a:extLst>
            </p:cNvPr>
            <p:cNvSpPr/>
            <p:nvPr/>
          </p:nvSpPr>
          <p:spPr>
            <a:xfrm>
              <a:off x="3166205" y="4399667"/>
              <a:ext cx="1483703" cy="883613"/>
            </a:xfrm>
            <a:prstGeom prst="verticalScroll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5" name="Parchemin : vertical 27">
              <a:extLst>
                <a:ext uri="{FF2B5EF4-FFF2-40B4-BE49-F238E27FC236}">
                  <a16:creationId xmlns:a16="http://schemas.microsoft.com/office/drawing/2014/main" id="{3E8C8247-CA86-A247-EC73-8BB8626070D3}"/>
                </a:ext>
              </a:extLst>
            </p:cNvPr>
            <p:cNvSpPr/>
            <p:nvPr/>
          </p:nvSpPr>
          <p:spPr>
            <a:xfrm>
              <a:off x="4647165" y="4403818"/>
              <a:ext cx="1465080" cy="883613"/>
            </a:xfrm>
            <a:prstGeom prst="verticalScroll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6" name="Parchemin : vertical 28">
              <a:extLst>
                <a:ext uri="{FF2B5EF4-FFF2-40B4-BE49-F238E27FC236}">
                  <a16:creationId xmlns:a16="http://schemas.microsoft.com/office/drawing/2014/main" id="{37D5B082-5B3B-9D34-7FCC-18827C30BF46}"/>
                </a:ext>
              </a:extLst>
            </p:cNvPr>
            <p:cNvSpPr/>
            <p:nvPr/>
          </p:nvSpPr>
          <p:spPr>
            <a:xfrm>
              <a:off x="7806270" y="4417602"/>
              <a:ext cx="1483703" cy="864656"/>
            </a:xfrm>
            <a:prstGeom prst="verticalScroll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Parchemin : vertical 29">
              <a:extLst>
                <a:ext uri="{FF2B5EF4-FFF2-40B4-BE49-F238E27FC236}">
                  <a16:creationId xmlns:a16="http://schemas.microsoft.com/office/drawing/2014/main" id="{F7493266-F0A2-420C-0E82-FCC615C42143}"/>
                </a:ext>
              </a:extLst>
            </p:cNvPr>
            <p:cNvSpPr/>
            <p:nvPr/>
          </p:nvSpPr>
          <p:spPr>
            <a:xfrm>
              <a:off x="6575048" y="4419693"/>
              <a:ext cx="1177318" cy="883613"/>
            </a:xfrm>
            <a:prstGeom prst="verticalScroll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6" name="Rectangle : coins arrondis 85">
            <a:extLst>
              <a:ext uri="{FF2B5EF4-FFF2-40B4-BE49-F238E27FC236}">
                <a16:creationId xmlns:a16="http://schemas.microsoft.com/office/drawing/2014/main" id="{7167F347-3AC8-3CA6-998A-68E0BBCE3A0A}"/>
              </a:ext>
            </a:extLst>
          </p:cNvPr>
          <p:cNvSpPr/>
          <p:nvPr/>
        </p:nvSpPr>
        <p:spPr>
          <a:xfrm flipV="1">
            <a:off x="7402192" y="4251150"/>
            <a:ext cx="616604" cy="1196108"/>
          </a:xfrm>
          <a:custGeom>
            <a:avLst/>
            <a:gdLst>
              <a:gd name="connsiteX0" fmla="*/ 0 w 616604"/>
              <a:gd name="connsiteY0" fmla="*/ 102769 h 3415604"/>
              <a:gd name="connsiteX1" fmla="*/ 102769 w 616604"/>
              <a:gd name="connsiteY1" fmla="*/ 0 h 3415604"/>
              <a:gd name="connsiteX2" fmla="*/ 513835 w 616604"/>
              <a:gd name="connsiteY2" fmla="*/ 0 h 3415604"/>
              <a:gd name="connsiteX3" fmla="*/ 616604 w 616604"/>
              <a:gd name="connsiteY3" fmla="*/ 102769 h 3415604"/>
              <a:gd name="connsiteX4" fmla="*/ 616604 w 616604"/>
              <a:gd name="connsiteY4" fmla="*/ 637780 h 3415604"/>
              <a:gd name="connsiteX5" fmla="*/ 616604 w 616604"/>
              <a:gd name="connsiteY5" fmla="*/ 1108590 h 3415604"/>
              <a:gd name="connsiteX6" fmla="*/ 616604 w 616604"/>
              <a:gd name="connsiteY6" fmla="*/ 1643601 h 3415604"/>
              <a:gd name="connsiteX7" fmla="*/ 616604 w 616604"/>
              <a:gd name="connsiteY7" fmla="*/ 2114410 h 3415604"/>
              <a:gd name="connsiteX8" fmla="*/ 616604 w 616604"/>
              <a:gd name="connsiteY8" fmla="*/ 2713623 h 3415604"/>
              <a:gd name="connsiteX9" fmla="*/ 616604 w 616604"/>
              <a:gd name="connsiteY9" fmla="*/ 3312835 h 3415604"/>
              <a:gd name="connsiteX10" fmla="*/ 513835 w 616604"/>
              <a:gd name="connsiteY10" fmla="*/ 3415604 h 3415604"/>
              <a:gd name="connsiteX11" fmla="*/ 102769 w 616604"/>
              <a:gd name="connsiteY11" fmla="*/ 3415604 h 3415604"/>
              <a:gd name="connsiteX12" fmla="*/ 0 w 616604"/>
              <a:gd name="connsiteY12" fmla="*/ 3312835 h 3415604"/>
              <a:gd name="connsiteX13" fmla="*/ 0 w 616604"/>
              <a:gd name="connsiteY13" fmla="*/ 2777824 h 3415604"/>
              <a:gd name="connsiteX14" fmla="*/ 0 w 616604"/>
              <a:gd name="connsiteY14" fmla="*/ 2274914 h 3415604"/>
              <a:gd name="connsiteX15" fmla="*/ 0 w 616604"/>
              <a:gd name="connsiteY15" fmla="*/ 1739903 h 3415604"/>
              <a:gd name="connsiteX16" fmla="*/ 0 w 616604"/>
              <a:gd name="connsiteY16" fmla="*/ 1140690 h 3415604"/>
              <a:gd name="connsiteX17" fmla="*/ 0 w 616604"/>
              <a:gd name="connsiteY17" fmla="*/ 605679 h 3415604"/>
              <a:gd name="connsiteX18" fmla="*/ 0 w 616604"/>
              <a:gd name="connsiteY18" fmla="*/ 102769 h 341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6604" h="3415604" extrusionOk="0">
                <a:moveTo>
                  <a:pt x="0" y="102769"/>
                </a:moveTo>
                <a:cubicBezTo>
                  <a:pt x="8630" y="38355"/>
                  <a:pt x="36510" y="5379"/>
                  <a:pt x="102769" y="0"/>
                </a:cubicBezTo>
                <a:cubicBezTo>
                  <a:pt x="235157" y="-47088"/>
                  <a:pt x="342502" y="28406"/>
                  <a:pt x="513835" y="0"/>
                </a:cubicBezTo>
                <a:cubicBezTo>
                  <a:pt x="570206" y="7041"/>
                  <a:pt x="622494" y="51289"/>
                  <a:pt x="616604" y="102769"/>
                </a:cubicBezTo>
                <a:cubicBezTo>
                  <a:pt x="652103" y="294317"/>
                  <a:pt x="602415" y="446505"/>
                  <a:pt x="616604" y="637780"/>
                </a:cubicBezTo>
                <a:cubicBezTo>
                  <a:pt x="630793" y="829055"/>
                  <a:pt x="612423" y="888662"/>
                  <a:pt x="616604" y="1108590"/>
                </a:cubicBezTo>
                <a:cubicBezTo>
                  <a:pt x="620785" y="1328518"/>
                  <a:pt x="593658" y="1430371"/>
                  <a:pt x="616604" y="1643601"/>
                </a:cubicBezTo>
                <a:cubicBezTo>
                  <a:pt x="639550" y="1856831"/>
                  <a:pt x="561847" y="2013715"/>
                  <a:pt x="616604" y="2114410"/>
                </a:cubicBezTo>
                <a:cubicBezTo>
                  <a:pt x="671361" y="2215105"/>
                  <a:pt x="549920" y="2434204"/>
                  <a:pt x="616604" y="2713623"/>
                </a:cubicBezTo>
                <a:cubicBezTo>
                  <a:pt x="683288" y="2993042"/>
                  <a:pt x="582086" y="3183479"/>
                  <a:pt x="616604" y="3312835"/>
                </a:cubicBezTo>
                <a:cubicBezTo>
                  <a:pt x="614811" y="3378211"/>
                  <a:pt x="579262" y="3406470"/>
                  <a:pt x="513835" y="3415604"/>
                </a:cubicBezTo>
                <a:cubicBezTo>
                  <a:pt x="355279" y="3439381"/>
                  <a:pt x="194224" y="3368955"/>
                  <a:pt x="102769" y="3415604"/>
                </a:cubicBezTo>
                <a:cubicBezTo>
                  <a:pt x="43882" y="3412200"/>
                  <a:pt x="2351" y="3359904"/>
                  <a:pt x="0" y="3312835"/>
                </a:cubicBezTo>
                <a:cubicBezTo>
                  <a:pt x="-39234" y="3191299"/>
                  <a:pt x="29516" y="2958857"/>
                  <a:pt x="0" y="2777824"/>
                </a:cubicBezTo>
                <a:cubicBezTo>
                  <a:pt x="-29516" y="2596791"/>
                  <a:pt x="29312" y="2507204"/>
                  <a:pt x="0" y="2274914"/>
                </a:cubicBezTo>
                <a:cubicBezTo>
                  <a:pt x="-29312" y="2042624"/>
                  <a:pt x="57804" y="1861511"/>
                  <a:pt x="0" y="1739903"/>
                </a:cubicBezTo>
                <a:cubicBezTo>
                  <a:pt x="-57804" y="1618295"/>
                  <a:pt x="25481" y="1350326"/>
                  <a:pt x="0" y="1140690"/>
                </a:cubicBezTo>
                <a:cubicBezTo>
                  <a:pt x="-25481" y="931054"/>
                  <a:pt x="15899" y="759925"/>
                  <a:pt x="0" y="605679"/>
                </a:cubicBezTo>
                <a:cubicBezTo>
                  <a:pt x="-15899" y="451433"/>
                  <a:pt x="54847" y="224564"/>
                  <a:pt x="0" y="102769"/>
                </a:cubicBezTo>
                <a:close/>
              </a:path>
            </a:pathLst>
          </a:custGeom>
          <a:solidFill>
            <a:srgbClr val="C00000">
              <a:alpha val="41961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D4FA4B5-6D96-7E8F-4E64-3629D77D2A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8473" y="108024"/>
            <a:ext cx="1471041" cy="97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1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3ACFB4F8-DF12-FD04-C15A-39C589FB53B6}"/>
              </a:ext>
            </a:extLst>
          </p:cNvPr>
          <p:cNvGrpSpPr/>
          <p:nvPr/>
        </p:nvGrpSpPr>
        <p:grpSpPr>
          <a:xfrm>
            <a:off x="2007055" y="1375503"/>
            <a:ext cx="4459554" cy="2738293"/>
            <a:chOff x="2007055" y="1375503"/>
            <a:chExt cx="4459554" cy="2738293"/>
          </a:xfrm>
        </p:grpSpPr>
        <p:sp>
          <p:nvSpPr>
            <p:cNvPr id="17" name="Connecteur droit 16">
              <a:extLst>
                <a:ext uri="{FF2B5EF4-FFF2-40B4-BE49-F238E27FC236}">
                  <a16:creationId xmlns:a16="http://schemas.microsoft.com/office/drawing/2014/main" id="{EC97B13C-399E-BB2C-7EA5-1E20566E7630}"/>
                </a:ext>
              </a:extLst>
            </p:cNvPr>
            <p:cNvSpPr/>
            <p:nvPr/>
          </p:nvSpPr>
          <p:spPr>
            <a:xfrm>
              <a:off x="4243557" y="1990166"/>
              <a:ext cx="13338" cy="2123630"/>
            </a:xfrm>
            <a:prstGeom prst="line">
              <a:avLst/>
            </a:prstGeom>
            <a:ln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" name="Connecteur droit 18">
              <a:extLst>
                <a:ext uri="{FF2B5EF4-FFF2-40B4-BE49-F238E27FC236}">
                  <a16:creationId xmlns:a16="http://schemas.microsoft.com/office/drawing/2014/main" id="{A3308500-E690-CF1D-3BBE-879FE9904C83}"/>
                </a:ext>
              </a:extLst>
            </p:cNvPr>
            <p:cNvSpPr/>
            <p:nvPr/>
          </p:nvSpPr>
          <p:spPr>
            <a:xfrm>
              <a:off x="3732162" y="1960354"/>
              <a:ext cx="20733" cy="2153442"/>
            </a:xfrm>
            <a:prstGeom prst="line">
              <a:avLst/>
            </a:prstGeom>
            <a:ln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1" name="Connecteur droit 20">
              <a:extLst>
                <a:ext uri="{FF2B5EF4-FFF2-40B4-BE49-F238E27FC236}">
                  <a16:creationId xmlns:a16="http://schemas.microsoft.com/office/drawing/2014/main" id="{FDF323A2-3443-D8E9-014E-D908506F28D3}"/>
                </a:ext>
              </a:extLst>
            </p:cNvPr>
            <p:cNvSpPr/>
            <p:nvPr/>
          </p:nvSpPr>
          <p:spPr>
            <a:xfrm>
              <a:off x="3163557" y="1990167"/>
              <a:ext cx="13338" cy="2123629"/>
            </a:xfrm>
            <a:prstGeom prst="line">
              <a:avLst/>
            </a:prstGeom>
            <a:ln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2" name="Connecteur droit 21">
              <a:extLst>
                <a:ext uri="{FF2B5EF4-FFF2-40B4-BE49-F238E27FC236}">
                  <a16:creationId xmlns:a16="http://schemas.microsoft.com/office/drawing/2014/main" id="{1AC253AF-97C2-B54C-EE79-CA1D7B0FB65B}"/>
                </a:ext>
              </a:extLst>
            </p:cNvPr>
            <p:cNvSpPr/>
            <p:nvPr/>
          </p:nvSpPr>
          <p:spPr>
            <a:xfrm>
              <a:off x="4995615" y="2005286"/>
              <a:ext cx="360" cy="2108510"/>
            </a:xfrm>
            <a:prstGeom prst="line">
              <a:avLst/>
            </a:prstGeom>
            <a:ln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3" name="Connecteur droit 22">
              <a:extLst>
                <a:ext uri="{FF2B5EF4-FFF2-40B4-BE49-F238E27FC236}">
                  <a16:creationId xmlns:a16="http://schemas.microsoft.com/office/drawing/2014/main" id="{8CB8A49D-1C61-F7C0-BD1E-7769D6197A91}"/>
                </a:ext>
              </a:extLst>
            </p:cNvPr>
            <p:cNvSpPr/>
            <p:nvPr/>
          </p:nvSpPr>
          <p:spPr>
            <a:xfrm>
              <a:off x="5661324" y="1947260"/>
              <a:ext cx="35571" cy="2166536"/>
            </a:xfrm>
            <a:prstGeom prst="line">
              <a:avLst/>
            </a:prstGeom>
            <a:ln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EA04B260-9D3A-917B-6545-771E76F1AEEB}"/>
                </a:ext>
              </a:extLst>
            </p:cNvPr>
            <p:cNvGrpSpPr/>
            <p:nvPr/>
          </p:nvGrpSpPr>
          <p:grpSpPr>
            <a:xfrm>
              <a:off x="2007055" y="1375503"/>
              <a:ext cx="4459554" cy="866715"/>
              <a:chOff x="2007055" y="1375503"/>
              <a:chExt cx="4459554" cy="866715"/>
            </a:xfrm>
          </p:grpSpPr>
          <p:sp>
            <p:nvSpPr>
              <p:cNvPr id="10" name="Rectangle : coins arrondis 9">
                <a:extLst>
                  <a:ext uri="{FF2B5EF4-FFF2-40B4-BE49-F238E27FC236}">
                    <a16:creationId xmlns:a16="http://schemas.microsoft.com/office/drawing/2014/main" id="{A27C14BB-60A5-7EB1-ED32-3D53A5AF7FA7}"/>
                  </a:ext>
                </a:extLst>
              </p:cNvPr>
              <p:cNvSpPr/>
              <p:nvPr/>
            </p:nvSpPr>
            <p:spPr>
              <a:xfrm>
                <a:off x="2007055" y="1424571"/>
                <a:ext cx="4459554" cy="81764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5EDE2E9-1FB7-E1F7-E792-5192373C1186}"/>
                  </a:ext>
                </a:extLst>
              </p:cNvPr>
              <p:cNvSpPr/>
              <p:nvPr/>
            </p:nvSpPr>
            <p:spPr>
              <a:xfrm>
                <a:off x="3176895" y="1699548"/>
                <a:ext cx="1907161" cy="362493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fr-FR" sz="1200" b="0" strike="noStrike" spc="-1" dirty="0">
                    <a:latin typeface="Arial"/>
                  </a:rPr>
                  <a:t>Succession de drafts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11DD8A0-E927-B93B-0C84-306B7A0D0BCC}"/>
                  </a:ext>
                </a:extLst>
              </p:cNvPr>
              <p:cNvSpPr/>
              <p:nvPr/>
            </p:nvSpPr>
            <p:spPr>
              <a:xfrm>
                <a:off x="5048535" y="1706256"/>
                <a:ext cx="1223640" cy="387472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fr-FR" sz="1200" b="0" strike="noStrike" spc="-1" dirty="0">
                    <a:latin typeface="Arial"/>
                  </a:rPr>
                  <a:t>Validation</a:t>
                </a:r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505F9D3-C013-0CCB-08A3-BEC32F933E54}"/>
                  </a:ext>
                </a:extLst>
              </p:cNvPr>
              <p:cNvSpPr txBox="1"/>
              <p:nvPr/>
            </p:nvSpPr>
            <p:spPr>
              <a:xfrm>
                <a:off x="2187230" y="1375503"/>
                <a:ext cx="39802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>
                    <a:solidFill>
                      <a:schemeClr val="accent2">
                        <a:lumMod val="50000"/>
                      </a:schemeClr>
                    </a:solidFill>
                  </a:rPr>
                  <a:t>Elaboration du programme de travail HE 2025</a:t>
                </a:r>
              </a:p>
            </p:txBody>
          </p:sp>
        </p:grp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entury Gothic" panose="020B0502020202020204" pitchFamily="34" charset="0"/>
              </a:rPr>
              <a:t>Calendrier Provisoire Horizon Europe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32A8EF85-D2F2-4819-AF85-EDC47BAF506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3"/>
            <a:ext cx="9680171" cy="425344"/>
          </a:xfrm>
        </p:spPr>
        <p:txBody>
          <a:bodyPr/>
          <a:lstStyle/>
          <a:p>
            <a:r>
              <a:rPr lang="fr-FR" i="1" dirty="0"/>
              <a:t>Programmes de travail 2025 et 2026-2027 / plan stratégique 25-27 / FP10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6BDA797-BD31-D6A2-8CFC-121B9A9D89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8473" y="108024"/>
            <a:ext cx="1471041" cy="970407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89382650-3775-5563-44DA-130319B63BC7}"/>
              </a:ext>
            </a:extLst>
          </p:cNvPr>
          <p:cNvGrpSpPr/>
          <p:nvPr/>
        </p:nvGrpSpPr>
        <p:grpSpPr>
          <a:xfrm>
            <a:off x="824904" y="4163745"/>
            <a:ext cx="11295597" cy="2033954"/>
            <a:chOff x="824904" y="4163745"/>
            <a:chExt cx="11295597" cy="2033954"/>
          </a:xfrm>
        </p:grpSpPr>
        <p:sp>
          <p:nvSpPr>
            <p:cNvPr id="11" name="Forme libre 154">
              <a:extLst>
                <a:ext uri="{FF2B5EF4-FFF2-40B4-BE49-F238E27FC236}">
                  <a16:creationId xmlns:a16="http://schemas.microsoft.com/office/drawing/2014/main" id="{25AA37B5-5408-8C6A-5AF5-899D530EDD8B}"/>
                </a:ext>
              </a:extLst>
            </p:cNvPr>
            <p:cNvSpPr/>
            <p:nvPr/>
          </p:nvSpPr>
          <p:spPr>
            <a:xfrm>
              <a:off x="824904" y="4163745"/>
              <a:ext cx="1847271" cy="2156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5400" y="0"/>
                  </a:moveTo>
                  <a:lnTo>
                    <a:pt x="21600" y="0"/>
                  </a:lnTo>
                  <a:lnTo>
                    <a:pt x="162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90000" tIns="180000" rIns="90000" bIns="180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fr-FR" sz="1200" b="0" strike="noStrike" spc="-1" dirty="0">
                  <a:solidFill>
                    <a:srgbClr val="000000"/>
                  </a:solidFill>
                  <a:latin typeface="Arial"/>
                  <a:ea typeface="Noto Sans CJK SC"/>
                </a:rPr>
                <a:t>décembre</a:t>
              </a:r>
              <a:endParaRPr lang="fr-FR" sz="1200" b="0" strike="noStrike" spc="-1" dirty="0">
                <a:latin typeface="Arial"/>
              </a:endParaRPr>
            </a:p>
          </p:txBody>
        </p:sp>
        <p:sp>
          <p:nvSpPr>
            <p:cNvPr id="12" name="Forme libre 155">
              <a:extLst>
                <a:ext uri="{FF2B5EF4-FFF2-40B4-BE49-F238E27FC236}">
                  <a16:creationId xmlns:a16="http://schemas.microsoft.com/office/drawing/2014/main" id="{F2923318-346E-1B45-7DBF-18E971B57318}"/>
                </a:ext>
              </a:extLst>
            </p:cNvPr>
            <p:cNvSpPr/>
            <p:nvPr/>
          </p:nvSpPr>
          <p:spPr>
            <a:xfrm>
              <a:off x="2384535" y="4163745"/>
              <a:ext cx="2952000" cy="2156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3413" y="0"/>
                  </a:moveTo>
                  <a:lnTo>
                    <a:pt x="21600" y="0"/>
                  </a:lnTo>
                  <a:lnTo>
                    <a:pt x="18187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90000" tIns="180000" rIns="90000" bIns="180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fr-FR" sz="1200" b="0" strike="noStrike" spc="-1">
                  <a:solidFill>
                    <a:srgbClr val="000000"/>
                  </a:solidFill>
                  <a:latin typeface="Arial"/>
                  <a:ea typeface="Noto Sans CJK SC"/>
                </a:rPr>
                <a:t>2024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14" name="Forme libre 156">
              <a:extLst>
                <a:ext uri="{FF2B5EF4-FFF2-40B4-BE49-F238E27FC236}">
                  <a16:creationId xmlns:a16="http://schemas.microsoft.com/office/drawing/2014/main" id="{40405450-FC08-F291-C36C-F0559F445777}"/>
                </a:ext>
              </a:extLst>
            </p:cNvPr>
            <p:cNvSpPr/>
            <p:nvPr/>
          </p:nvSpPr>
          <p:spPr>
            <a:xfrm>
              <a:off x="5003754" y="4163745"/>
              <a:ext cx="2952000" cy="2156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3449" y="0"/>
                  </a:moveTo>
                  <a:lnTo>
                    <a:pt x="21600" y="0"/>
                  </a:lnTo>
                  <a:lnTo>
                    <a:pt x="18151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90000" tIns="180000" rIns="90000" bIns="180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fr-FR" sz="1200" b="0" strike="noStrike" spc="-1">
                  <a:solidFill>
                    <a:srgbClr val="000000"/>
                  </a:solidFill>
                  <a:latin typeface="Arial"/>
                  <a:ea typeface="Noto Sans CJK SC"/>
                </a:rPr>
                <a:t>2025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28" name="Forme libre 156">
              <a:extLst>
                <a:ext uri="{FF2B5EF4-FFF2-40B4-BE49-F238E27FC236}">
                  <a16:creationId xmlns:a16="http://schemas.microsoft.com/office/drawing/2014/main" id="{B67C76B4-9DB5-8410-1C82-C7C54C60F6C1}"/>
                </a:ext>
              </a:extLst>
            </p:cNvPr>
            <p:cNvSpPr/>
            <p:nvPr/>
          </p:nvSpPr>
          <p:spPr>
            <a:xfrm>
              <a:off x="7622204" y="4165682"/>
              <a:ext cx="2952000" cy="2156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3449" y="0"/>
                  </a:moveTo>
                  <a:lnTo>
                    <a:pt x="21600" y="0"/>
                  </a:lnTo>
                  <a:lnTo>
                    <a:pt x="18151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90000" tIns="180000" rIns="90000" bIns="180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fr-FR" sz="1200" b="0" strike="noStrike" spc="-1" dirty="0">
                  <a:solidFill>
                    <a:srgbClr val="000000"/>
                  </a:solidFill>
                  <a:latin typeface="Arial"/>
                  <a:ea typeface="Noto Sans CJK SC"/>
                </a:rPr>
                <a:t>2026</a:t>
              </a:r>
              <a:endParaRPr lang="fr-FR" sz="1200" b="0" strike="noStrike" spc="-1" dirty="0">
                <a:latin typeface="Arial"/>
              </a:endParaRPr>
            </a:p>
          </p:txBody>
        </p:sp>
        <p:sp>
          <p:nvSpPr>
            <p:cNvPr id="53" name="Forme libre 154">
              <a:extLst>
                <a:ext uri="{FF2B5EF4-FFF2-40B4-BE49-F238E27FC236}">
                  <a16:creationId xmlns:a16="http://schemas.microsoft.com/office/drawing/2014/main" id="{C0CC0369-6B7C-1289-9701-E0E7EB5D01EB}"/>
                </a:ext>
              </a:extLst>
            </p:cNvPr>
            <p:cNvSpPr/>
            <p:nvPr/>
          </p:nvSpPr>
          <p:spPr>
            <a:xfrm>
              <a:off x="10273230" y="4163745"/>
              <a:ext cx="1847271" cy="2156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5400" y="0"/>
                  </a:moveTo>
                  <a:lnTo>
                    <a:pt x="21600" y="0"/>
                  </a:lnTo>
                  <a:lnTo>
                    <a:pt x="162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90000" tIns="180000" rIns="90000" bIns="180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fr-FR" sz="1200" b="0" strike="noStrike" spc="-1" dirty="0">
                  <a:solidFill>
                    <a:srgbClr val="000000"/>
                  </a:solidFill>
                  <a:latin typeface="Arial"/>
                  <a:ea typeface="Noto Sans CJK SC"/>
                </a:rPr>
                <a:t>2027</a:t>
              </a:r>
              <a:endParaRPr lang="fr-FR" sz="1200" b="0" strike="noStrike" spc="-1" dirty="0">
                <a:latin typeface="Arial"/>
              </a:endParaRPr>
            </a:p>
          </p:txBody>
        </p:sp>
        <p:cxnSp>
          <p:nvCxnSpPr>
            <p:cNvPr id="5" name="Connecteur droit avec flèche 4">
              <a:extLst>
                <a:ext uri="{FF2B5EF4-FFF2-40B4-BE49-F238E27FC236}">
                  <a16:creationId xmlns:a16="http://schemas.microsoft.com/office/drawing/2014/main" id="{E6899C48-29A3-E413-54BD-404172539F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89295" y="4379386"/>
              <a:ext cx="0" cy="129509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3E1D1CC-6395-C128-023B-8A820FEA17B7}"/>
                </a:ext>
              </a:extLst>
            </p:cNvPr>
            <p:cNvSpPr txBox="1"/>
            <p:nvPr/>
          </p:nvSpPr>
          <p:spPr>
            <a:xfrm>
              <a:off x="1850180" y="5674479"/>
              <a:ext cx="2541884" cy="52322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mars 2024 : publication du Plan Stratégique HE 2025-2027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391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893CA4BB-A35D-B2E1-E2A1-FCFE450EF5C0}"/>
              </a:ext>
            </a:extLst>
          </p:cNvPr>
          <p:cNvCxnSpPr>
            <a:cxnSpLocks/>
          </p:cNvCxnSpPr>
          <p:nvPr/>
        </p:nvCxnSpPr>
        <p:spPr>
          <a:xfrm flipV="1">
            <a:off x="2789295" y="4379386"/>
            <a:ext cx="0" cy="129509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CBEE1DE0-626E-4249-994C-267F47A8F947}"/>
              </a:ext>
            </a:extLst>
          </p:cNvPr>
          <p:cNvSpPr txBox="1"/>
          <p:nvPr/>
        </p:nvSpPr>
        <p:spPr>
          <a:xfrm>
            <a:off x="1850180" y="5674479"/>
            <a:ext cx="2541884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mars 2024 : publication du Plan Stratégique HE 2025-2027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27C14BB-60A5-7EB1-ED32-3D53A5AF7FA7}"/>
              </a:ext>
            </a:extLst>
          </p:cNvPr>
          <p:cNvSpPr/>
          <p:nvPr/>
        </p:nvSpPr>
        <p:spPr>
          <a:xfrm>
            <a:off x="2007055" y="1424571"/>
            <a:ext cx="4459554" cy="8176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Forme libre 154">
            <a:extLst>
              <a:ext uri="{FF2B5EF4-FFF2-40B4-BE49-F238E27FC236}">
                <a16:creationId xmlns:a16="http://schemas.microsoft.com/office/drawing/2014/main" id="{25AA37B5-5408-8C6A-5AF5-899D530EDD8B}"/>
              </a:ext>
            </a:extLst>
          </p:cNvPr>
          <p:cNvSpPr/>
          <p:nvPr/>
        </p:nvSpPr>
        <p:spPr>
          <a:xfrm>
            <a:off x="824904" y="4163745"/>
            <a:ext cx="1847271" cy="21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5400" y="0"/>
                </a:moveTo>
                <a:lnTo>
                  <a:pt x="21600" y="0"/>
                </a:lnTo>
                <a:lnTo>
                  <a:pt x="162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180000" rIns="90000" bIns="18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200" b="0" strike="noStrike" spc="-1" dirty="0">
                <a:solidFill>
                  <a:srgbClr val="000000"/>
                </a:solidFill>
                <a:latin typeface="Arial"/>
                <a:ea typeface="Noto Sans CJK SC"/>
              </a:rPr>
              <a:t>décembre</a:t>
            </a:r>
            <a:endParaRPr lang="fr-FR" sz="1200" b="0" strike="noStrike" spc="-1" dirty="0">
              <a:latin typeface="Arial"/>
            </a:endParaRPr>
          </a:p>
        </p:txBody>
      </p:sp>
      <p:sp>
        <p:nvSpPr>
          <p:cNvPr id="12" name="Forme libre 155">
            <a:extLst>
              <a:ext uri="{FF2B5EF4-FFF2-40B4-BE49-F238E27FC236}">
                <a16:creationId xmlns:a16="http://schemas.microsoft.com/office/drawing/2014/main" id="{F2923318-346E-1B45-7DBF-18E971B57318}"/>
              </a:ext>
            </a:extLst>
          </p:cNvPr>
          <p:cNvSpPr/>
          <p:nvPr/>
        </p:nvSpPr>
        <p:spPr>
          <a:xfrm>
            <a:off x="2384535" y="4163745"/>
            <a:ext cx="2952000" cy="21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3413" y="0"/>
                </a:moveTo>
                <a:lnTo>
                  <a:pt x="21600" y="0"/>
                </a:lnTo>
                <a:lnTo>
                  <a:pt x="18187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180000" rIns="90000" bIns="18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2024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4" name="Forme libre 156">
            <a:extLst>
              <a:ext uri="{FF2B5EF4-FFF2-40B4-BE49-F238E27FC236}">
                <a16:creationId xmlns:a16="http://schemas.microsoft.com/office/drawing/2014/main" id="{40405450-FC08-F291-C36C-F0559F445777}"/>
              </a:ext>
            </a:extLst>
          </p:cNvPr>
          <p:cNvSpPr/>
          <p:nvPr/>
        </p:nvSpPr>
        <p:spPr>
          <a:xfrm>
            <a:off x="5003754" y="4163745"/>
            <a:ext cx="2952000" cy="21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3449" y="0"/>
                </a:moveTo>
                <a:lnTo>
                  <a:pt x="21600" y="0"/>
                </a:lnTo>
                <a:lnTo>
                  <a:pt x="18151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180000" rIns="90000" bIns="18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2025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7" name="Connecteur droit 16">
            <a:extLst>
              <a:ext uri="{FF2B5EF4-FFF2-40B4-BE49-F238E27FC236}">
                <a16:creationId xmlns:a16="http://schemas.microsoft.com/office/drawing/2014/main" id="{EC97B13C-399E-BB2C-7EA5-1E20566E7630}"/>
              </a:ext>
            </a:extLst>
          </p:cNvPr>
          <p:cNvSpPr/>
          <p:nvPr/>
        </p:nvSpPr>
        <p:spPr>
          <a:xfrm>
            <a:off x="4243557" y="1990166"/>
            <a:ext cx="13338" cy="2123630"/>
          </a:xfrm>
          <a:prstGeom prst="line">
            <a:avLst/>
          </a:prstGeom>
          <a:ln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EDE2E9-1FB7-E1F7-E792-5192373C1186}"/>
              </a:ext>
            </a:extLst>
          </p:cNvPr>
          <p:cNvSpPr/>
          <p:nvPr/>
        </p:nvSpPr>
        <p:spPr>
          <a:xfrm>
            <a:off x="3176895" y="1699548"/>
            <a:ext cx="1907161" cy="36249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200" b="0" strike="noStrike" spc="-1" dirty="0">
                <a:latin typeface="Arial"/>
              </a:rPr>
              <a:t>Succession de drafts</a:t>
            </a:r>
          </a:p>
        </p:txBody>
      </p:sp>
      <p:sp>
        <p:nvSpPr>
          <p:cNvPr id="19" name="Connecteur droit 18">
            <a:extLst>
              <a:ext uri="{FF2B5EF4-FFF2-40B4-BE49-F238E27FC236}">
                <a16:creationId xmlns:a16="http://schemas.microsoft.com/office/drawing/2014/main" id="{A3308500-E690-CF1D-3BBE-879FE9904C83}"/>
              </a:ext>
            </a:extLst>
          </p:cNvPr>
          <p:cNvSpPr/>
          <p:nvPr/>
        </p:nvSpPr>
        <p:spPr>
          <a:xfrm>
            <a:off x="3732162" y="1960354"/>
            <a:ext cx="20733" cy="2153442"/>
          </a:xfrm>
          <a:prstGeom prst="line">
            <a:avLst/>
          </a:prstGeom>
          <a:ln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1" name="Connecteur droit 20">
            <a:extLst>
              <a:ext uri="{FF2B5EF4-FFF2-40B4-BE49-F238E27FC236}">
                <a16:creationId xmlns:a16="http://schemas.microsoft.com/office/drawing/2014/main" id="{FDF323A2-3443-D8E9-014E-D908506F28D3}"/>
              </a:ext>
            </a:extLst>
          </p:cNvPr>
          <p:cNvSpPr/>
          <p:nvPr/>
        </p:nvSpPr>
        <p:spPr>
          <a:xfrm>
            <a:off x="3163557" y="1990167"/>
            <a:ext cx="13338" cy="2123629"/>
          </a:xfrm>
          <a:prstGeom prst="line">
            <a:avLst/>
          </a:prstGeom>
          <a:ln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2" name="Connecteur droit 21">
            <a:extLst>
              <a:ext uri="{FF2B5EF4-FFF2-40B4-BE49-F238E27FC236}">
                <a16:creationId xmlns:a16="http://schemas.microsoft.com/office/drawing/2014/main" id="{1AC253AF-97C2-B54C-EE79-CA1D7B0FB65B}"/>
              </a:ext>
            </a:extLst>
          </p:cNvPr>
          <p:cNvSpPr/>
          <p:nvPr/>
        </p:nvSpPr>
        <p:spPr>
          <a:xfrm>
            <a:off x="4995615" y="2005286"/>
            <a:ext cx="360" cy="2108510"/>
          </a:xfrm>
          <a:prstGeom prst="line">
            <a:avLst/>
          </a:prstGeom>
          <a:ln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3" name="Connecteur droit 22">
            <a:extLst>
              <a:ext uri="{FF2B5EF4-FFF2-40B4-BE49-F238E27FC236}">
                <a16:creationId xmlns:a16="http://schemas.microsoft.com/office/drawing/2014/main" id="{8CB8A49D-1C61-F7C0-BD1E-7769D6197A91}"/>
              </a:ext>
            </a:extLst>
          </p:cNvPr>
          <p:cNvSpPr/>
          <p:nvPr/>
        </p:nvSpPr>
        <p:spPr>
          <a:xfrm>
            <a:off x="5661324" y="1947260"/>
            <a:ext cx="35571" cy="2166536"/>
          </a:xfrm>
          <a:prstGeom prst="line">
            <a:avLst/>
          </a:prstGeom>
          <a:ln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1DD8A0-E927-B93B-0C84-306B7A0D0BCC}"/>
              </a:ext>
            </a:extLst>
          </p:cNvPr>
          <p:cNvSpPr/>
          <p:nvPr/>
        </p:nvSpPr>
        <p:spPr>
          <a:xfrm>
            <a:off x="5048535" y="1706256"/>
            <a:ext cx="1223640" cy="3874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200" b="0" strike="noStrike" spc="-1" dirty="0">
                <a:latin typeface="Arial"/>
              </a:rPr>
              <a:t>Validation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505F9D3-C013-0CCB-08A3-BEC32F933E54}"/>
              </a:ext>
            </a:extLst>
          </p:cNvPr>
          <p:cNvSpPr txBox="1"/>
          <p:nvPr/>
        </p:nvSpPr>
        <p:spPr>
          <a:xfrm>
            <a:off x="2187230" y="1375503"/>
            <a:ext cx="3980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Elaboration du programme de travail HE 2025</a:t>
            </a:r>
          </a:p>
        </p:txBody>
      </p:sp>
      <p:sp>
        <p:nvSpPr>
          <p:cNvPr id="28" name="Forme libre 156">
            <a:extLst>
              <a:ext uri="{FF2B5EF4-FFF2-40B4-BE49-F238E27FC236}">
                <a16:creationId xmlns:a16="http://schemas.microsoft.com/office/drawing/2014/main" id="{B67C76B4-9DB5-8410-1C82-C7C54C60F6C1}"/>
              </a:ext>
            </a:extLst>
          </p:cNvPr>
          <p:cNvSpPr/>
          <p:nvPr/>
        </p:nvSpPr>
        <p:spPr>
          <a:xfrm>
            <a:off x="7622204" y="4165682"/>
            <a:ext cx="2952000" cy="21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3449" y="0"/>
                </a:moveTo>
                <a:lnTo>
                  <a:pt x="21600" y="0"/>
                </a:lnTo>
                <a:lnTo>
                  <a:pt x="18151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180000" rIns="90000" bIns="18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200" b="0" strike="noStrike" spc="-1" dirty="0">
                <a:solidFill>
                  <a:srgbClr val="000000"/>
                </a:solidFill>
                <a:latin typeface="Arial"/>
                <a:ea typeface="Noto Sans CJK SC"/>
              </a:rPr>
              <a:t>2026</a:t>
            </a:r>
            <a:endParaRPr lang="fr-FR" sz="1200" b="0" strike="noStrike" spc="-1" dirty="0">
              <a:latin typeface="Arial"/>
            </a:endParaRPr>
          </a:p>
        </p:txBody>
      </p:sp>
      <p:sp>
        <p:nvSpPr>
          <p:cNvPr id="53" name="Forme libre 154">
            <a:extLst>
              <a:ext uri="{FF2B5EF4-FFF2-40B4-BE49-F238E27FC236}">
                <a16:creationId xmlns:a16="http://schemas.microsoft.com/office/drawing/2014/main" id="{C0CC0369-6B7C-1289-9701-E0E7EB5D01EB}"/>
              </a:ext>
            </a:extLst>
          </p:cNvPr>
          <p:cNvSpPr/>
          <p:nvPr/>
        </p:nvSpPr>
        <p:spPr>
          <a:xfrm>
            <a:off x="10273230" y="4163745"/>
            <a:ext cx="1847271" cy="21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5400" y="0"/>
                </a:moveTo>
                <a:lnTo>
                  <a:pt x="21600" y="0"/>
                </a:lnTo>
                <a:lnTo>
                  <a:pt x="162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180000" rIns="90000" bIns="18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200" b="0" strike="noStrike" spc="-1" dirty="0">
                <a:solidFill>
                  <a:srgbClr val="000000"/>
                </a:solidFill>
                <a:latin typeface="Arial"/>
                <a:ea typeface="Noto Sans CJK SC"/>
              </a:rPr>
              <a:t>2027</a:t>
            </a:r>
            <a:endParaRPr lang="fr-FR" sz="1200" b="0" strike="noStrike" spc="-1" dirty="0">
              <a:latin typeface="Arial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entury Gothic" panose="020B0502020202020204" pitchFamily="34" charset="0"/>
              </a:rPr>
              <a:t>Calendrier Provisoire Horizon Europe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32A8EF85-D2F2-4819-AF85-EDC47BAF5067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i="1" dirty="0"/>
              <a:t>Programmes de travail 2025 et 2026-2027 / plan stratégique 25-27 / FP10</a:t>
            </a:r>
          </a:p>
          <a:p>
            <a:endParaRPr lang="fr-FR" dirty="0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7D61A382-ECE2-97A5-CF68-33D67F299A6D}"/>
              </a:ext>
            </a:extLst>
          </p:cNvPr>
          <p:cNvGrpSpPr/>
          <p:nvPr/>
        </p:nvGrpSpPr>
        <p:grpSpPr>
          <a:xfrm>
            <a:off x="2871711" y="2437975"/>
            <a:ext cx="5162390" cy="1675821"/>
            <a:chOff x="2871711" y="2437975"/>
            <a:chExt cx="5162390" cy="1675821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83C1892C-2A36-D40A-4860-C7D204920850}"/>
                </a:ext>
              </a:extLst>
            </p:cNvPr>
            <p:cNvGrpSpPr/>
            <p:nvPr/>
          </p:nvGrpSpPr>
          <p:grpSpPr>
            <a:xfrm>
              <a:off x="3390440" y="3025634"/>
              <a:ext cx="3931283" cy="1088162"/>
              <a:chOff x="3390440" y="3025634"/>
              <a:chExt cx="3931283" cy="1088162"/>
            </a:xfrm>
          </p:grpSpPr>
          <p:cxnSp>
            <p:nvCxnSpPr>
              <p:cNvPr id="30" name="Connecteur droit avec flèche 29">
                <a:extLst>
                  <a:ext uri="{FF2B5EF4-FFF2-40B4-BE49-F238E27FC236}">
                    <a16:creationId xmlns:a16="http://schemas.microsoft.com/office/drawing/2014/main" id="{67EA0396-6A71-E548-4BE0-D70076ED2B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90440" y="3378776"/>
                <a:ext cx="0" cy="7350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F0428C7A-4D79-B174-7DFB-DD581AAFA7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1634" y="3244101"/>
                <a:ext cx="0" cy="8696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avec flèche 34">
                <a:extLst>
                  <a:ext uri="{FF2B5EF4-FFF2-40B4-BE49-F238E27FC236}">
                    <a16:creationId xmlns:a16="http://schemas.microsoft.com/office/drawing/2014/main" id="{25045EE7-EF01-63DA-C00C-8060FABCCA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62234" y="3025634"/>
                <a:ext cx="0" cy="108816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avec flèche 35">
                <a:extLst>
                  <a:ext uri="{FF2B5EF4-FFF2-40B4-BE49-F238E27FC236}">
                    <a16:creationId xmlns:a16="http://schemas.microsoft.com/office/drawing/2014/main" id="{FA827599-F1CC-8387-E53D-F74E2B0923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59455" y="3037901"/>
                <a:ext cx="0" cy="10758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avec flèche 36">
                <a:extLst>
                  <a:ext uri="{FF2B5EF4-FFF2-40B4-BE49-F238E27FC236}">
                    <a16:creationId xmlns:a16="http://schemas.microsoft.com/office/drawing/2014/main" id="{2B3A93B3-668E-E2C6-6D6B-BD3452CED5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1982" y="3039174"/>
                <a:ext cx="0" cy="107462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avec flèche 37">
                <a:extLst>
                  <a:ext uri="{FF2B5EF4-FFF2-40B4-BE49-F238E27FC236}">
                    <a16:creationId xmlns:a16="http://schemas.microsoft.com/office/drawing/2014/main" id="{7C44CB48-E5B5-A048-B27B-7266CB062E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56296" y="3039174"/>
                <a:ext cx="0" cy="107462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CF08A17A-5BD2-946E-2449-AD0CC34477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20230" y="3265597"/>
                <a:ext cx="1493" cy="84819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6E7D4888-9A57-2859-E818-E3838B1BEBEB}"/>
                </a:ext>
              </a:extLst>
            </p:cNvPr>
            <p:cNvGrpSpPr/>
            <p:nvPr/>
          </p:nvGrpSpPr>
          <p:grpSpPr>
            <a:xfrm>
              <a:off x="2871711" y="2437975"/>
              <a:ext cx="5162390" cy="989010"/>
              <a:chOff x="2871711" y="2437975"/>
              <a:chExt cx="5162390" cy="989010"/>
            </a:xfrm>
          </p:grpSpPr>
          <p:sp>
            <p:nvSpPr>
              <p:cNvPr id="26" name="Rectangle : coins arrondis 25">
                <a:extLst>
                  <a:ext uri="{FF2B5EF4-FFF2-40B4-BE49-F238E27FC236}">
                    <a16:creationId xmlns:a16="http://schemas.microsoft.com/office/drawing/2014/main" id="{7D0483A6-2E25-02F3-6498-F2FC04BB710B}"/>
                  </a:ext>
                </a:extLst>
              </p:cNvPr>
              <p:cNvSpPr/>
              <p:nvPr/>
            </p:nvSpPr>
            <p:spPr>
              <a:xfrm>
                <a:off x="2871711" y="2461973"/>
                <a:ext cx="5162390" cy="965012"/>
              </a:xfrm>
              <a:prstGeom prst="roundRect">
                <a:avLst/>
              </a:prstGeom>
              <a:solidFill>
                <a:srgbClr val="DEEBF7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57B575AE-38DE-0825-C6B4-F2A051141484}"/>
                  </a:ext>
                </a:extLst>
              </p:cNvPr>
              <p:cNvSpPr txBox="1"/>
              <p:nvPr/>
            </p:nvSpPr>
            <p:spPr>
              <a:xfrm>
                <a:off x="3165476" y="2437975"/>
                <a:ext cx="44595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>
                    <a:solidFill>
                      <a:schemeClr val="accent1">
                        <a:lumMod val="50000"/>
                      </a:schemeClr>
                    </a:solidFill>
                  </a:rPr>
                  <a:t>Elaboration du programme de travail HE 2026-2027</a:t>
                </a:r>
              </a:p>
            </p:txBody>
          </p:sp>
          <p:grpSp>
            <p:nvGrpSpPr>
              <p:cNvPr id="15" name="Groupe 14">
                <a:extLst>
                  <a:ext uri="{FF2B5EF4-FFF2-40B4-BE49-F238E27FC236}">
                    <a16:creationId xmlns:a16="http://schemas.microsoft.com/office/drawing/2014/main" id="{A4AB75A4-416B-9321-417F-C7851CB874DA}"/>
                  </a:ext>
                </a:extLst>
              </p:cNvPr>
              <p:cNvGrpSpPr/>
              <p:nvPr/>
            </p:nvGrpSpPr>
            <p:grpSpPr>
              <a:xfrm>
                <a:off x="2981232" y="2769233"/>
                <a:ext cx="4874584" cy="647335"/>
                <a:chOff x="2981232" y="2769233"/>
                <a:chExt cx="4874584" cy="647335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192FE0C2-E028-53DB-DF02-85F44DA10948}"/>
                    </a:ext>
                  </a:extLst>
                </p:cNvPr>
                <p:cNvSpPr/>
                <p:nvPr/>
              </p:nvSpPr>
              <p:spPr>
                <a:xfrm>
                  <a:off x="4243123" y="2878473"/>
                  <a:ext cx="1223640" cy="538095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buNone/>
                  </a:pPr>
                  <a:r>
                    <a:rPr lang="fr-FR" sz="1200" b="0" strike="noStrike" spc="-1" dirty="0">
                      <a:latin typeface="Arial"/>
                    </a:rPr>
                    <a:t>Influence</a:t>
                  </a: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49FD1843-EFF3-93C3-CB76-5AA35DEE7BD5}"/>
                    </a:ext>
                  </a:extLst>
                </p:cNvPr>
                <p:cNvSpPr/>
                <p:nvPr/>
              </p:nvSpPr>
              <p:spPr>
                <a:xfrm>
                  <a:off x="5512082" y="2769233"/>
                  <a:ext cx="1907161" cy="362493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buNone/>
                  </a:pPr>
                  <a:r>
                    <a:rPr lang="fr-FR" sz="1200" b="0" strike="noStrike" spc="-1" dirty="0">
                      <a:latin typeface="Arial"/>
                    </a:rPr>
                    <a:t>Succession de drafts</a:t>
                  </a: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7596B087-7232-CE73-FA3C-8E51879945B3}"/>
                    </a:ext>
                  </a:extLst>
                </p:cNvPr>
                <p:cNvSpPr/>
                <p:nvPr/>
              </p:nvSpPr>
              <p:spPr>
                <a:xfrm>
                  <a:off x="6817695" y="3001672"/>
                  <a:ext cx="1038121" cy="261988"/>
                </a:xfrm>
                <a:prstGeom prst="rect">
                  <a:avLst/>
                </a:prstGeom>
                <a:noFill/>
                <a:ln w="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buNone/>
                  </a:pPr>
                  <a:r>
                    <a:rPr lang="fr-FR" sz="1200" b="0" strike="noStrike" spc="-1" dirty="0">
                      <a:latin typeface="Arial"/>
                    </a:rPr>
                    <a:t>Validation</a:t>
                  </a:r>
                </a:p>
              </p:txBody>
            </p:sp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AC4CF7B4-C553-423E-95E2-8FDDF770C753}"/>
                    </a:ext>
                  </a:extLst>
                </p:cNvPr>
                <p:cNvSpPr/>
                <p:nvPr/>
              </p:nvSpPr>
              <p:spPr>
                <a:xfrm>
                  <a:off x="2981232" y="2873284"/>
                  <a:ext cx="1223640" cy="538095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buNone/>
                  </a:pPr>
                  <a:r>
                    <a:rPr lang="fr-FR" sz="1200" b="0" strike="noStrike" spc="-1" dirty="0">
                      <a:latin typeface="Arial"/>
                    </a:rPr>
                    <a:t>Influence</a:t>
                  </a:r>
                </a:p>
              </p:txBody>
            </p:sp>
          </p:grpSp>
        </p:grp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FC31CF5A-8D99-624B-F727-40E1DD94A2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8473" y="108024"/>
            <a:ext cx="1471041" cy="97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7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893CA4BB-A35D-B2E1-E2A1-FCFE450EF5C0}"/>
              </a:ext>
            </a:extLst>
          </p:cNvPr>
          <p:cNvCxnSpPr>
            <a:cxnSpLocks/>
          </p:cNvCxnSpPr>
          <p:nvPr/>
        </p:nvCxnSpPr>
        <p:spPr>
          <a:xfrm flipV="1">
            <a:off x="2789295" y="4379386"/>
            <a:ext cx="0" cy="129509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CBEE1DE0-626E-4249-994C-267F47A8F947}"/>
              </a:ext>
            </a:extLst>
          </p:cNvPr>
          <p:cNvSpPr txBox="1"/>
          <p:nvPr/>
        </p:nvSpPr>
        <p:spPr>
          <a:xfrm>
            <a:off x="1850180" y="5674479"/>
            <a:ext cx="2541884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mars 2024 : publication du Plan Stratégique HE 2025-2027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27C14BB-60A5-7EB1-ED32-3D53A5AF7FA7}"/>
              </a:ext>
            </a:extLst>
          </p:cNvPr>
          <p:cNvSpPr/>
          <p:nvPr/>
        </p:nvSpPr>
        <p:spPr>
          <a:xfrm>
            <a:off x="2007055" y="1424571"/>
            <a:ext cx="4459554" cy="8176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Forme libre 154">
            <a:extLst>
              <a:ext uri="{FF2B5EF4-FFF2-40B4-BE49-F238E27FC236}">
                <a16:creationId xmlns:a16="http://schemas.microsoft.com/office/drawing/2014/main" id="{25AA37B5-5408-8C6A-5AF5-899D530EDD8B}"/>
              </a:ext>
            </a:extLst>
          </p:cNvPr>
          <p:cNvSpPr/>
          <p:nvPr/>
        </p:nvSpPr>
        <p:spPr>
          <a:xfrm>
            <a:off x="824904" y="4163745"/>
            <a:ext cx="1847271" cy="21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5400" y="0"/>
                </a:moveTo>
                <a:lnTo>
                  <a:pt x="21600" y="0"/>
                </a:lnTo>
                <a:lnTo>
                  <a:pt x="162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180000" rIns="90000" bIns="18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200" b="0" strike="noStrike" spc="-1" dirty="0">
                <a:solidFill>
                  <a:srgbClr val="000000"/>
                </a:solidFill>
                <a:latin typeface="Arial"/>
                <a:ea typeface="Noto Sans CJK SC"/>
              </a:rPr>
              <a:t>décembre</a:t>
            </a:r>
            <a:endParaRPr lang="fr-FR" sz="1200" b="0" strike="noStrike" spc="-1" dirty="0">
              <a:latin typeface="Arial"/>
            </a:endParaRPr>
          </a:p>
        </p:txBody>
      </p:sp>
      <p:sp>
        <p:nvSpPr>
          <p:cNvPr id="12" name="Forme libre 155">
            <a:extLst>
              <a:ext uri="{FF2B5EF4-FFF2-40B4-BE49-F238E27FC236}">
                <a16:creationId xmlns:a16="http://schemas.microsoft.com/office/drawing/2014/main" id="{F2923318-346E-1B45-7DBF-18E971B57318}"/>
              </a:ext>
            </a:extLst>
          </p:cNvPr>
          <p:cNvSpPr/>
          <p:nvPr/>
        </p:nvSpPr>
        <p:spPr>
          <a:xfrm>
            <a:off x="2384535" y="4163745"/>
            <a:ext cx="2952000" cy="21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3413" y="0"/>
                </a:moveTo>
                <a:lnTo>
                  <a:pt x="21600" y="0"/>
                </a:lnTo>
                <a:lnTo>
                  <a:pt x="18187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180000" rIns="90000" bIns="18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2024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4" name="Forme libre 156">
            <a:extLst>
              <a:ext uri="{FF2B5EF4-FFF2-40B4-BE49-F238E27FC236}">
                <a16:creationId xmlns:a16="http://schemas.microsoft.com/office/drawing/2014/main" id="{40405450-FC08-F291-C36C-F0559F445777}"/>
              </a:ext>
            </a:extLst>
          </p:cNvPr>
          <p:cNvSpPr/>
          <p:nvPr/>
        </p:nvSpPr>
        <p:spPr>
          <a:xfrm>
            <a:off x="5003754" y="4163745"/>
            <a:ext cx="2952000" cy="21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3449" y="0"/>
                </a:moveTo>
                <a:lnTo>
                  <a:pt x="21600" y="0"/>
                </a:lnTo>
                <a:lnTo>
                  <a:pt x="18151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180000" rIns="90000" bIns="18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2025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7" name="Connecteur droit 16">
            <a:extLst>
              <a:ext uri="{FF2B5EF4-FFF2-40B4-BE49-F238E27FC236}">
                <a16:creationId xmlns:a16="http://schemas.microsoft.com/office/drawing/2014/main" id="{EC97B13C-399E-BB2C-7EA5-1E20566E7630}"/>
              </a:ext>
            </a:extLst>
          </p:cNvPr>
          <p:cNvSpPr/>
          <p:nvPr/>
        </p:nvSpPr>
        <p:spPr>
          <a:xfrm>
            <a:off x="4243557" y="1990166"/>
            <a:ext cx="13338" cy="2123630"/>
          </a:xfrm>
          <a:prstGeom prst="line">
            <a:avLst/>
          </a:prstGeom>
          <a:ln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EDE2E9-1FB7-E1F7-E792-5192373C1186}"/>
              </a:ext>
            </a:extLst>
          </p:cNvPr>
          <p:cNvSpPr/>
          <p:nvPr/>
        </p:nvSpPr>
        <p:spPr>
          <a:xfrm>
            <a:off x="3176895" y="1699548"/>
            <a:ext cx="1907161" cy="36249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200" b="0" strike="noStrike" spc="-1" dirty="0">
                <a:latin typeface="Arial"/>
              </a:rPr>
              <a:t>Succession de drafts</a:t>
            </a:r>
          </a:p>
        </p:txBody>
      </p:sp>
      <p:sp>
        <p:nvSpPr>
          <p:cNvPr id="19" name="Connecteur droit 18">
            <a:extLst>
              <a:ext uri="{FF2B5EF4-FFF2-40B4-BE49-F238E27FC236}">
                <a16:creationId xmlns:a16="http://schemas.microsoft.com/office/drawing/2014/main" id="{A3308500-E690-CF1D-3BBE-879FE9904C83}"/>
              </a:ext>
            </a:extLst>
          </p:cNvPr>
          <p:cNvSpPr/>
          <p:nvPr/>
        </p:nvSpPr>
        <p:spPr>
          <a:xfrm>
            <a:off x="3732162" y="1960354"/>
            <a:ext cx="20733" cy="2153442"/>
          </a:xfrm>
          <a:prstGeom prst="line">
            <a:avLst/>
          </a:prstGeom>
          <a:ln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1" name="Connecteur droit 20">
            <a:extLst>
              <a:ext uri="{FF2B5EF4-FFF2-40B4-BE49-F238E27FC236}">
                <a16:creationId xmlns:a16="http://schemas.microsoft.com/office/drawing/2014/main" id="{FDF323A2-3443-D8E9-014E-D908506F28D3}"/>
              </a:ext>
            </a:extLst>
          </p:cNvPr>
          <p:cNvSpPr/>
          <p:nvPr/>
        </p:nvSpPr>
        <p:spPr>
          <a:xfrm>
            <a:off x="3163557" y="1990167"/>
            <a:ext cx="13338" cy="2123629"/>
          </a:xfrm>
          <a:prstGeom prst="line">
            <a:avLst/>
          </a:prstGeom>
          <a:ln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2" name="Connecteur droit 21">
            <a:extLst>
              <a:ext uri="{FF2B5EF4-FFF2-40B4-BE49-F238E27FC236}">
                <a16:creationId xmlns:a16="http://schemas.microsoft.com/office/drawing/2014/main" id="{1AC253AF-97C2-B54C-EE79-CA1D7B0FB65B}"/>
              </a:ext>
            </a:extLst>
          </p:cNvPr>
          <p:cNvSpPr/>
          <p:nvPr/>
        </p:nvSpPr>
        <p:spPr>
          <a:xfrm>
            <a:off x="4995615" y="2005286"/>
            <a:ext cx="360" cy="2108510"/>
          </a:xfrm>
          <a:prstGeom prst="line">
            <a:avLst/>
          </a:prstGeom>
          <a:ln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3" name="Connecteur droit 22">
            <a:extLst>
              <a:ext uri="{FF2B5EF4-FFF2-40B4-BE49-F238E27FC236}">
                <a16:creationId xmlns:a16="http://schemas.microsoft.com/office/drawing/2014/main" id="{8CB8A49D-1C61-F7C0-BD1E-7769D6197A91}"/>
              </a:ext>
            </a:extLst>
          </p:cNvPr>
          <p:cNvSpPr/>
          <p:nvPr/>
        </p:nvSpPr>
        <p:spPr>
          <a:xfrm>
            <a:off x="5661324" y="1947260"/>
            <a:ext cx="35571" cy="2166536"/>
          </a:xfrm>
          <a:prstGeom prst="line">
            <a:avLst/>
          </a:prstGeom>
          <a:ln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1DD8A0-E927-B93B-0C84-306B7A0D0BCC}"/>
              </a:ext>
            </a:extLst>
          </p:cNvPr>
          <p:cNvSpPr/>
          <p:nvPr/>
        </p:nvSpPr>
        <p:spPr>
          <a:xfrm>
            <a:off x="5048535" y="1706256"/>
            <a:ext cx="1223640" cy="3874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200" b="0" strike="noStrike" spc="-1" dirty="0">
                <a:latin typeface="Arial"/>
              </a:rPr>
              <a:t>Validation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505F9D3-C013-0CCB-08A3-BEC32F933E54}"/>
              </a:ext>
            </a:extLst>
          </p:cNvPr>
          <p:cNvSpPr txBox="1"/>
          <p:nvPr/>
        </p:nvSpPr>
        <p:spPr>
          <a:xfrm>
            <a:off x="2187230" y="1375503"/>
            <a:ext cx="3980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Elaboration du programme de travail HE 2025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7D0483A6-2E25-02F3-6498-F2FC04BB710B}"/>
              </a:ext>
            </a:extLst>
          </p:cNvPr>
          <p:cNvSpPr/>
          <p:nvPr/>
        </p:nvSpPr>
        <p:spPr>
          <a:xfrm>
            <a:off x="2871711" y="2461973"/>
            <a:ext cx="5162390" cy="965012"/>
          </a:xfrm>
          <a:prstGeom prst="roundRect">
            <a:avLst/>
          </a:prstGeom>
          <a:solidFill>
            <a:srgbClr val="DEEBF7">
              <a:alpha val="69804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7B575AE-38DE-0825-C6B4-F2A051141484}"/>
              </a:ext>
            </a:extLst>
          </p:cNvPr>
          <p:cNvSpPr txBox="1"/>
          <p:nvPr/>
        </p:nvSpPr>
        <p:spPr>
          <a:xfrm>
            <a:off x="3165476" y="2437975"/>
            <a:ext cx="4459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Elaboration du programme de travail HE 2026-2027</a:t>
            </a:r>
          </a:p>
        </p:txBody>
      </p:sp>
      <p:sp>
        <p:nvSpPr>
          <p:cNvPr id="28" name="Forme libre 156">
            <a:extLst>
              <a:ext uri="{FF2B5EF4-FFF2-40B4-BE49-F238E27FC236}">
                <a16:creationId xmlns:a16="http://schemas.microsoft.com/office/drawing/2014/main" id="{B67C76B4-9DB5-8410-1C82-C7C54C60F6C1}"/>
              </a:ext>
            </a:extLst>
          </p:cNvPr>
          <p:cNvSpPr/>
          <p:nvPr/>
        </p:nvSpPr>
        <p:spPr>
          <a:xfrm>
            <a:off x="7622204" y="4165682"/>
            <a:ext cx="2952000" cy="21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3449" y="0"/>
                </a:moveTo>
                <a:lnTo>
                  <a:pt x="21600" y="0"/>
                </a:lnTo>
                <a:lnTo>
                  <a:pt x="18151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180000" rIns="90000" bIns="18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200" b="0" strike="noStrike" spc="-1" dirty="0">
                <a:solidFill>
                  <a:srgbClr val="000000"/>
                </a:solidFill>
                <a:latin typeface="Arial"/>
                <a:ea typeface="Noto Sans CJK SC"/>
              </a:rPr>
              <a:t>2026</a:t>
            </a:r>
            <a:endParaRPr lang="fr-FR" sz="1200" b="0" strike="noStrike" spc="-1" dirty="0">
              <a:latin typeface="Arial"/>
            </a:endParaRP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67EA0396-6A71-E548-4BE0-D70076ED2B05}"/>
              </a:ext>
            </a:extLst>
          </p:cNvPr>
          <p:cNvCxnSpPr>
            <a:cxnSpLocks/>
          </p:cNvCxnSpPr>
          <p:nvPr/>
        </p:nvCxnSpPr>
        <p:spPr>
          <a:xfrm>
            <a:off x="3390440" y="3378776"/>
            <a:ext cx="0" cy="735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192FE0C2-E028-53DB-DF02-85F44DA10948}"/>
              </a:ext>
            </a:extLst>
          </p:cNvPr>
          <p:cNvSpPr/>
          <p:nvPr/>
        </p:nvSpPr>
        <p:spPr>
          <a:xfrm>
            <a:off x="4243123" y="2878473"/>
            <a:ext cx="1223640" cy="5380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200" b="0" strike="noStrike" spc="-1" dirty="0">
                <a:latin typeface="Arial"/>
              </a:rPr>
              <a:t>Influence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FD1843-EFF3-93C3-CB76-5AA35DEE7BD5}"/>
              </a:ext>
            </a:extLst>
          </p:cNvPr>
          <p:cNvSpPr/>
          <p:nvPr/>
        </p:nvSpPr>
        <p:spPr>
          <a:xfrm>
            <a:off x="5512082" y="2769233"/>
            <a:ext cx="1907161" cy="36249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200" b="0" strike="noStrike" spc="-1" dirty="0">
                <a:latin typeface="Arial"/>
              </a:rPr>
              <a:t>Succession de drafts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596B087-7232-CE73-FA3C-8E51879945B3}"/>
              </a:ext>
            </a:extLst>
          </p:cNvPr>
          <p:cNvSpPr/>
          <p:nvPr/>
        </p:nvSpPr>
        <p:spPr>
          <a:xfrm>
            <a:off x="6846461" y="3003609"/>
            <a:ext cx="1223640" cy="3874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200" b="0" strike="noStrike" spc="-1" dirty="0">
                <a:latin typeface="Arial"/>
              </a:rPr>
              <a:t>Validation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F0428C7A-4D79-B174-7DFB-DD581AAFA72B}"/>
              </a:ext>
            </a:extLst>
          </p:cNvPr>
          <p:cNvCxnSpPr>
            <a:cxnSpLocks/>
          </p:cNvCxnSpPr>
          <p:nvPr/>
        </p:nvCxnSpPr>
        <p:spPr>
          <a:xfrm>
            <a:off x="4781634" y="3244101"/>
            <a:ext cx="0" cy="869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25045EE7-EF01-63DA-C00C-8060FABCCA9E}"/>
              </a:ext>
            </a:extLst>
          </p:cNvPr>
          <p:cNvCxnSpPr>
            <a:cxnSpLocks/>
          </p:cNvCxnSpPr>
          <p:nvPr/>
        </p:nvCxnSpPr>
        <p:spPr>
          <a:xfrm>
            <a:off x="6124134" y="3025634"/>
            <a:ext cx="0" cy="1088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FA827599-F1CC-8387-E53D-F74E2B092307}"/>
              </a:ext>
            </a:extLst>
          </p:cNvPr>
          <p:cNvCxnSpPr>
            <a:cxnSpLocks/>
          </p:cNvCxnSpPr>
          <p:nvPr/>
        </p:nvCxnSpPr>
        <p:spPr>
          <a:xfrm>
            <a:off x="5859455" y="3037901"/>
            <a:ext cx="0" cy="1075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2B3A93B3-668E-E2C6-6D6B-BD3452CED5B9}"/>
              </a:ext>
            </a:extLst>
          </p:cNvPr>
          <p:cNvCxnSpPr>
            <a:cxnSpLocks/>
          </p:cNvCxnSpPr>
          <p:nvPr/>
        </p:nvCxnSpPr>
        <p:spPr>
          <a:xfrm>
            <a:off x="6481982" y="3039174"/>
            <a:ext cx="0" cy="1074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7C44CB48-E5B5-A048-B27B-7266CB062E8C}"/>
              </a:ext>
            </a:extLst>
          </p:cNvPr>
          <p:cNvCxnSpPr>
            <a:cxnSpLocks/>
          </p:cNvCxnSpPr>
          <p:nvPr/>
        </p:nvCxnSpPr>
        <p:spPr>
          <a:xfrm>
            <a:off x="6756296" y="3039174"/>
            <a:ext cx="0" cy="1074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CF08A17A-5BD2-946E-2449-AD0CC34477C2}"/>
              </a:ext>
            </a:extLst>
          </p:cNvPr>
          <p:cNvCxnSpPr>
            <a:cxnSpLocks/>
          </p:cNvCxnSpPr>
          <p:nvPr/>
        </p:nvCxnSpPr>
        <p:spPr>
          <a:xfrm>
            <a:off x="7320230" y="3265597"/>
            <a:ext cx="1493" cy="848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2F6A62AE-9D54-7329-88D4-909252400812}"/>
              </a:ext>
            </a:extLst>
          </p:cNvPr>
          <p:cNvGrpSpPr/>
          <p:nvPr/>
        </p:nvGrpSpPr>
        <p:grpSpPr>
          <a:xfrm>
            <a:off x="824903" y="4379385"/>
            <a:ext cx="10441269" cy="1133278"/>
            <a:chOff x="824903" y="4379385"/>
            <a:chExt cx="10441269" cy="1133278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7C4A98FE-114A-D507-8D3C-A128A7753CB9}"/>
                </a:ext>
              </a:extLst>
            </p:cNvPr>
            <p:cNvGrpSpPr/>
            <p:nvPr/>
          </p:nvGrpSpPr>
          <p:grpSpPr>
            <a:xfrm>
              <a:off x="824903" y="4572868"/>
              <a:ext cx="10441269" cy="939795"/>
              <a:chOff x="824903" y="4572868"/>
              <a:chExt cx="10441269" cy="939795"/>
            </a:xfrm>
          </p:grpSpPr>
          <p:sp>
            <p:nvSpPr>
              <p:cNvPr id="40" name="Rectangle : coins arrondis 39">
                <a:extLst>
                  <a:ext uri="{FF2B5EF4-FFF2-40B4-BE49-F238E27FC236}">
                    <a16:creationId xmlns:a16="http://schemas.microsoft.com/office/drawing/2014/main" id="{A0F3C73A-464F-D4C8-F7ED-26584F9BBBE6}"/>
                  </a:ext>
                </a:extLst>
              </p:cNvPr>
              <p:cNvSpPr/>
              <p:nvPr/>
            </p:nvSpPr>
            <p:spPr>
              <a:xfrm>
                <a:off x="824903" y="4572868"/>
                <a:ext cx="10118641" cy="931646"/>
              </a:xfrm>
              <a:prstGeom prst="roundRect">
                <a:avLst/>
              </a:prstGeom>
              <a:solidFill>
                <a:srgbClr val="E2F0D9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25BDF8FB-A8F0-F2AF-24AE-60539F239139}"/>
                  </a:ext>
                </a:extLst>
              </p:cNvPr>
              <p:cNvSpPr txBox="1"/>
              <p:nvPr/>
            </p:nvSpPr>
            <p:spPr>
              <a:xfrm>
                <a:off x="824904" y="5174109"/>
                <a:ext cx="18798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>
                    <a:solidFill>
                      <a:schemeClr val="accent6">
                        <a:lumMod val="50000"/>
                      </a:schemeClr>
                    </a:solidFill>
                  </a:rPr>
                  <a:t>Préparation du FP10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0E336C5-D8F1-A73D-738C-F741E3FCA3E9}"/>
                  </a:ext>
                </a:extLst>
              </p:cNvPr>
              <p:cNvSpPr/>
              <p:nvPr/>
            </p:nvSpPr>
            <p:spPr>
              <a:xfrm>
                <a:off x="3441368" y="5025748"/>
                <a:ext cx="1962939" cy="461126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fr-FR" sz="1200" b="0" strike="noStrike" spc="-1" dirty="0">
                    <a:latin typeface="Arial"/>
                  </a:rPr>
                  <a:t>Rapport </a:t>
                </a:r>
                <a:r>
                  <a:rPr lang="fr-FR" sz="1200" spc="-1" dirty="0">
                    <a:latin typeface="Arial"/>
                  </a:rPr>
                  <a:t>du groupe d’expert sur le futur FP10</a:t>
                </a:r>
                <a:endParaRPr lang="fr-FR" sz="1200" b="0" strike="noStrike" spc="-1" dirty="0">
                  <a:latin typeface="Arial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B5D6658-E918-DA6B-37A8-84814850B16A}"/>
                  </a:ext>
                </a:extLst>
              </p:cNvPr>
              <p:cNvSpPr/>
              <p:nvPr/>
            </p:nvSpPr>
            <p:spPr>
              <a:xfrm>
                <a:off x="5144726" y="4630718"/>
                <a:ext cx="1622518" cy="461126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fr-FR" sz="1200" b="0" strike="noStrike" spc="-1" dirty="0">
                    <a:latin typeface="Arial"/>
                  </a:rPr>
                  <a:t>Proposition législative de la CE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AA178D8-AE0D-5332-9B1E-61587B47E2FB}"/>
                  </a:ext>
                </a:extLst>
              </p:cNvPr>
              <p:cNvSpPr/>
              <p:nvPr/>
            </p:nvSpPr>
            <p:spPr>
              <a:xfrm>
                <a:off x="6479754" y="5127431"/>
                <a:ext cx="3332037" cy="254105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fr-FR" sz="1200" spc="-1" dirty="0">
                    <a:latin typeface="Arial"/>
                  </a:rPr>
                  <a:t>Négociations entre le Parlement et le Conseil</a:t>
                </a:r>
                <a:endParaRPr lang="fr-FR" sz="1200" b="0" strike="noStrike" spc="-1" dirty="0">
                  <a:latin typeface="Arial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5736488-66CC-60DA-EBC3-396F45210A78}"/>
                  </a:ext>
                </a:extLst>
              </p:cNvPr>
              <p:cNvSpPr/>
              <p:nvPr/>
            </p:nvSpPr>
            <p:spPr>
              <a:xfrm>
                <a:off x="9882236" y="4999898"/>
                <a:ext cx="1383936" cy="461126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fr-FR" sz="1200" spc="-1" dirty="0">
                    <a:latin typeface="Arial"/>
                  </a:rPr>
                  <a:t>Adoption du FP10</a:t>
                </a:r>
                <a:endParaRPr lang="fr-FR" sz="1200" b="0" strike="noStrike" spc="-1" dirty="0">
                  <a:latin typeface="Arial"/>
                </a:endParaRPr>
              </a:p>
            </p:txBody>
          </p:sp>
        </p:grp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F6FF5B2D-BBAC-F11E-0755-D1C99C7CA29A}"/>
                </a:ext>
              </a:extLst>
            </p:cNvPr>
            <p:cNvGrpSpPr/>
            <p:nvPr/>
          </p:nvGrpSpPr>
          <p:grpSpPr>
            <a:xfrm>
              <a:off x="4408596" y="4379385"/>
              <a:ext cx="6165608" cy="794724"/>
              <a:chOff x="4408596" y="4379385"/>
              <a:chExt cx="6165608" cy="794724"/>
            </a:xfrm>
          </p:grpSpPr>
          <p:cxnSp>
            <p:nvCxnSpPr>
              <p:cNvPr id="43" name="Connecteur droit avec flèche 42">
                <a:extLst>
                  <a:ext uri="{FF2B5EF4-FFF2-40B4-BE49-F238E27FC236}">
                    <a16:creationId xmlns:a16="http://schemas.microsoft.com/office/drawing/2014/main" id="{934E4881-ADCA-BC0C-44AD-D9EA07ABF012}"/>
                  </a:ext>
                </a:extLst>
              </p:cNvPr>
              <p:cNvCxnSpPr>
                <a:cxnSpLocks/>
                <a:stCxn id="42" idx="0"/>
              </p:cNvCxnSpPr>
              <p:nvPr/>
            </p:nvCxnSpPr>
            <p:spPr>
              <a:xfrm flipH="1" flipV="1">
                <a:off x="4408596" y="4379385"/>
                <a:ext cx="0" cy="64636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avec flèche 44">
                <a:extLst>
                  <a:ext uri="{FF2B5EF4-FFF2-40B4-BE49-F238E27FC236}">
                    <a16:creationId xmlns:a16="http://schemas.microsoft.com/office/drawing/2014/main" id="{ABCF9090-7098-AA3A-48BA-AF051FD255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40737" y="4388094"/>
                <a:ext cx="0" cy="28200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avec flèche 46">
                <a:extLst>
                  <a:ext uri="{FF2B5EF4-FFF2-40B4-BE49-F238E27FC236}">
                    <a16:creationId xmlns:a16="http://schemas.microsoft.com/office/drawing/2014/main" id="{ABC1CC12-AF50-B14E-C9CB-06A03ADF96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56296" y="4388096"/>
                <a:ext cx="0" cy="7860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avec flèche 47">
                <a:extLst>
                  <a:ext uri="{FF2B5EF4-FFF2-40B4-BE49-F238E27FC236}">
                    <a16:creationId xmlns:a16="http://schemas.microsoft.com/office/drawing/2014/main" id="{C0D6CE31-02A8-2B99-E173-0BE7E9E433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02539" y="4379386"/>
                <a:ext cx="0" cy="65930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avec flèche 48">
                <a:extLst>
                  <a:ext uri="{FF2B5EF4-FFF2-40B4-BE49-F238E27FC236}">
                    <a16:creationId xmlns:a16="http://schemas.microsoft.com/office/drawing/2014/main" id="{2583E34E-919F-C8E5-BA31-4160B2A888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92496" y="4379386"/>
                <a:ext cx="0" cy="7271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avec flèche 49">
                <a:extLst>
                  <a:ext uri="{FF2B5EF4-FFF2-40B4-BE49-F238E27FC236}">
                    <a16:creationId xmlns:a16="http://schemas.microsoft.com/office/drawing/2014/main" id="{78191522-C689-4802-BAC4-D86424DECA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69536" y="4379386"/>
                <a:ext cx="0" cy="7271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avec flèche 51">
                <a:extLst>
                  <a:ext uri="{FF2B5EF4-FFF2-40B4-BE49-F238E27FC236}">
                    <a16:creationId xmlns:a16="http://schemas.microsoft.com/office/drawing/2014/main" id="{5A3F1295-8845-90FD-A114-6692C550E5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74204" y="4384779"/>
                <a:ext cx="0" cy="64096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Forme libre 154">
            <a:extLst>
              <a:ext uri="{FF2B5EF4-FFF2-40B4-BE49-F238E27FC236}">
                <a16:creationId xmlns:a16="http://schemas.microsoft.com/office/drawing/2014/main" id="{C0CC0369-6B7C-1289-9701-E0E7EB5D01EB}"/>
              </a:ext>
            </a:extLst>
          </p:cNvPr>
          <p:cNvSpPr/>
          <p:nvPr/>
        </p:nvSpPr>
        <p:spPr>
          <a:xfrm>
            <a:off x="10273230" y="4163745"/>
            <a:ext cx="1847271" cy="21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5400" y="0"/>
                </a:moveTo>
                <a:lnTo>
                  <a:pt x="21600" y="0"/>
                </a:lnTo>
                <a:lnTo>
                  <a:pt x="162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180000" rIns="90000" bIns="18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200" b="0" strike="noStrike" spc="-1" dirty="0">
                <a:solidFill>
                  <a:srgbClr val="000000"/>
                </a:solidFill>
                <a:latin typeface="Arial"/>
                <a:ea typeface="Noto Sans CJK SC"/>
              </a:rPr>
              <a:t>2027</a:t>
            </a:r>
            <a:endParaRPr lang="fr-FR" sz="1200" b="0" strike="noStrike" spc="-1" dirty="0">
              <a:latin typeface="Arial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entury Gothic" panose="020B0502020202020204" pitchFamily="34" charset="0"/>
              </a:rPr>
              <a:t>Calendrier Provisoire Horizon Europe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32A8EF85-D2F2-4819-AF85-EDC47BAF5067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i="1" dirty="0"/>
              <a:t>Programmes de travail 2025 et 2026-2027 (FP9) / FP10</a:t>
            </a:r>
          </a:p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4CF7B4-C553-423E-95E2-8FDDF770C753}"/>
              </a:ext>
            </a:extLst>
          </p:cNvPr>
          <p:cNvSpPr/>
          <p:nvPr/>
        </p:nvSpPr>
        <p:spPr>
          <a:xfrm>
            <a:off x="2981232" y="2873284"/>
            <a:ext cx="1223640" cy="5380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200" b="0" strike="noStrike" spc="-1" dirty="0">
                <a:latin typeface="Arial"/>
              </a:rPr>
              <a:t>Influence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64FA877-CF14-2F50-D61D-36E25396C7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8473" y="108024"/>
            <a:ext cx="1471041" cy="970407"/>
          </a:xfrm>
          <a:prstGeom prst="rect">
            <a:avLst/>
          </a:prstGeom>
        </p:spPr>
      </p:pic>
      <p:sp>
        <p:nvSpPr>
          <p:cNvPr id="54" name="Rectangle : coins arrondis 85">
            <a:extLst>
              <a:ext uri="{FF2B5EF4-FFF2-40B4-BE49-F238E27FC236}">
                <a16:creationId xmlns:a16="http://schemas.microsoft.com/office/drawing/2014/main" id="{938D4672-08CD-BB43-B6B5-461EC82F61F6}"/>
              </a:ext>
            </a:extLst>
          </p:cNvPr>
          <p:cNvSpPr/>
          <p:nvPr/>
        </p:nvSpPr>
        <p:spPr>
          <a:xfrm flipV="1">
            <a:off x="6948105" y="2996284"/>
            <a:ext cx="1917691" cy="2110266"/>
          </a:xfrm>
          <a:custGeom>
            <a:avLst/>
            <a:gdLst>
              <a:gd name="connsiteX0" fmla="*/ 0 w 616604"/>
              <a:gd name="connsiteY0" fmla="*/ 102769 h 3415604"/>
              <a:gd name="connsiteX1" fmla="*/ 102769 w 616604"/>
              <a:gd name="connsiteY1" fmla="*/ 0 h 3415604"/>
              <a:gd name="connsiteX2" fmla="*/ 513835 w 616604"/>
              <a:gd name="connsiteY2" fmla="*/ 0 h 3415604"/>
              <a:gd name="connsiteX3" fmla="*/ 616604 w 616604"/>
              <a:gd name="connsiteY3" fmla="*/ 102769 h 3415604"/>
              <a:gd name="connsiteX4" fmla="*/ 616604 w 616604"/>
              <a:gd name="connsiteY4" fmla="*/ 637780 h 3415604"/>
              <a:gd name="connsiteX5" fmla="*/ 616604 w 616604"/>
              <a:gd name="connsiteY5" fmla="*/ 1108590 h 3415604"/>
              <a:gd name="connsiteX6" fmla="*/ 616604 w 616604"/>
              <a:gd name="connsiteY6" fmla="*/ 1643601 h 3415604"/>
              <a:gd name="connsiteX7" fmla="*/ 616604 w 616604"/>
              <a:gd name="connsiteY7" fmla="*/ 2114410 h 3415604"/>
              <a:gd name="connsiteX8" fmla="*/ 616604 w 616604"/>
              <a:gd name="connsiteY8" fmla="*/ 2713623 h 3415604"/>
              <a:gd name="connsiteX9" fmla="*/ 616604 w 616604"/>
              <a:gd name="connsiteY9" fmla="*/ 3312835 h 3415604"/>
              <a:gd name="connsiteX10" fmla="*/ 513835 w 616604"/>
              <a:gd name="connsiteY10" fmla="*/ 3415604 h 3415604"/>
              <a:gd name="connsiteX11" fmla="*/ 102769 w 616604"/>
              <a:gd name="connsiteY11" fmla="*/ 3415604 h 3415604"/>
              <a:gd name="connsiteX12" fmla="*/ 0 w 616604"/>
              <a:gd name="connsiteY12" fmla="*/ 3312835 h 3415604"/>
              <a:gd name="connsiteX13" fmla="*/ 0 w 616604"/>
              <a:gd name="connsiteY13" fmla="*/ 2777824 h 3415604"/>
              <a:gd name="connsiteX14" fmla="*/ 0 w 616604"/>
              <a:gd name="connsiteY14" fmla="*/ 2274914 h 3415604"/>
              <a:gd name="connsiteX15" fmla="*/ 0 w 616604"/>
              <a:gd name="connsiteY15" fmla="*/ 1739903 h 3415604"/>
              <a:gd name="connsiteX16" fmla="*/ 0 w 616604"/>
              <a:gd name="connsiteY16" fmla="*/ 1140690 h 3415604"/>
              <a:gd name="connsiteX17" fmla="*/ 0 w 616604"/>
              <a:gd name="connsiteY17" fmla="*/ 605679 h 3415604"/>
              <a:gd name="connsiteX18" fmla="*/ 0 w 616604"/>
              <a:gd name="connsiteY18" fmla="*/ 102769 h 341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6604" h="3415604" extrusionOk="0">
                <a:moveTo>
                  <a:pt x="0" y="102769"/>
                </a:moveTo>
                <a:cubicBezTo>
                  <a:pt x="8630" y="38355"/>
                  <a:pt x="36510" y="5379"/>
                  <a:pt x="102769" y="0"/>
                </a:cubicBezTo>
                <a:cubicBezTo>
                  <a:pt x="235157" y="-47088"/>
                  <a:pt x="342502" y="28406"/>
                  <a:pt x="513835" y="0"/>
                </a:cubicBezTo>
                <a:cubicBezTo>
                  <a:pt x="570206" y="7041"/>
                  <a:pt x="622494" y="51289"/>
                  <a:pt x="616604" y="102769"/>
                </a:cubicBezTo>
                <a:cubicBezTo>
                  <a:pt x="652103" y="294317"/>
                  <a:pt x="602415" y="446505"/>
                  <a:pt x="616604" y="637780"/>
                </a:cubicBezTo>
                <a:cubicBezTo>
                  <a:pt x="630793" y="829055"/>
                  <a:pt x="612423" y="888662"/>
                  <a:pt x="616604" y="1108590"/>
                </a:cubicBezTo>
                <a:cubicBezTo>
                  <a:pt x="620785" y="1328518"/>
                  <a:pt x="593658" y="1430371"/>
                  <a:pt x="616604" y="1643601"/>
                </a:cubicBezTo>
                <a:cubicBezTo>
                  <a:pt x="639550" y="1856831"/>
                  <a:pt x="561847" y="2013715"/>
                  <a:pt x="616604" y="2114410"/>
                </a:cubicBezTo>
                <a:cubicBezTo>
                  <a:pt x="671361" y="2215105"/>
                  <a:pt x="549920" y="2434204"/>
                  <a:pt x="616604" y="2713623"/>
                </a:cubicBezTo>
                <a:cubicBezTo>
                  <a:pt x="683288" y="2993042"/>
                  <a:pt x="582086" y="3183479"/>
                  <a:pt x="616604" y="3312835"/>
                </a:cubicBezTo>
                <a:cubicBezTo>
                  <a:pt x="614811" y="3378211"/>
                  <a:pt x="579262" y="3406470"/>
                  <a:pt x="513835" y="3415604"/>
                </a:cubicBezTo>
                <a:cubicBezTo>
                  <a:pt x="355279" y="3439381"/>
                  <a:pt x="194224" y="3368955"/>
                  <a:pt x="102769" y="3415604"/>
                </a:cubicBezTo>
                <a:cubicBezTo>
                  <a:pt x="43882" y="3412200"/>
                  <a:pt x="2351" y="3359904"/>
                  <a:pt x="0" y="3312835"/>
                </a:cubicBezTo>
                <a:cubicBezTo>
                  <a:pt x="-39234" y="3191299"/>
                  <a:pt x="29516" y="2958857"/>
                  <a:pt x="0" y="2777824"/>
                </a:cubicBezTo>
                <a:cubicBezTo>
                  <a:pt x="-29516" y="2596791"/>
                  <a:pt x="29312" y="2507204"/>
                  <a:pt x="0" y="2274914"/>
                </a:cubicBezTo>
                <a:cubicBezTo>
                  <a:pt x="-29312" y="2042624"/>
                  <a:pt x="57804" y="1861511"/>
                  <a:pt x="0" y="1739903"/>
                </a:cubicBezTo>
                <a:cubicBezTo>
                  <a:pt x="-57804" y="1618295"/>
                  <a:pt x="25481" y="1350326"/>
                  <a:pt x="0" y="1140690"/>
                </a:cubicBezTo>
                <a:cubicBezTo>
                  <a:pt x="-25481" y="931054"/>
                  <a:pt x="15899" y="759925"/>
                  <a:pt x="0" y="605679"/>
                </a:cubicBezTo>
                <a:cubicBezTo>
                  <a:pt x="-15899" y="451433"/>
                  <a:pt x="54847" y="224564"/>
                  <a:pt x="0" y="102769"/>
                </a:cubicBezTo>
                <a:close/>
              </a:path>
            </a:pathLst>
          </a:custGeom>
          <a:solidFill>
            <a:srgbClr val="C00000">
              <a:alpha val="41961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01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38454D-13BD-0F4E-9BF8-FE022F0AB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>
                <a:latin typeface="Century Gothic" panose="020B0502020202020204" pitchFamily="34" charset="0"/>
              </a:rPr>
              <a:t>Horizon Europe Programme de Travail 2025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5D11590-DBB7-17E4-F18B-A006D3D930D7}"/>
              </a:ext>
            </a:extLst>
          </p:cNvPr>
          <p:cNvSpPr txBox="1"/>
          <p:nvPr/>
        </p:nvSpPr>
        <p:spPr>
          <a:xfrm>
            <a:off x="1232465" y="788477"/>
            <a:ext cx="5786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 dirty="0">
                <a:latin typeface="+mj-lt"/>
              </a:rPr>
              <a:t>AAP de Cluster 6 (Alimentation) </a:t>
            </a:r>
            <a:r>
              <a:rPr lang="fr-FR" i="1" dirty="0">
                <a:latin typeface="+mj-lt"/>
              </a:rPr>
              <a:t>en lien avec la santé animale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36AFAB7-345D-610A-4C60-CA77E17F8A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8473" y="108024"/>
            <a:ext cx="1471041" cy="9704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30E00B-DA35-AC46-A9FC-CACA6F9A06D8}"/>
              </a:ext>
            </a:extLst>
          </p:cNvPr>
          <p:cNvSpPr/>
          <p:nvPr/>
        </p:nvSpPr>
        <p:spPr>
          <a:xfrm>
            <a:off x="518985" y="1717270"/>
            <a:ext cx="11331144" cy="3846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dirty="0">
                <a:solidFill>
                  <a:srgbClr val="1F37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HORIZON-CL6-2026-02-FARM2FORK-11: </a:t>
            </a:r>
            <a:r>
              <a:rPr lang="en-GB" b="1" dirty="0">
                <a:solidFill>
                  <a:srgbClr val="1F3763"/>
                </a:solidFill>
                <a:latin typeface="+mj-lt"/>
                <a:ea typeface="Times New Roman" panose="02020603050405020304" pitchFamily="18" charset="0"/>
              </a:rPr>
              <a:t>Integrating a holistic perspective in microbiome research for resilient, competitive and sustainable food systems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dirty="0">
                <a:solidFill>
                  <a:srgbClr val="1F3763"/>
                </a:solidFill>
                <a:latin typeface="Times New Roman" panose="02020603050405020304" pitchFamily="18" charset="0"/>
              </a:rPr>
              <a:t>HORIZON-CL6-2027-01-BIODIV-06: </a:t>
            </a:r>
            <a:r>
              <a:rPr lang="en-GB" b="1" dirty="0">
                <a:solidFill>
                  <a:srgbClr val="1F3763"/>
                </a:solidFill>
                <a:latin typeface="+mj-lt"/>
              </a:rPr>
              <a:t>Health of ecosystems and wild species, predictions and impacts on human health, in the face of existing and emerging stressors, from a One Health approach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dirty="0">
                <a:solidFill>
                  <a:srgbClr val="1F3763"/>
                </a:solidFill>
                <a:latin typeface="Times New Roman" panose="02020603050405020304" pitchFamily="18" charset="0"/>
              </a:rPr>
              <a:t>HORIZON-CL6-2027-02-FARM2FORK-03: </a:t>
            </a:r>
            <a:r>
              <a:rPr lang="en-GB" b="1" dirty="0">
                <a:solidFill>
                  <a:srgbClr val="1F3763"/>
                </a:solidFill>
                <a:latin typeface="+mj-lt"/>
              </a:rPr>
              <a:t>Microbiome for livestock sustainability and health within a One Health approach</a:t>
            </a:r>
            <a:endParaRPr lang="fr-FR" b="1" dirty="0">
              <a:solidFill>
                <a:srgbClr val="1F3763"/>
              </a:solidFill>
              <a:latin typeface="+mj-lt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fr-FR" b="1" dirty="0"/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fr-FR" b="1" dirty="0">
              <a:solidFill>
                <a:srgbClr val="1F376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891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38454D-13BD-0F4E-9BF8-FE022F0AB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>
                <a:latin typeface="Century Gothic" panose="020B0502020202020204" pitchFamily="34" charset="0"/>
              </a:rPr>
              <a:t>Horizon Europe Programme de Travail 2025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5D11590-DBB7-17E4-F18B-A006D3D930D7}"/>
              </a:ext>
            </a:extLst>
          </p:cNvPr>
          <p:cNvSpPr txBox="1"/>
          <p:nvPr/>
        </p:nvSpPr>
        <p:spPr>
          <a:xfrm>
            <a:off x="1232465" y="788477"/>
            <a:ext cx="511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 dirty="0">
                <a:latin typeface="+mj-lt"/>
              </a:rPr>
              <a:t>AAP de Cluster 1 (Santé) </a:t>
            </a:r>
            <a:r>
              <a:rPr lang="fr-FR" i="1" dirty="0">
                <a:latin typeface="+mj-lt"/>
              </a:rPr>
              <a:t>en lien avec la santé animale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36AFAB7-345D-610A-4C60-CA77E17F8A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8473" y="108024"/>
            <a:ext cx="1471041" cy="97040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E3840F3-4E54-9748-89F2-3B419B13A84F}"/>
              </a:ext>
            </a:extLst>
          </p:cNvPr>
          <p:cNvSpPr txBox="1"/>
          <p:nvPr/>
        </p:nvSpPr>
        <p:spPr>
          <a:xfrm>
            <a:off x="388506" y="1311879"/>
            <a:ext cx="11338055" cy="53707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/>
              <a:t>&gt;&gt; DESTINATION 2 - </a:t>
            </a:r>
            <a:r>
              <a:rPr lang="en-US" b="1" dirty="0"/>
              <a:t>Living and working in a health-promoting environment</a:t>
            </a:r>
            <a:endParaRPr lang="fr-FR" b="1" dirty="0"/>
          </a:p>
          <a:p>
            <a:r>
              <a:rPr lang="fr-FR" b="1" dirty="0">
                <a:solidFill>
                  <a:srgbClr val="1F3763"/>
                </a:solidFill>
                <a:latin typeface="Times New Roman" panose="02020603050405020304" pitchFamily="18" charset="0"/>
              </a:rPr>
              <a:t>HORIZON-HLTH-2026-01-ENVHLTH-01 </a:t>
            </a:r>
            <a:r>
              <a:rPr lang="fr-FR" b="1" dirty="0" err="1">
                <a:solidFill>
                  <a:srgbClr val="1F3763"/>
                </a:solidFill>
                <a:latin typeface="+mj-lt"/>
              </a:rPr>
              <a:t>Towards</a:t>
            </a:r>
            <a:r>
              <a:rPr lang="fr-FR" b="1" dirty="0">
                <a:solidFill>
                  <a:srgbClr val="1F3763"/>
                </a:solidFill>
                <a:latin typeface="+mj-lt"/>
              </a:rPr>
              <a:t> a </a:t>
            </a:r>
            <a:r>
              <a:rPr lang="fr-FR" b="1" dirty="0" err="1">
                <a:solidFill>
                  <a:srgbClr val="1F3763"/>
                </a:solidFill>
                <a:latin typeface="+mj-lt"/>
              </a:rPr>
              <a:t>better</a:t>
            </a:r>
            <a:r>
              <a:rPr lang="fr-FR" b="1" dirty="0">
                <a:solidFill>
                  <a:srgbClr val="1F3763"/>
                </a:solidFill>
                <a:latin typeface="+mj-lt"/>
              </a:rPr>
              <a:t> </a:t>
            </a:r>
            <a:r>
              <a:rPr lang="fr-FR" b="1" dirty="0" err="1">
                <a:solidFill>
                  <a:srgbClr val="1F3763"/>
                </a:solidFill>
                <a:latin typeface="+mj-lt"/>
              </a:rPr>
              <a:t>understanding</a:t>
            </a:r>
            <a:r>
              <a:rPr lang="fr-FR" b="1" dirty="0">
                <a:solidFill>
                  <a:srgbClr val="1F3763"/>
                </a:solidFill>
                <a:latin typeface="+mj-lt"/>
              </a:rPr>
              <a:t> and anticipation of the impacts of </a:t>
            </a:r>
            <a:r>
              <a:rPr lang="fr-FR" b="1" dirty="0" err="1">
                <a:solidFill>
                  <a:srgbClr val="1F3763"/>
                </a:solidFill>
                <a:latin typeface="+mj-lt"/>
              </a:rPr>
              <a:t>climate</a:t>
            </a:r>
            <a:r>
              <a:rPr lang="fr-FR" b="1" dirty="0">
                <a:solidFill>
                  <a:srgbClr val="1F3763"/>
                </a:solidFill>
                <a:latin typeface="+mj-lt"/>
              </a:rPr>
              <a:t> change on </a:t>
            </a:r>
            <a:r>
              <a:rPr lang="fr-FR" b="1" dirty="0" err="1">
                <a:solidFill>
                  <a:srgbClr val="1F3763"/>
                </a:solidFill>
                <a:latin typeface="+mj-lt"/>
              </a:rPr>
              <a:t>health</a:t>
            </a:r>
            <a:r>
              <a:rPr lang="fr-FR" b="1" dirty="0">
                <a:solidFill>
                  <a:srgbClr val="1F3763"/>
                </a:solidFill>
                <a:latin typeface="+mj-lt"/>
              </a:rPr>
              <a:t> (focus  3- Infectious </a:t>
            </a:r>
            <a:r>
              <a:rPr lang="fr-FR" b="1" dirty="0" err="1">
                <a:solidFill>
                  <a:srgbClr val="1F3763"/>
                </a:solidFill>
                <a:latin typeface="+mj-lt"/>
              </a:rPr>
              <a:t>diseases</a:t>
            </a:r>
            <a:r>
              <a:rPr lang="fr-FR" b="1" dirty="0">
                <a:solidFill>
                  <a:srgbClr val="1F3763"/>
                </a:solidFill>
                <a:latin typeface="+mj-lt"/>
              </a:rPr>
              <a:t>)</a:t>
            </a:r>
          </a:p>
          <a:p>
            <a:r>
              <a:rPr lang="fr-FR" b="1" dirty="0">
                <a:solidFill>
                  <a:srgbClr val="1F3763"/>
                </a:solidFill>
                <a:latin typeface="Times New Roman" panose="02020603050405020304" pitchFamily="18" charset="0"/>
              </a:rPr>
              <a:t>HORIZON-HLTH-2027-01-ENVHLTH-MISSCLIMA-03:  </a:t>
            </a:r>
            <a:r>
              <a:rPr lang="fr-FR" b="1" dirty="0">
                <a:solidFill>
                  <a:srgbClr val="1F3763"/>
                </a:solidFill>
                <a:latin typeface="+mj-lt"/>
              </a:rPr>
              <a:t>Tools and technologies to support </a:t>
            </a:r>
            <a:r>
              <a:rPr lang="fr-FR" b="1" dirty="0" err="1">
                <a:solidFill>
                  <a:srgbClr val="1F3763"/>
                </a:solidFill>
                <a:latin typeface="+mj-lt"/>
              </a:rPr>
              <a:t>health</a:t>
            </a:r>
            <a:r>
              <a:rPr lang="fr-FR" b="1" dirty="0">
                <a:solidFill>
                  <a:srgbClr val="1F3763"/>
                </a:solidFill>
                <a:latin typeface="+mj-lt"/>
              </a:rPr>
              <a:t> adaptation to </a:t>
            </a:r>
            <a:r>
              <a:rPr lang="fr-FR" b="1" dirty="0" err="1">
                <a:solidFill>
                  <a:srgbClr val="1F3763"/>
                </a:solidFill>
                <a:latin typeface="+mj-lt"/>
              </a:rPr>
              <a:t>climate</a:t>
            </a:r>
            <a:r>
              <a:rPr lang="fr-FR" b="1" dirty="0">
                <a:solidFill>
                  <a:srgbClr val="1F3763"/>
                </a:solidFill>
                <a:latin typeface="+mj-lt"/>
              </a:rPr>
              <a:t> change</a:t>
            </a:r>
          </a:p>
          <a:p>
            <a:endParaRPr lang="en-US" sz="1400" dirty="0"/>
          </a:p>
          <a:p>
            <a:pPr>
              <a:spcAft>
                <a:spcPts val="300"/>
              </a:spcAft>
            </a:pPr>
            <a:r>
              <a:rPr lang="en-US" dirty="0"/>
              <a:t>&gt;&gt; DESTINATION 3 - </a:t>
            </a:r>
            <a:r>
              <a:rPr lang="en-US" b="1" dirty="0"/>
              <a:t>Tackling diseases and reducing disease burden</a:t>
            </a:r>
            <a:endParaRPr lang="fr-FR" dirty="0"/>
          </a:p>
          <a:p>
            <a:r>
              <a:rPr lang="en-US" b="1" dirty="0">
                <a:solidFill>
                  <a:srgbClr val="1F3763"/>
                </a:solidFill>
                <a:latin typeface="Times New Roman" panose="02020603050405020304" pitchFamily="18" charset="0"/>
              </a:rPr>
              <a:t>HORIZON-HLTH-2027-01-DISEASE-04 </a:t>
            </a:r>
            <a:r>
              <a:rPr lang="en-US" b="1" dirty="0">
                <a:solidFill>
                  <a:srgbClr val="1F3763"/>
                </a:solidFill>
                <a:latin typeface="+mj-lt"/>
              </a:rPr>
              <a:t>Development of novel vaccines for pathogens with epidemic potential</a:t>
            </a:r>
            <a:endParaRPr lang="fr-FR" b="1" dirty="0">
              <a:solidFill>
                <a:srgbClr val="1F3763"/>
              </a:solidFill>
              <a:latin typeface="+mj-lt"/>
            </a:endParaRPr>
          </a:p>
          <a:p>
            <a:r>
              <a:rPr lang="en-US" b="1" dirty="0">
                <a:solidFill>
                  <a:srgbClr val="1F3763"/>
                </a:solidFill>
                <a:latin typeface="Times New Roman" panose="02020603050405020304" pitchFamily="18" charset="0"/>
              </a:rPr>
              <a:t>HORIZON-HLTH-2027-01-DISEASE-05 </a:t>
            </a:r>
            <a:r>
              <a:rPr lang="en-US" b="1" dirty="0">
                <a:solidFill>
                  <a:srgbClr val="1F3763"/>
                </a:solidFill>
                <a:latin typeface="+mj-lt"/>
              </a:rPr>
              <a:t>Development of novel broad spectrum small molecule antiviral therapeutics for pathogens with epidemic potential</a:t>
            </a:r>
            <a:endParaRPr lang="fr-FR" b="1" dirty="0">
              <a:solidFill>
                <a:srgbClr val="1F3763"/>
              </a:solidFill>
              <a:latin typeface="+mj-lt"/>
            </a:endParaRPr>
          </a:p>
          <a:p>
            <a:r>
              <a:rPr lang="en-US" b="1" dirty="0">
                <a:solidFill>
                  <a:srgbClr val="1F3763"/>
                </a:solidFill>
                <a:latin typeface="Times New Roman" panose="02020603050405020304" pitchFamily="18" charset="0"/>
              </a:rPr>
              <a:t>HORIZON-HLTH-2026-01-DISEASE-06 </a:t>
            </a:r>
            <a:r>
              <a:rPr lang="en-US" b="1" dirty="0">
                <a:solidFill>
                  <a:srgbClr val="1F3763"/>
                </a:solidFill>
                <a:latin typeface="+mj-lt"/>
              </a:rPr>
              <a:t>Development of monoclonal antibodies to prevent and treat infections from </a:t>
            </a:r>
            <a:r>
              <a:rPr lang="en-US" b="1" dirty="0" err="1">
                <a:solidFill>
                  <a:srgbClr val="1F3763"/>
                </a:solidFill>
                <a:latin typeface="+mj-lt"/>
              </a:rPr>
              <a:t>Flaviviridae</a:t>
            </a:r>
            <a:endParaRPr lang="fr-FR" b="1" dirty="0">
              <a:solidFill>
                <a:srgbClr val="1F3763"/>
              </a:solidFill>
              <a:latin typeface="+mj-lt"/>
            </a:endParaRPr>
          </a:p>
          <a:p>
            <a:r>
              <a:rPr lang="en-US" b="1" dirty="0">
                <a:solidFill>
                  <a:srgbClr val="1F3763"/>
                </a:solidFill>
                <a:latin typeface="Times New Roman" panose="02020603050405020304" pitchFamily="18" charset="0"/>
              </a:rPr>
              <a:t>HORIZON-HLTH-2027-01-DISEASE-07 </a:t>
            </a:r>
            <a:r>
              <a:rPr lang="en-US" b="1" dirty="0">
                <a:solidFill>
                  <a:srgbClr val="1F3763"/>
                </a:solidFill>
                <a:latin typeface="+mj-lt"/>
              </a:rPr>
              <a:t>Development of monoclonal antibodies to prevent and treat infections from Filo- </a:t>
            </a:r>
            <a:r>
              <a:rPr lang="en-US" b="1" dirty="0" err="1">
                <a:solidFill>
                  <a:srgbClr val="1F3763"/>
                </a:solidFill>
                <a:latin typeface="+mj-lt"/>
              </a:rPr>
              <a:t>Phenui</a:t>
            </a:r>
            <a:r>
              <a:rPr lang="en-US" b="1" dirty="0">
                <a:solidFill>
                  <a:srgbClr val="1F3763"/>
                </a:solidFill>
                <a:latin typeface="+mj-lt"/>
              </a:rPr>
              <a:t>-, </a:t>
            </a:r>
            <a:r>
              <a:rPr lang="en-US" b="1" dirty="0" err="1">
                <a:solidFill>
                  <a:srgbClr val="1F3763"/>
                </a:solidFill>
                <a:latin typeface="+mj-lt"/>
              </a:rPr>
              <a:t>Picorna</a:t>
            </a:r>
            <a:r>
              <a:rPr lang="en-US" b="1" dirty="0">
                <a:solidFill>
                  <a:srgbClr val="1F3763"/>
                </a:solidFill>
                <a:latin typeface="+mj-lt"/>
              </a:rPr>
              <a:t>- and Toga </a:t>
            </a:r>
            <a:r>
              <a:rPr lang="en-US" b="1" dirty="0" err="1">
                <a:solidFill>
                  <a:srgbClr val="1F3763"/>
                </a:solidFill>
                <a:latin typeface="+mj-lt"/>
              </a:rPr>
              <a:t>Viridae</a:t>
            </a:r>
            <a:endParaRPr lang="fr-FR" b="1" dirty="0">
              <a:solidFill>
                <a:srgbClr val="1F3763"/>
              </a:solidFill>
              <a:latin typeface="+mj-lt"/>
            </a:endParaRPr>
          </a:p>
          <a:p>
            <a:endParaRPr lang="en-US" dirty="0"/>
          </a:p>
          <a:p>
            <a:pPr>
              <a:spcAft>
                <a:spcPts val="300"/>
              </a:spcAft>
            </a:pPr>
            <a:r>
              <a:rPr lang="en-US" i="1" dirty="0"/>
              <a:t>&gt;&gt; DESTINATION 5 - </a:t>
            </a:r>
            <a:r>
              <a:rPr lang="en-US" b="1" i="1" dirty="0"/>
              <a:t>Developing and using new tools, technologies and digital solutions for a healthy society</a:t>
            </a:r>
            <a:endParaRPr lang="fr-FR" i="1" dirty="0"/>
          </a:p>
          <a:p>
            <a:r>
              <a:rPr lang="en-US" b="1" i="1" dirty="0">
                <a:solidFill>
                  <a:srgbClr val="1F3763"/>
                </a:solidFill>
                <a:latin typeface="Times New Roman" panose="02020603050405020304" pitchFamily="18" charset="0"/>
              </a:rPr>
              <a:t>HORIZON-HLTH-2026-01-TOOL-06: </a:t>
            </a:r>
            <a:r>
              <a:rPr lang="en-US" b="1" i="1" dirty="0">
                <a:solidFill>
                  <a:srgbClr val="1F3763"/>
                </a:solidFill>
                <a:latin typeface="+mj-lt"/>
              </a:rPr>
              <a:t>Support to European Research Area (ERA) action on accelerating New Approach Methodologies (NAMs) to advance biomedical research and testing of medicinal products and medical devices</a:t>
            </a:r>
            <a:endParaRPr lang="fr-FR" b="1" i="1" dirty="0">
              <a:solidFill>
                <a:srgbClr val="1F3763"/>
              </a:solidFill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5545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90D6818A968B47836700BDC19EE231" ma:contentTypeVersion="0" ma:contentTypeDescription="Crée un document." ma:contentTypeScope="" ma:versionID="74c40428b7015f8a44ba2afc1057750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57f17c183c8e1c5f7b0cab674a623c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71F1D5-4C3D-472A-B732-91A3CC0B2DC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E859B55-4132-40F4-BFF3-F7C63A6503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3A4F57-F1F5-4C72-B217-440E798F79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13119</TotalTime>
  <Words>2533</Words>
  <Application>Microsoft Office PowerPoint</Application>
  <PresentationFormat>Grand écran</PresentationFormat>
  <Paragraphs>352</Paragraphs>
  <Slides>30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Light</vt:lpstr>
      <vt:lpstr>Century Gothic</vt:lpstr>
      <vt:lpstr>Courier New</vt:lpstr>
      <vt:lpstr>Raleway</vt:lpstr>
      <vt:lpstr>Times New Roman</vt:lpstr>
      <vt:lpstr>Wingdings</vt:lpstr>
      <vt:lpstr>Wingdings 3</vt:lpstr>
      <vt:lpstr>Thème Office</vt:lpstr>
      <vt:lpstr>Actualités du Programme Européen  pour la Recherche et l’Innovation</vt:lpstr>
      <vt:lpstr>Actualités européennes</vt:lpstr>
      <vt:lpstr>Horizon Europe 2021-27 (9ème Programme cadre) </vt:lpstr>
      <vt:lpstr>Horizon Europe 2021-27 </vt:lpstr>
      <vt:lpstr>Calendrier Provisoire Horizon Europe</vt:lpstr>
      <vt:lpstr>Calendrier Provisoire Horizon Europe</vt:lpstr>
      <vt:lpstr>Calendrier Provisoire Horizon Europe</vt:lpstr>
      <vt:lpstr>Horizon Europe Programme de Travail 2025</vt:lpstr>
      <vt:lpstr>Horizon Europe Programme de Travail 2025</vt:lpstr>
      <vt:lpstr>Partenariat Européen sur la santé et le bien-être des animaux</vt:lpstr>
      <vt:lpstr>Partenariat Européen sur la santé et le bien-être des animaux</vt:lpstr>
      <vt:lpstr>Partenariat Européen sur la santé et le bien-être des animaux</vt:lpstr>
      <vt:lpstr>Partenariat Européen sur la santé et le bien-être des animaux</vt:lpstr>
      <vt:lpstr>Partenariat Européen sur la santé et le bien-être des animaux</vt:lpstr>
      <vt:lpstr>Partenariat Européen sur la santé et le bien-être des animaux</vt:lpstr>
      <vt:lpstr>Partenariat Européen sur la santé et le bien-être des animaux</vt:lpstr>
      <vt:lpstr>Partenariat Européen sur la santé et le bien-être des animaux</vt:lpstr>
      <vt:lpstr>Partenariat Européen sur la santé et le bien-être des animaux</vt:lpstr>
      <vt:lpstr>Partenariat Européen sur la santé et le bien-être des animaux</vt:lpstr>
      <vt:lpstr>Partenariat Européen sur la santé et le bien-être des animaux</vt:lpstr>
      <vt:lpstr>Partenariat Européen sur la santé et le bien-être des animaux</vt:lpstr>
      <vt:lpstr>Partenariat Européen sur la santé et le bien-être des animaux</vt:lpstr>
      <vt:lpstr>Présentation PowerPoint</vt:lpstr>
      <vt:lpstr>HORIZON EUROPE - INFRA</vt:lpstr>
      <vt:lpstr>HORIZON EUROPE – Structuration du paysage des Infrastructures de Recherche EU (IR) </vt:lpstr>
      <vt:lpstr>HORIZON EUROPE – Infrastructure(s) de Recherche EU sur les maladies infectieuses (re)émergentes </vt:lpstr>
      <vt:lpstr>HORIZON EUROPE – ERINHA, Pandemic Prepardness &amp; Response</vt:lpstr>
      <vt:lpstr>HORIZON EUROPE – Pandemic Prepardness &amp; Response</vt:lpstr>
      <vt:lpstr>ISIDORe (2022-2025) &amp; ISIDORe 2 (2026-2029?)</vt:lpstr>
      <vt:lpstr>Actualités européennes:   Quelles sont vos attentes?  Groupe de travail "Europe" à remobiliser sur des sujets précis?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</dc:creator>
  <cp:lastModifiedBy>Marie-Claire SANTAROSALIA</cp:lastModifiedBy>
  <cp:revision>351</cp:revision>
  <dcterms:created xsi:type="dcterms:W3CDTF">2019-12-11T10:12:20Z</dcterms:created>
  <dcterms:modified xsi:type="dcterms:W3CDTF">2025-10-22T13:08:58Z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0x0101004C90D6818A968B47836700BDC19EE231</vt:lpwstr>
  </property>
</Properties>
</file>