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59" r:id="rId4"/>
    <p:sldId id="260" r:id="rId5"/>
    <p:sldId id="261" r:id="rId6"/>
    <p:sldId id="262" r:id="rId7"/>
    <p:sldId id="266" r:id="rId8"/>
    <p:sldId id="267" r:id="rId9"/>
    <p:sldId id="268" r:id="rId10"/>
    <p:sldId id="269" r:id="rId11"/>
    <p:sldId id="270" r:id="rId12"/>
    <p:sldId id="265"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421" autoAdjust="0"/>
  </p:normalViewPr>
  <p:slideViewPr>
    <p:cSldViewPr snapToGrid="0">
      <p:cViewPr varScale="1">
        <p:scale>
          <a:sx n="104" d="100"/>
          <a:sy n="104" d="100"/>
        </p:scale>
        <p:origin x="816"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A324D-3622-4A06-B364-4880BB35D33B}" type="datetimeFigureOut">
              <a:rPr lang="fr-FR" smtClean="0"/>
              <a:t>22/10/2025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6DF4A-2124-4A4D-A032-4661EC3CC262}" type="slidenum">
              <a:rPr lang="fr-FR" smtClean="0"/>
              <a:t>‹N°›</a:t>
            </a:fld>
            <a:endParaRPr lang="fr-FR"/>
          </a:p>
        </p:txBody>
      </p:sp>
    </p:spTree>
    <p:extLst>
      <p:ext uri="{BB962C8B-B14F-4D97-AF65-F5344CB8AC3E}">
        <p14:creationId xmlns:p14="http://schemas.microsoft.com/office/powerpoint/2010/main" val="3393852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fld id="{67B6DF4A-2124-4A4D-A032-4661EC3CC262}" type="slidenum">
              <a:rPr lang="fr-FR" smtClean="0"/>
              <a:t>2</a:t>
            </a:fld>
            <a:endParaRPr lang="fr-FR"/>
          </a:p>
        </p:txBody>
      </p:sp>
    </p:spTree>
    <p:extLst>
      <p:ext uri="{BB962C8B-B14F-4D97-AF65-F5344CB8AC3E}">
        <p14:creationId xmlns:p14="http://schemas.microsoft.com/office/powerpoint/2010/main" val="1804397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Stratégie Outre-Mer ? DGRI</a:t>
            </a:r>
          </a:p>
          <a:p>
            <a:pPr lvl="1"/>
            <a:r>
              <a:rPr lang="fr-FR" dirty="0"/>
              <a:t>Les risques liés à la naissance (mortalité maternelle, mortinatalité et mortalité infantile élevées), </a:t>
            </a:r>
          </a:p>
          <a:p>
            <a:pPr lvl="1"/>
            <a:r>
              <a:rPr lang="fr-FR" dirty="0"/>
              <a:t>l’obésité/surpoids avec son effet sur le diabète, l’insuffisance rénale chronique, les maladies cardiovasculaires, </a:t>
            </a:r>
          </a:p>
          <a:p>
            <a:pPr lvl="1"/>
            <a:r>
              <a:rPr lang="fr-FR" dirty="0"/>
              <a:t>les maladies tropicales et infectieuses avec un impact fort des transmissions vectorielles. </a:t>
            </a:r>
          </a:p>
          <a:p>
            <a:endParaRPr lang="fr-FR" dirty="0"/>
          </a:p>
        </p:txBody>
      </p:sp>
      <p:sp>
        <p:nvSpPr>
          <p:cNvPr id="4" name="Espace réservé du numéro de diapositive 3"/>
          <p:cNvSpPr>
            <a:spLocks noGrp="1"/>
          </p:cNvSpPr>
          <p:nvPr>
            <p:ph type="sldNum" sz="quarter" idx="10"/>
          </p:nvPr>
        </p:nvSpPr>
        <p:spPr/>
        <p:txBody>
          <a:bodyPr/>
          <a:lstStyle/>
          <a:p>
            <a:fld id="{67B6DF4A-2124-4A4D-A032-4661EC3CC262}" type="slidenum">
              <a:rPr lang="fr-FR" smtClean="0"/>
              <a:t>7</a:t>
            </a:fld>
            <a:endParaRPr lang="fr-FR"/>
          </a:p>
        </p:txBody>
      </p:sp>
    </p:spTree>
    <p:extLst>
      <p:ext uri="{BB962C8B-B14F-4D97-AF65-F5344CB8AC3E}">
        <p14:creationId xmlns:p14="http://schemas.microsoft.com/office/powerpoint/2010/main" val="1660214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5D7A57D-3820-4092-B206-7C3E7F8576B2}" type="slidenum">
              <a:rPr kumimoji="0" lang="fr-FR" sz="1200" b="1" i="0" u="none" strike="noStrike" kern="1200" cap="none" spc="0" normalizeH="0" baseline="0" noProof="0" smtClean="0">
                <a:ln>
                  <a:noFill/>
                </a:ln>
                <a:solidFill>
                  <a:srgbClr val="000000"/>
                </a:solidFill>
                <a:effectLst/>
                <a:uLnTx/>
                <a:uFillTx/>
                <a:latin typeface="Arial" charset="0"/>
                <a:ea typeface="ＭＳ Ｐゴシック" pitchFamily="-9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fr-FR" sz="1200" b="1" i="0" u="none" strike="noStrike" kern="1200" cap="none" spc="0" normalizeH="0" baseline="0" noProof="0">
              <a:ln>
                <a:noFill/>
              </a:ln>
              <a:solidFill>
                <a:srgbClr val="000000"/>
              </a:solidFill>
              <a:effectLst/>
              <a:uLnTx/>
              <a:uFillTx/>
              <a:latin typeface="Arial" charset="0"/>
              <a:ea typeface="ＭＳ Ｐゴシック" pitchFamily="-96" charset="-128"/>
              <a:cs typeface="+mn-cs"/>
            </a:endParaRPr>
          </a:p>
        </p:txBody>
      </p:sp>
    </p:spTree>
    <p:extLst>
      <p:ext uri="{BB962C8B-B14F-4D97-AF65-F5344CB8AC3E}">
        <p14:creationId xmlns:p14="http://schemas.microsoft.com/office/powerpoint/2010/main" val="3848625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420DEB2E-33F5-4503-8603-B7745C7E8968}" type="datetimeFigureOut">
              <a:rPr lang="fr-FR" smtClean="0"/>
              <a:t>22/10/2025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D38BB4-0BA6-42E3-9C43-D07394775414}" type="slidenum">
              <a:rPr lang="fr-FR" smtClean="0"/>
              <a:t>‹N°›</a:t>
            </a:fld>
            <a:endParaRPr lang="fr-FR"/>
          </a:p>
        </p:txBody>
      </p:sp>
    </p:spTree>
    <p:extLst>
      <p:ext uri="{BB962C8B-B14F-4D97-AF65-F5344CB8AC3E}">
        <p14:creationId xmlns:p14="http://schemas.microsoft.com/office/powerpoint/2010/main" val="4173217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20DEB2E-33F5-4503-8603-B7745C7E8968}" type="datetimeFigureOut">
              <a:rPr lang="fr-FR" smtClean="0"/>
              <a:t>22/10/2025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D38BB4-0BA6-42E3-9C43-D07394775414}" type="slidenum">
              <a:rPr lang="fr-FR" smtClean="0"/>
              <a:t>‹N°›</a:t>
            </a:fld>
            <a:endParaRPr lang="fr-FR"/>
          </a:p>
        </p:txBody>
      </p:sp>
    </p:spTree>
    <p:extLst>
      <p:ext uri="{BB962C8B-B14F-4D97-AF65-F5344CB8AC3E}">
        <p14:creationId xmlns:p14="http://schemas.microsoft.com/office/powerpoint/2010/main" val="2026288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20DEB2E-33F5-4503-8603-B7745C7E8968}" type="datetimeFigureOut">
              <a:rPr lang="fr-FR" smtClean="0"/>
              <a:t>22/10/2025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D38BB4-0BA6-42E3-9C43-D07394775414}" type="slidenum">
              <a:rPr lang="fr-FR" smtClean="0"/>
              <a:t>‹N°›</a:t>
            </a:fld>
            <a:endParaRPr lang="fr-FR"/>
          </a:p>
        </p:txBody>
      </p:sp>
    </p:spTree>
    <p:extLst>
      <p:ext uri="{BB962C8B-B14F-4D97-AF65-F5344CB8AC3E}">
        <p14:creationId xmlns:p14="http://schemas.microsoft.com/office/powerpoint/2010/main" val="1303951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 courante">
    <p:spTree>
      <p:nvGrpSpPr>
        <p:cNvPr id="1" name=""/>
        <p:cNvGrpSpPr/>
        <p:nvPr/>
      </p:nvGrpSpPr>
      <p:grpSpPr>
        <a:xfrm>
          <a:off x="0" y="0"/>
          <a:ext cx="0" cy="0"/>
          <a:chOff x="0" y="0"/>
          <a:chExt cx="0" cy="0"/>
        </a:xfrm>
      </p:grpSpPr>
      <p:sp>
        <p:nvSpPr>
          <p:cNvPr id="6" name="Titre 6"/>
          <p:cNvSpPr>
            <a:spLocks noGrp="1"/>
          </p:cNvSpPr>
          <p:nvPr>
            <p:ph type="title"/>
          </p:nvPr>
        </p:nvSpPr>
        <p:spPr>
          <a:xfrm>
            <a:off x="479999" y="1200000"/>
            <a:ext cx="11232000" cy="960000"/>
          </a:xfrm>
        </p:spPr>
        <p:txBody>
          <a:bodyPr/>
          <a:lstStyle>
            <a:lvl1pPr>
              <a:defRPr>
                <a:solidFill>
                  <a:srgbClr val="00AC8C"/>
                </a:solidFill>
              </a:defRPr>
            </a:lvl1pPr>
          </a:lstStyle>
          <a:p>
            <a:r>
              <a:rPr lang="fr-FR"/>
              <a:t>Modifiez le style du titre</a:t>
            </a:r>
          </a:p>
        </p:txBody>
      </p:sp>
      <p:sp>
        <p:nvSpPr>
          <p:cNvPr id="7" name="Espace réservé de la date 1"/>
          <p:cNvSpPr>
            <a:spLocks noGrp="1"/>
          </p:cNvSpPr>
          <p:nvPr>
            <p:ph type="dt" sz="half" idx="10"/>
          </p:nvPr>
        </p:nvSpPr>
        <p:spPr>
          <a:xfrm>
            <a:off x="10152000" y="6378000"/>
            <a:ext cx="1560000" cy="480000"/>
          </a:xfrm>
        </p:spPr>
        <p:txBody>
          <a:bodyPr/>
          <a:lstStyle/>
          <a:p>
            <a:r>
              <a:rPr lang="fr-FR"/>
              <a:t>22/06/2021</a:t>
            </a:r>
          </a:p>
        </p:txBody>
      </p:sp>
      <p:sp>
        <p:nvSpPr>
          <p:cNvPr id="8" name="Espace réservé du pied de page 2"/>
          <p:cNvSpPr>
            <a:spLocks noGrp="1"/>
          </p:cNvSpPr>
          <p:nvPr>
            <p:ph type="ftr" sz="quarter" idx="11"/>
          </p:nvPr>
        </p:nvSpPr>
        <p:spPr>
          <a:xfrm>
            <a:off x="480000" y="6378000"/>
            <a:ext cx="7872000" cy="480000"/>
          </a:xfrm>
        </p:spPr>
        <p:txBody>
          <a:bodyPr/>
          <a:lstStyle/>
          <a:p>
            <a:r>
              <a:rPr lang="fr-FR"/>
              <a:t>Intitulé de la direction/service</a:t>
            </a:r>
          </a:p>
        </p:txBody>
      </p:sp>
      <p:sp>
        <p:nvSpPr>
          <p:cNvPr id="9" name="Espace réservé du numéro de diapositive 3"/>
          <p:cNvSpPr>
            <a:spLocks noGrp="1"/>
          </p:cNvSpPr>
          <p:nvPr>
            <p:ph type="sldNum" sz="quarter" idx="12"/>
          </p:nvPr>
        </p:nvSpPr>
        <p:spPr>
          <a:xfrm>
            <a:off x="8352000" y="6378000"/>
            <a:ext cx="1800000" cy="480000"/>
          </a:xfrm>
        </p:spPr>
        <p:txBody>
          <a:bodyPr/>
          <a:lstStyle/>
          <a:p>
            <a:fld id="{733122C9-A0B9-462F-8757-0847AD287B63}" type="slidenum">
              <a:rPr lang="fr-FR" smtClean="0"/>
              <a:pPr/>
              <a:t>‹N°›</a:t>
            </a:fld>
            <a:endParaRPr lang="fr-FR"/>
          </a:p>
        </p:txBody>
      </p:sp>
      <p:sp>
        <p:nvSpPr>
          <p:cNvPr id="11" name="Espace réservé du texte 8"/>
          <p:cNvSpPr>
            <a:spLocks noGrp="1"/>
          </p:cNvSpPr>
          <p:nvPr>
            <p:ph type="body" sz="quarter" idx="14"/>
          </p:nvPr>
        </p:nvSpPr>
        <p:spPr>
          <a:xfrm>
            <a:off x="479998" y="2448000"/>
            <a:ext cx="10511853" cy="3432000"/>
          </a:xfrm>
        </p:spPr>
        <p:txBody>
          <a:bodyPr/>
          <a:lstStyle/>
          <a:p>
            <a:pPr lvl="0"/>
            <a:r>
              <a:rPr lang="fr-FR"/>
              <a:t>Modifier les styles du texte du masque</a:t>
            </a:r>
          </a:p>
          <a:p>
            <a:pPr lvl="1"/>
            <a:r>
              <a:rPr lang="fr-FR"/>
              <a:t>Deuxième niveau</a:t>
            </a:r>
          </a:p>
          <a:p>
            <a:pPr lvl="2"/>
            <a:r>
              <a:rPr lang="fr-FR"/>
              <a:t>Troisième niveau</a:t>
            </a:r>
          </a:p>
        </p:txBody>
      </p:sp>
      <p:sp>
        <p:nvSpPr>
          <p:cNvPr id="12" name="Espace réservé du texte 9"/>
          <p:cNvSpPr>
            <a:spLocks noGrp="1"/>
          </p:cNvSpPr>
          <p:nvPr>
            <p:ph type="body" sz="quarter" idx="13" hasCustomPrompt="1"/>
          </p:nvPr>
        </p:nvSpPr>
        <p:spPr bwMode="gray">
          <a:xfrm>
            <a:off x="4416000" y="240000"/>
            <a:ext cx="7296000" cy="480000"/>
          </a:xfrm>
        </p:spPr>
        <p:txBody>
          <a:bodyPr/>
          <a:lstStyle>
            <a:lvl1pPr marL="143996" indent="-143996" algn="r">
              <a:spcAft>
                <a:spcPts val="0"/>
              </a:spcAft>
              <a:buFont typeface="+mj-lt"/>
              <a:buAutoNum type="arabicPeriod"/>
              <a:defRPr sz="1000" b="1"/>
            </a:lvl1pPr>
            <a:lvl2pPr marL="143996" indent="-143996" algn="r">
              <a:spcBef>
                <a:spcPts val="0"/>
              </a:spcBef>
              <a:spcAft>
                <a:spcPts val="0"/>
              </a:spcAft>
              <a:buFont typeface="+mj-lt"/>
              <a:buAutoNum type="alphaLcPeriod"/>
              <a:defRPr sz="1000"/>
            </a:lvl2pPr>
          </a:lstStyle>
          <a:p>
            <a:pPr lvl="0"/>
            <a:r>
              <a:rPr lang="fr-FR"/>
              <a:t>Titre</a:t>
            </a:r>
          </a:p>
          <a:p>
            <a:pPr lvl="1"/>
            <a:r>
              <a:rPr lang="fr-FR"/>
              <a:t>Sous-titre</a:t>
            </a:r>
          </a:p>
        </p:txBody>
      </p:sp>
    </p:spTree>
    <p:extLst>
      <p:ext uri="{BB962C8B-B14F-4D97-AF65-F5344CB8AC3E}">
        <p14:creationId xmlns:p14="http://schemas.microsoft.com/office/powerpoint/2010/main" val="62427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20DEB2E-33F5-4503-8603-B7745C7E8968}" type="datetimeFigureOut">
              <a:rPr lang="fr-FR" smtClean="0"/>
              <a:t>22/10/2025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D38BB4-0BA6-42E3-9C43-D07394775414}" type="slidenum">
              <a:rPr lang="fr-FR" smtClean="0"/>
              <a:t>‹N°›</a:t>
            </a:fld>
            <a:endParaRPr lang="fr-FR"/>
          </a:p>
        </p:txBody>
      </p:sp>
    </p:spTree>
    <p:extLst>
      <p:ext uri="{BB962C8B-B14F-4D97-AF65-F5344CB8AC3E}">
        <p14:creationId xmlns:p14="http://schemas.microsoft.com/office/powerpoint/2010/main" val="3748218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420DEB2E-33F5-4503-8603-B7745C7E8968}" type="datetimeFigureOut">
              <a:rPr lang="fr-FR" smtClean="0"/>
              <a:t>22/10/2025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D38BB4-0BA6-42E3-9C43-D07394775414}" type="slidenum">
              <a:rPr lang="fr-FR" smtClean="0"/>
              <a:t>‹N°›</a:t>
            </a:fld>
            <a:endParaRPr lang="fr-FR"/>
          </a:p>
        </p:txBody>
      </p:sp>
    </p:spTree>
    <p:extLst>
      <p:ext uri="{BB962C8B-B14F-4D97-AF65-F5344CB8AC3E}">
        <p14:creationId xmlns:p14="http://schemas.microsoft.com/office/powerpoint/2010/main" val="2155975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20DEB2E-33F5-4503-8603-B7745C7E8968}" type="datetimeFigureOut">
              <a:rPr lang="fr-FR" smtClean="0"/>
              <a:t>22/10/2025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D38BB4-0BA6-42E3-9C43-D07394775414}" type="slidenum">
              <a:rPr lang="fr-FR" smtClean="0"/>
              <a:t>‹N°›</a:t>
            </a:fld>
            <a:endParaRPr lang="fr-FR"/>
          </a:p>
        </p:txBody>
      </p:sp>
    </p:spTree>
    <p:extLst>
      <p:ext uri="{BB962C8B-B14F-4D97-AF65-F5344CB8AC3E}">
        <p14:creationId xmlns:p14="http://schemas.microsoft.com/office/powerpoint/2010/main" val="325933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20DEB2E-33F5-4503-8603-B7745C7E8968}" type="datetimeFigureOut">
              <a:rPr lang="fr-FR" smtClean="0"/>
              <a:t>22/10/2025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5D38BB4-0BA6-42E3-9C43-D07394775414}" type="slidenum">
              <a:rPr lang="fr-FR" smtClean="0"/>
              <a:t>‹N°›</a:t>
            </a:fld>
            <a:endParaRPr lang="fr-FR"/>
          </a:p>
        </p:txBody>
      </p:sp>
    </p:spTree>
    <p:extLst>
      <p:ext uri="{BB962C8B-B14F-4D97-AF65-F5344CB8AC3E}">
        <p14:creationId xmlns:p14="http://schemas.microsoft.com/office/powerpoint/2010/main" val="1235392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20DEB2E-33F5-4503-8603-B7745C7E8968}" type="datetimeFigureOut">
              <a:rPr lang="fr-FR" smtClean="0"/>
              <a:t>22/10/2025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5D38BB4-0BA6-42E3-9C43-D07394775414}" type="slidenum">
              <a:rPr lang="fr-FR" smtClean="0"/>
              <a:t>‹N°›</a:t>
            </a:fld>
            <a:endParaRPr lang="fr-FR"/>
          </a:p>
        </p:txBody>
      </p:sp>
    </p:spTree>
    <p:extLst>
      <p:ext uri="{BB962C8B-B14F-4D97-AF65-F5344CB8AC3E}">
        <p14:creationId xmlns:p14="http://schemas.microsoft.com/office/powerpoint/2010/main" val="3386912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20DEB2E-33F5-4503-8603-B7745C7E8968}" type="datetimeFigureOut">
              <a:rPr lang="fr-FR" smtClean="0"/>
              <a:t>22/10/2025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5D38BB4-0BA6-42E3-9C43-D07394775414}" type="slidenum">
              <a:rPr lang="fr-FR" smtClean="0"/>
              <a:t>‹N°›</a:t>
            </a:fld>
            <a:endParaRPr lang="fr-FR"/>
          </a:p>
        </p:txBody>
      </p:sp>
    </p:spTree>
    <p:extLst>
      <p:ext uri="{BB962C8B-B14F-4D97-AF65-F5344CB8AC3E}">
        <p14:creationId xmlns:p14="http://schemas.microsoft.com/office/powerpoint/2010/main" val="2662316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420DEB2E-33F5-4503-8603-B7745C7E8968}" type="datetimeFigureOut">
              <a:rPr lang="fr-FR" smtClean="0"/>
              <a:t>22/10/2025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D38BB4-0BA6-42E3-9C43-D07394775414}" type="slidenum">
              <a:rPr lang="fr-FR" smtClean="0"/>
              <a:t>‹N°›</a:t>
            </a:fld>
            <a:endParaRPr lang="fr-FR"/>
          </a:p>
        </p:txBody>
      </p:sp>
    </p:spTree>
    <p:extLst>
      <p:ext uri="{BB962C8B-B14F-4D97-AF65-F5344CB8AC3E}">
        <p14:creationId xmlns:p14="http://schemas.microsoft.com/office/powerpoint/2010/main" val="229729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420DEB2E-33F5-4503-8603-B7745C7E8968}" type="datetimeFigureOut">
              <a:rPr lang="fr-FR" smtClean="0"/>
              <a:t>22/10/2025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D38BB4-0BA6-42E3-9C43-D07394775414}" type="slidenum">
              <a:rPr lang="fr-FR" smtClean="0"/>
              <a:t>‹N°›</a:t>
            </a:fld>
            <a:endParaRPr lang="fr-FR"/>
          </a:p>
        </p:txBody>
      </p:sp>
    </p:spTree>
    <p:extLst>
      <p:ext uri="{BB962C8B-B14F-4D97-AF65-F5344CB8AC3E}">
        <p14:creationId xmlns:p14="http://schemas.microsoft.com/office/powerpoint/2010/main" val="3588502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DEB2E-33F5-4503-8603-B7745C7E8968}" type="datetimeFigureOut">
              <a:rPr lang="fr-FR" smtClean="0"/>
              <a:t>22/10/2025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38BB4-0BA6-42E3-9C43-D07394775414}" type="slidenum">
              <a:rPr lang="fr-FR" smtClean="0"/>
              <a:t>‹N°›</a:t>
            </a:fld>
            <a:endParaRPr lang="fr-FR"/>
          </a:p>
        </p:txBody>
      </p:sp>
    </p:spTree>
    <p:extLst>
      <p:ext uri="{BB962C8B-B14F-4D97-AF65-F5344CB8AC3E}">
        <p14:creationId xmlns:p14="http://schemas.microsoft.com/office/powerpoint/2010/main" val="1481941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96779" y="2203741"/>
            <a:ext cx="9144000" cy="2387600"/>
          </a:xfrm>
        </p:spPr>
        <p:txBody>
          <a:bodyPr>
            <a:normAutofit fontScale="90000"/>
          </a:bodyPr>
          <a:lstStyle/>
          <a:p>
            <a:r>
              <a:rPr lang="fr-FR" b="1" dirty="0">
                <a:solidFill>
                  <a:schemeClr val="accent1"/>
                </a:solidFill>
              </a:rPr>
              <a:t>Le GT Inter-Agences </a:t>
            </a:r>
            <a:br>
              <a:rPr lang="fr-FR" b="1" dirty="0">
                <a:solidFill>
                  <a:schemeClr val="accent1"/>
                </a:solidFill>
              </a:rPr>
            </a:br>
            <a:r>
              <a:rPr lang="fr-FR" b="1" dirty="0">
                <a:solidFill>
                  <a:schemeClr val="accent1"/>
                </a:solidFill>
              </a:rPr>
              <a:t>« One Health »:</a:t>
            </a:r>
            <a:br>
              <a:rPr lang="fr-FR" b="1" dirty="0">
                <a:solidFill>
                  <a:schemeClr val="accent1"/>
                </a:solidFill>
              </a:rPr>
            </a:br>
            <a:endParaRPr lang="fr-FR" b="1" dirty="0">
              <a:solidFill>
                <a:schemeClr val="accent1"/>
              </a:solidFill>
            </a:endParaRPr>
          </a:p>
        </p:txBody>
      </p:sp>
      <p:sp>
        <p:nvSpPr>
          <p:cNvPr id="3" name="Sous-titre 2"/>
          <p:cNvSpPr>
            <a:spLocks noGrp="1"/>
          </p:cNvSpPr>
          <p:nvPr>
            <p:ph type="subTitle" idx="1"/>
          </p:nvPr>
        </p:nvSpPr>
        <p:spPr>
          <a:xfrm>
            <a:off x="6474116" y="5403127"/>
            <a:ext cx="5367131" cy="703475"/>
          </a:xfrm>
        </p:spPr>
        <p:txBody>
          <a:bodyPr/>
          <a:lstStyle/>
          <a:p>
            <a:r>
              <a:rPr lang="fr-FR" b="1" i="1" dirty="0"/>
              <a:t>RFSA, Le 23 octobre 2025</a:t>
            </a:r>
          </a:p>
        </p:txBody>
      </p:sp>
      <p:pic>
        <p:nvPicPr>
          <p:cNvPr id="4" name="Image 3">
            <a:extLst>
              <a:ext uri="{FF2B5EF4-FFF2-40B4-BE49-F238E27FC236}">
                <a16:creationId xmlns:a16="http://schemas.microsoft.com/office/drawing/2014/main" id="{80D46306-D9DE-4BEA-B51E-FF38C5D7E89A}"/>
              </a:ext>
            </a:extLst>
          </p:cNvPr>
          <p:cNvPicPr>
            <a:picLocks noChangeAspect="1"/>
          </p:cNvPicPr>
          <p:nvPr/>
        </p:nvPicPr>
        <p:blipFill>
          <a:blip r:embed="rId2"/>
          <a:stretch>
            <a:fillRect/>
          </a:stretch>
        </p:blipFill>
        <p:spPr>
          <a:xfrm>
            <a:off x="4741779" y="34924"/>
            <a:ext cx="2143125" cy="1200150"/>
          </a:xfrm>
          <a:prstGeom prst="rect">
            <a:avLst/>
          </a:prstGeom>
        </p:spPr>
      </p:pic>
      <p:pic>
        <p:nvPicPr>
          <p:cNvPr id="6" name="Image 5">
            <a:extLst>
              <a:ext uri="{FF2B5EF4-FFF2-40B4-BE49-F238E27FC236}">
                <a16:creationId xmlns:a16="http://schemas.microsoft.com/office/drawing/2014/main" id="{300A015B-5C9E-4C14-87BF-C9E5076834E8}"/>
              </a:ext>
            </a:extLst>
          </p:cNvPr>
          <p:cNvPicPr>
            <a:picLocks noChangeAspect="1"/>
          </p:cNvPicPr>
          <p:nvPr/>
        </p:nvPicPr>
        <p:blipFill>
          <a:blip r:embed="rId3"/>
          <a:stretch>
            <a:fillRect/>
          </a:stretch>
        </p:blipFill>
        <p:spPr bwMode="auto">
          <a:xfrm>
            <a:off x="10192907" y="234280"/>
            <a:ext cx="1648340" cy="749246"/>
          </a:xfrm>
          <a:prstGeom prst="rect">
            <a:avLst/>
          </a:prstGeom>
        </p:spPr>
      </p:pic>
      <p:sp>
        <p:nvSpPr>
          <p:cNvPr id="7" name="ZoneTexte 6"/>
          <p:cNvSpPr txBox="1"/>
          <p:nvPr/>
        </p:nvSpPr>
        <p:spPr>
          <a:xfrm>
            <a:off x="353683" y="234280"/>
            <a:ext cx="2251494" cy="923330"/>
          </a:xfrm>
          <a:prstGeom prst="rect">
            <a:avLst/>
          </a:prstGeom>
          <a:noFill/>
        </p:spPr>
        <p:txBody>
          <a:bodyPr wrap="square" rtlCol="0">
            <a:spAutoFit/>
          </a:bodyPr>
          <a:lstStyle/>
          <a:p>
            <a:r>
              <a:rPr lang="fr-FR" b="1" dirty="0"/>
              <a:t>Climat, Biodiversité et Sociétés durables</a:t>
            </a:r>
            <a:endParaRPr lang="fr-FR" dirty="0"/>
          </a:p>
          <a:p>
            <a:endParaRPr lang="fr-FR" dirty="0"/>
          </a:p>
        </p:txBody>
      </p:sp>
    </p:spTree>
    <p:extLst>
      <p:ext uri="{BB962C8B-B14F-4D97-AF65-F5344CB8AC3E}">
        <p14:creationId xmlns:p14="http://schemas.microsoft.com/office/powerpoint/2010/main" val="4242244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386542-5613-46B1-AC33-B4BA2027190C}"/>
              </a:ext>
            </a:extLst>
          </p:cNvPr>
          <p:cNvSpPr>
            <a:spLocks noGrp="1"/>
          </p:cNvSpPr>
          <p:nvPr>
            <p:ph type="title"/>
          </p:nvPr>
        </p:nvSpPr>
        <p:spPr>
          <a:xfrm>
            <a:off x="192742" y="250243"/>
            <a:ext cx="10515600" cy="1325563"/>
          </a:xfrm>
        </p:spPr>
        <p:txBody>
          <a:bodyPr/>
          <a:lstStyle/>
          <a:p>
            <a:r>
              <a:rPr lang="fr-FR" sz="3600" b="1" dirty="0">
                <a:solidFill>
                  <a:schemeClr val="accent1"/>
                </a:solidFill>
                <a:latin typeface="Calibri" panose="020F0502020204030204" pitchFamily="34" charset="0"/>
                <a:ea typeface="Times New Roman" panose="02020603050405020304" pitchFamily="18" charset="0"/>
              </a:rPr>
              <a:t>P</a:t>
            </a:r>
            <a:r>
              <a:rPr lang="fr-FR" sz="3600" b="1" dirty="0">
                <a:solidFill>
                  <a:schemeClr val="accent1"/>
                </a:solidFill>
                <a:effectLst/>
                <a:latin typeface="Calibri" panose="020F0502020204030204" pitchFamily="34" charset="0"/>
                <a:ea typeface="Times New Roman" panose="02020603050405020304" pitchFamily="18" charset="0"/>
              </a:rPr>
              <a:t>rogramme de recherche « Systèmes alimentaires </a:t>
            </a:r>
            <a:br>
              <a:rPr lang="fr-FR" sz="3600" b="1" dirty="0">
                <a:solidFill>
                  <a:schemeClr val="accent1"/>
                </a:solidFill>
                <a:effectLst/>
                <a:latin typeface="Calibri" panose="020F0502020204030204" pitchFamily="34" charset="0"/>
                <a:ea typeface="Times New Roman" panose="02020603050405020304" pitchFamily="18" charset="0"/>
              </a:rPr>
            </a:br>
            <a:r>
              <a:rPr lang="fr-FR" sz="3600" b="1" dirty="0">
                <a:solidFill>
                  <a:schemeClr val="accent1"/>
                </a:solidFill>
                <a:effectLst/>
                <a:latin typeface="Calibri" panose="020F0502020204030204" pitchFamily="34" charset="0"/>
                <a:ea typeface="Times New Roman" panose="02020603050405020304" pitchFamily="18" charset="0"/>
              </a:rPr>
              <a:t>et santé dans les Outre-mer </a:t>
            </a:r>
            <a:r>
              <a:rPr lang="fr-FR" sz="1800" b="1" dirty="0">
                <a:solidFill>
                  <a:schemeClr val="accent1"/>
                </a:solidFill>
                <a:effectLst/>
                <a:latin typeface="Calibri" panose="020F0502020204030204" pitchFamily="34" charset="0"/>
                <a:ea typeface="Times New Roman" panose="02020603050405020304" pitchFamily="18" charset="0"/>
              </a:rPr>
              <a:t>»</a:t>
            </a:r>
            <a:endParaRPr lang="fr-FR" dirty="0">
              <a:solidFill>
                <a:schemeClr val="accent1"/>
              </a:solidFill>
            </a:endParaRPr>
          </a:p>
        </p:txBody>
      </p:sp>
      <p:sp>
        <p:nvSpPr>
          <p:cNvPr id="3" name="Espace réservé du contenu 2">
            <a:extLst>
              <a:ext uri="{FF2B5EF4-FFF2-40B4-BE49-F238E27FC236}">
                <a16:creationId xmlns:a16="http://schemas.microsoft.com/office/drawing/2014/main" id="{E1B27DE1-4B4D-4AB5-8215-8217637B5D46}"/>
              </a:ext>
            </a:extLst>
          </p:cNvPr>
          <p:cNvSpPr>
            <a:spLocks noGrp="1"/>
          </p:cNvSpPr>
          <p:nvPr>
            <p:ph idx="1"/>
          </p:nvPr>
        </p:nvSpPr>
        <p:spPr>
          <a:xfrm>
            <a:off x="546847" y="1825624"/>
            <a:ext cx="11465859" cy="4799294"/>
          </a:xfrm>
        </p:spPr>
        <p:txBody>
          <a:bodyPr>
            <a:normAutofit lnSpcReduction="10000"/>
          </a:bodyPr>
          <a:lstStyle/>
          <a:p>
            <a:r>
              <a:rPr lang="fr-FR" dirty="0"/>
              <a:t>Problématique: </a:t>
            </a:r>
          </a:p>
          <a:p>
            <a:pPr lvl="1"/>
            <a:r>
              <a:rPr lang="fr-FR" sz="1800" dirty="0">
                <a:latin typeface="Times New Roman" panose="02020603050405020304" pitchFamily="18" charset="0"/>
              </a:rPr>
              <a:t>une triple vulnérabilité : dépendance forte aux importations, forte exposition aux aléas climatiques et dangers sanitaires, et érosion de la biodiversité locale.</a:t>
            </a:r>
          </a:p>
          <a:p>
            <a:pPr lvl="1"/>
            <a:r>
              <a:rPr lang="fr-FR" sz="1800" dirty="0">
                <a:latin typeface="Times New Roman" panose="02020603050405020304" pitchFamily="18" charset="0"/>
              </a:rPr>
              <a:t>Une approche One </a:t>
            </a:r>
            <a:r>
              <a:rPr lang="fr-FR" sz="1800" dirty="0" err="1">
                <a:latin typeface="Times New Roman" panose="02020603050405020304" pitchFamily="18" charset="0"/>
              </a:rPr>
              <a:t>Health</a:t>
            </a:r>
            <a:r>
              <a:rPr lang="fr-FR" sz="1800" dirty="0">
                <a:latin typeface="Times New Roman" panose="02020603050405020304" pitchFamily="18" charset="0"/>
              </a:rPr>
              <a:t> essentielle pour comprendre les dynamiques sous-jacentes et concevoir des solutions adaptées, intégrées et résilientes.</a:t>
            </a:r>
          </a:p>
          <a:p>
            <a:r>
              <a:rPr lang="fr-FR" sz="2200" dirty="0">
                <a:effectLst/>
                <a:latin typeface="Calibri" panose="020F0502020204030204" pitchFamily="34" charset="0"/>
                <a:ea typeface="Calibri" panose="020F0502020204030204" pitchFamily="34" charset="0"/>
                <a:cs typeface="Times New Roman" panose="02020603050405020304" pitchFamily="18" charset="0"/>
              </a:rPr>
              <a:t>Enjeux:</a:t>
            </a:r>
          </a:p>
          <a:p>
            <a:pPr lvl="1"/>
            <a:r>
              <a:rPr lang="fr-FR" sz="1800" b="1" dirty="0">
                <a:effectLst/>
                <a:latin typeface="Times New Roman" panose="02020603050405020304" pitchFamily="18" charset="0"/>
                <a:ea typeface="Times New Roman" panose="02020603050405020304" pitchFamily="18" charset="0"/>
              </a:rPr>
              <a:t>Sécurité et souveraineté alimentaire</a:t>
            </a:r>
            <a:r>
              <a:rPr lang="fr-FR" sz="1800" dirty="0">
                <a:effectLst/>
                <a:latin typeface="Times New Roman" panose="02020603050405020304" pitchFamily="18" charset="0"/>
                <a:ea typeface="Times New Roman" panose="02020603050405020304" pitchFamily="18" charset="0"/>
              </a:rPr>
              <a:t> </a:t>
            </a:r>
            <a:r>
              <a:rPr lang="fr-FR" sz="1800" dirty="0">
                <a:latin typeface="Calibri" panose="020F0502020204030204" pitchFamily="34" charset="0"/>
                <a:ea typeface="Calibri" panose="020F0502020204030204" pitchFamily="34" charset="0"/>
                <a:cs typeface="Times New Roman" panose="02020603050405020304" pitchFamily="18" charset="0"/>
              </a:rPr>
              <a:t> / </a:t>
            </a:r>
            <a:r>
              <a:rPr lang="fr-FR" sz="1800" dirty="0">
                <a:latin typeface="Times New Roman" panose="02020603050405020304" pitchFamily="18" charset="0"/>
              </a:rPr>
              <a:t>Renforcement de la production locale</a:t>
            </a:r>
          </a:p>
          <a:p>
            <a:pPr lvl="1"/>
            <a:r>
              <a:rPr lang="fr-FR" sz="1800" b="1" dirty="0">
                <a:effectLst/>
                <a:latin typeface="Times New Roman" panose="02020603050405020304" pitchFamily="18" charset="0"/>
                <a:ea typeface="Times New Roman" panose="02020603050405020304" pitchFamily="18" charset="0"/>
              </a:rPr>
              <a:t>Santé publique</a:t>
            </a:r>
            <a:r>
              <a:rPr lang="fr-FR" sz="1800" dirty="0">
                <a:effectLst/>
                <a:latin typeface="Times New Roman" panose="02020603050405020304" pitchFamily="18" charset="0"/>
                <a:ea typeface="Times New Roman" panose="02020603050405020304" pitchFamily="18" charset="0"/>
              </a:rPr>
              <a:t> : systèmes alimentaires importés et transformés et émergence de maladies non transmissibles et multifactorielles (obésité, diabète, hypertension) + Maladies infectieuses</a:t>
            </a:r>
          </a:p>
          <a:p>
            <a:pPr lvl="1"/>
            <a:r>
              <a:rPr lang="fr-FR" sz="1800" b="1" dirty="0">
                <a:effectLst/>
                <a:latin typeface="Times New Roman" panose="02020603050405020304" pitchFamily="18" charset="0"/>
                <a:ea typeface="Times New Roman" panose="02020603050405020304" pitchFamily="18" charset="0"/>
              </a:rPr>
              <a:t>Sécurité sanitaire des aliments</a:t>
            </a:r>
            <a:r>
              <a:rPr lang="fr-FR" sz="1800" dirty="0">
                <a:effectLst/>
                <a:latin typeface="Times New Roman" panose="02020603050405020304" pitchFamily="18" charset="0"/>
                <a:ea typeface="Times New Roman" panose="02020603050405020304" pitchFamily="18" charset="0"/>
              </a:rPr>
              <a:t> </a:t>
            </a:r>
          </a:p>
          <a:p>
            <a:pPr lvl="1"/>
            <a:r>
              <a:rPr lang="fr-FR" sz="1800" b="1" dirty="0">
                <a:effectLst/>
                <a:latin typeface="Times New Roman" panose="02020603050405020304" pitchFamily="18" charset="0"/>
                <a:ea typeface="Times New Roman" panose="02020603050405020304" pitchFamily="18" charset="0"/>
              </a:rPr>
              <a:t>Environnement et biodiversité</a:t>
            </a:r>
            <a:r>
              <a:rPr lang="fr-FR" sz="1800" dirty="0">
                <a:effectLst/>
                <a:latin typeface="Times New Roman" panose="02020603050405020304" pitchFamily="18" charset="0"/>
                <a:ea typeface="Times New Roman" panose="02020603050405020304" pitchFamily="18" charset="0"/>
              </a:rPr>
              <a:t> : </a:t>
            </a:r>
          </a:p>
          <a:p>
            <a:pPr lvl="2"/>
            <a:r>
              <a:rPr lang="fr-FR" sz="1800" dirty="0">
                <a:latin typeface="Times New Roman" panose="02020603050405020304" pitchFamily="18" charset="0"/>
              </a:rPr>
              <a:t>pratiques agricoles conventionnelles (utilisation d'intrants pour la protection des cultures et pour la fertilisation, monocultures) contribuent à la dégradation des sols, à la pollution de l'eau et à la perte de biodiversité, avec un impact direct sur la santé des écosystèmes, la production agricole et la santé humaine. </a:t>
            </a:r>
          </a:p>
          <a:p>
            <a:pPr lvl="2"/>
            <a:r>
              <a:rPr lang="fr-FR" sz="1800" dirty="0">
                <a:latin typeface="Times New Roman" panose="02020603050405020304" pitchFamily="18" charset="0"/>
              </a:rPr>
              <a:t>impacts du dérèglement climatique (cyclones, sécheresses, hausse du niveau de la mer) exacerbent ces vulnérabilités</a:t>
            </a:r>
          </a:p>
          <a:p>
            <a:pPr lvl="1"/>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fr-FR" sz="1400" dirty="0">
              <a:effectLst/>
              <a:latin typeface="Times New Roman" panose="02020603050405020304" pitchFamily="18" charset="0"/>
              <a:ea typeface="Times New Roman" panose="02020603050405020304" pitchFamily="18" charset="0"/>
            </a:endParaRPr>
          </a:p>
          <a:p>
            <a:endParaRPr lang="fr-FR" dirty="0"/>
          </a:p>
        </p:txBody>
      </p:sp>
      <p:pic>
        <p:nvPicPr>
          <p:cNvPr id="4" name="Image 3">
            <a:extLst>
              <a:ext uri="{FF2B5EF4-FFF2-40B4-BE49-F238E27FC236}">
                <a16:creationId xmlns:a16="http://schemas.microsoft.com/office/drawing/2014/main" id="{E1C48486-B047-482B-A567-9270010E04D2}"/>
              </a:ext>
            </a:extLst>
          </p:cNvPr>
          <p:cNvPicPr>
            <a:picLocks noChangeAspect="1"/>
          </p:cNvPicPr>
          <p:nvPr/>
        </p:nvPicPr>
        <p:blipFill>
          <a:blip r:embed="rId2"/>
          <a:stretch>
            <a:fillRect/>
          </a:stretch>
        </p:blipFill>
        <p:spPr>
          <a:xfrm>
            <a:off x="9759302" y="143434"/>
            <a:ext cx="2325121" cy="1682190"/>
          </a:xfrm>
          <a:prstGeom prst="rect">
            <a:avLst/>
          </a:prstGeom>
        </p:spPr>
      </p:pic>
    </p:spTree>
    <p:extLst>
      <p:ext uri="{BB962C8B-B14F-4D97-AF65-F5344CB8AC3E}">
        <p14:creationId xmlns:p14="http://schemas.microsoft.com/office/powerpoint/2010/main" val="4283935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F74BF7-ECCB-4A1E-AEB1-9C2C3A8807DA}"/>
              </a:ext>
            </a:extLst>
          </p:cNvPr>
          <p:cNvSpPr>
            <a:spLocks noGrp="1"/>
          </p:cNvSpPr>
          <p:nvPr>
            <p:ph type="title"/>
          </p:nvPr>
        </p:nvSpPr>
        <p:spPr>
          <a:xfrm>
            <a:off x="838200" y="77974"/>
            <a:ext cx="10515600" cy="603063"/>
          </a:xfrm>
        </p:spPr>
        <p:txBody>
          <a:bodyPr>
            <a:normAutofit fontScale="90000"/>
          </a:bodyPr>
          <a:lstStyle/>
          <a:p>
            <a:r>
              <a:rPr lang="fr-FR" b="1" dirty="0">
                <a:solidFill>
                  <a:schemeClr val="accent1"/>
                </a:solidFill>
              </a:rPr>
              <a:t>Programme de Recherche</a:t>
            </a:r>
          </a:p>
        </p:txBody>
      </p:sp>
      <p:sp>
        <p:nvSpPr>
          <p:cNvPr id="3" name="Espace réservé du contenu 2">
            <a:extLst>
              <a:ext uri="{FF2B5EF4-FFF2-40B4-BE49-F238E27FC236}">
                <a16:creationId xmlns:a16="http://schemas.microsoft.com/office/drawing/2014/main" id="{3CBE66F9-6530-42D9-9FD5-9F136D574AE1}"/>
              </a:ext>
            </a:extLst>
          </p:cNvPr>
          <p:cNvSpPr>
            <a:spLocks noGrp="1"/>
          </p:cNvSpPr>
          <p:nvPr>
            <p:ph idx="1"/>
          </p:nvPr>
        </p:nvSpPr>
        <p:spPr>
          <a:xfrm>
            <a:off x="502024" y="1093694"/>
            <a:ext cx="11456894" cy="5495365"/>
          </a:xfrm>
        </p:spPr>
        <p:txBody>
          <a:bodyPr>
            <a:normAutofit fontScale="92500" lnSpcReduction="10000"/>
          </a:bodyPr>
          <a:lstStyle/>
          <a:p>
            <a:r>
              <a:rPr lang="fr-FR" sz="1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Axe 1 : Évaluation et analyse des systèmes alimentaires actuels</a:t>
            </a:r>
            <a:endParaRPr lang="fr-FR"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lvl="1"/>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Quelle est la nature de la dépendance aux importations par territoire ? </a:t>
            </a:r>
          </a:p>
          <a:p>
            <a:pPr lvl="1"/>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Quels sont les impacts sanitaires (humains, animaux, végétaux et alimentaire) et environnementaux des modes de production et de consommation actuels ?</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lvl="1"/>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Quels sont les risques spécifiques de toxi-infections alimentaires, de diffusion de pathogènes ou de contaminants chimiques liés aux circuits longs d’approvisionnement et aux infrastructures locales de stockage/distribution ?</a:t>
            </a:r>
          </a:p>
          <a:p>
            <a:r>
              <a:rPr lang="fr-FR" sz="1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Axe 2 : Agroécologie et innovation pour une production locale durable</a:t>
            </a:r>
            <a:endParaRPr lang="fr-FR"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lvl="1"/>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Quels systèmes de production peuvent-ils améliorer la résilience face aux aléas climatiques ? </a:t>
            </a:r>
          </a:p>
          <a:p>
            <a:pPr lvl="1"/>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Comment valoriser les savoir-faire et les variétés traditionnelles pour une alimentation saine, sûre et diversifiée ?</a:t>
            </a:r>
          </a:p>
          <a:p>
            <a:r>
              <a:rPr lang="fr-FR" sz="1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Axe 3 : Chaînes de valeur courtes et gouvernance locale</a:t>
            </a:r>
            <a:endParaRPr lang="fr-FR"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lvl="1"/>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Quels modèles de circuits courts (vente directe, coopératives, appropriation par la grande distribution) plus adaptés ? </a:t>
            </a:r>
          </a:p>
          <a:p>
            <a:pPr lvl="1"/>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Comment les politiques publiques peuvent-elles soutenir l'organisation collective des producteurs et l'accès à la terre ? </a:t>
            </a:r>
          </a:p>
          <a:p>
            <a:pPr lvl="1"/>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Dans quelle mesure les circuits courts permettent-ils une meilleure maîtrise des risques sanitaires (fraîcheur, gestion de la chaîne du froid, pratiques d’hygiène) ?</a:t>
            </a:r>
          </a:p>
          <a:p>
            <a:r>
              <a:rPr lang="fr-FR" sz="1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Axe 4 : Santé et alimentation : de l'écosystème aux consommateurs</a:t>
            </a:r>
            <a:endParaRPr lang="fr-FR"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lvl="1"/>
            <a:r>
              <a:rPr lang="fr-FR" sz="1800" dirty="0">
                <a:latin typeface="Times New Roman" panose="02020603050405020304" pitchFamily="18" charset="0"/>
                <a:cs typeface="Times New Roman" panose="02020603050405020304" pitchFamily="18" charset="0"/>
              </a:rPr>
              <a:t>Comment la pollution des sols ou de l'eau par des pesticides impacte-t-elle la santé des populations et la qualité sanitaire des aliments ? </a:t>
            </a:r>
          </a:p>
          <a:p>
            <a:pPr lvl="1"/>
            <a:r>
              <a:rPr lang="fr-FR" sz="1800" dirty="0">
                <a:latin typeface="Times New Roman" panose="02020603050405020304" pitchFamily="18" charset="0"/>
                <a:cs typeface="Times New Roman" panose="02020603050405020304" pitchFamily="18" charset="0"/>
              </a:rPr>
              <a:t>Quelle est la qualité nutritionnelle des aliments locaux vs. importés ? </a:t>
            </a:r>
          </a:p>
          <a:p>
            <a:pPr lvl="1"/>
            <a:r>
              <a:rPr lang="fr-FR" sz="1800" dirty="0">
                <a:latin typeface="Times New Roman" panose="02020603050405020304" pitchFamily="18" charset="0"/>
                <a:cs typeface="Times New Roman" panose="02020603050405020304" pitchFamily="18" charset="0"/>
              </a:rPr>
              <a:t>Comment la diversité des régimes alimentaires traditionnels peut-elle prévenir les maladies non transmissibles multifactorielles ?</a:t>
            </a:r>
          </a:p>
          <a:p>
            <a:pPr lvl="1"/>
            <a:endParaRPr lang="fr-FR" sz="1800" dirty="0">
              <a:latin typeface="Times New Roman" panose="02020603050405020304" pitchFamily="18" charset="0"/>
              <a:cs typeface="Times New Roman" panose="02020603050405020304" pitchFamily="18" charset="0"/>
            </a:endParaRPr>
          </a:p>
          <a:p>
            <a:pPr lvl="1"/>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fr-FR" dirty="0"/>
          </a:p>
        </p:txBody>
      </p:sp>
      <p:pic>
        <p:nvPicPr>
          <p:cNvPr id="4" name="Image 3">
            <a:extLst>
              <a:ext uri="{FF2B5EF4-FFF2-40B4-BE49-F238E27FC236}">
                <a16:creationId xmlns:a16="http://schemas.microsoft.com/office/drawing/2014/main" id="{C4970FEF-55AE-43EC-80EB-174A7773EE2C}"/>
              </a:ext>
            </a:extLst>
          </p:cNvPr>
          <p:cNvPicPr>
            <a:picLocks noChangeAspect="1"/>
          </p:cNvPicPr>
          <p:nvPr/>
        </p:nvPicPr>
        <p:blipFill>
          <a:blip r:embed="rId2"/>
          <a:stretch>
            <a:fillRect/>
          </a:stretch>
        </p:blipFill>
        <p:spPr>
          <a:xfrm>
            <a:off x="11233772" y="5513294"/>
            <a:ext cx="850652" cy="1266732"/>
          </a:xfrm>
          <a:prstGeom prst="rect">
            <a:avLst/>
          </a:prstGeom>
        </p:spPr>
      </p:pic>
      <p:pic>
        <p:nvPicPr>
          <p:cNvPr id="5" name="Image 4">
            <a:extLst>
              <a:ext uri="{FF2B5EF4-FFF2-40B4-BE49-F238E27FC236}">
                <a16:creationId xmlns:a16="http://schemas.microsoft.com/office/drawing/2014/main" id="{045A339E-61A2-475D-83AB-C295A51D68EE}"/>
              </a:ext>
            </a:extLst>
          </p:cNvPr>
          <p:cNvPicPr>
            <a:picLocks noChangeAspect="1"/>
          </p:cNvPicPr>
          <p:nvPr/>
        </p:nvPicPr>
        <p:blipFill>
          <a:blip r:embed="rId3"/>
          <a:stretch>
            <a:fillRect/>
          </a:stretch>
        </p:blipFill>
        <p:spPr>
          <a:xfrm>
            <a:off x="9232899" y="51080"/>
            <a:ext cx="2457077" cy="1380565"/>
          </a:xfrm>
          <a:prstGeom prst="rect">
            <a:avLst/>
          </a:prstGeom>
        </p:spPr>
      </p:pic>
    </p:spTree>
    <p:extLst>
      <p:ext uri="{BB962C8B-B14F-4D97-AF65-F5344CB8AC3E}">
        <p14:creationId xmlns:p14="http://schemas.microsoft.com/office/powerpoint/2010/main" val="278476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Et alors?</a:t>
            </a:r>
          </a:p>
        </p:txBody>
      </p:sp>
      <p:sp>
        <p:nvSpPr>
          <p:cNvPr id="3" name="Espace réservé du contenu 2"/>
          <p:cNvSpPr>
            <a:spLocks noGrp="1"/>
          </p:cNvSpPr>
          <p:nvPr>
            <p:ph idx="1"/>
          </p:nvPr>
        </p:nvSpPr>
        <p:spPr/>
        <p:txBody>
          <a:bodyPr>
            <a:normAutofit fontScale="92500"/>
          </a:bodyPr>
          <a:lstStyle/>
          <a:p>
            <a:r>
              <a:rPr lang="fr-FR" dirty="0"/>
              <a:t>Les résultats des travaux du groupe devront aider les agences à élaborer des propositions pour l’État et un rapport de synthèse des travaux du groupe sera à transmettre aux trois agences avant le 31 décembre 2025</a:t>
            </a:r>
          </a:p>
          <a:p>
            <a:endParaRPr lang="fr-FR" dirty="0"/>
          </a:p>
          <a:p>
            <a:r>
              <a:rPr lang="fr-FR" dirty="0"/>
              <a:t>Et </a:t>
            </a:r>
            <a:r>
              <a:rPr lang="fr-FR" b="1" dirty="0">
                <a:solidFill>
                  <a:schemeClr val="accent1"/>
                </a:solidFill>
              </a:rPr>
              <a:t>nos objectifs </a:t>
            </a:r>
            <a:r>
              <a:rPr lang="fr-FR" dirty="0"/>
              <a:t>pourraient être:</a:t>
            </a:r>
          </a:p>
          <a:p>
            <a:pPr lvl="1"/>
            <a:r>
              <a:rPr lang="fr-FR" dirty="0"/>
              <a:t>Promouvoir une approche OH vraiment opérationnelle</a:t>
            </a:r>
          </a:p>
          <a:p>
            <a:pPr lvl="1"/>
            <a:r>
              <a:rPr lang="fr-FR" dirty="0"/>
              <a:t>Montrer la plus value de l’approche</a:t>
            </a:r>
          </a:p>
          <a:p>
            <a:pPr lvl="1"/>
            <a:r>
              <a:rPr lang="fr-FR" dirty="0"/>
              <a:t>Structurer la recherche française en matière OH (Task Force </a:t>
            </a:r>
            <a:r>
              <a:rPr lang="fr-FR" dirty="0" err="1"/>
              <a:t>Inter-Ministérielle</a:t>
            </a:r>
            <a:r>
              <a:rPr lang="fr-FR" dirty="0"/>
              <a:t>)</a:t>
            </a:r>
          </a:p>
          <a:p>
            <a:pPr lvl="1"/>
            <a:r>
              <a:rPr lang="fr-FR" dirty="0"/>
              <a:t>Proposer des modalités de recherche de financement (niveau national, prochain FP européen)</a:t>
            </a:r>
          </a:p>
          <a:p>
            <a:pPr lvl="1"/>
            <a:endParaRPr lang="fr-FR" dirty="0"/>
          </a:p>
        </p:txBody>
      </p:sp>
    </p:spTree>
    <p:extLst>
      <p:ext uri="{BB962C8B-B14F-4D97-AF65-F5344CB8AC3E}">
        <p14:creationId xmlns:p14="http://schemas.microsoft.com/office/powerpoint/2010/main" val="1074472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6781" y="0"/>
            <a:ext cx="10515600" cy="1325563"/>
          </a:xfrm>
        </p:spPr>
        <p:txBody>
          <a:bodyPr/>
          <a:lstStyle/>
          <a:p>
            <a:r>
              <a:rPr lang="fr-FR" b="1" dirty="0">
                <a:solidFill>
                  <a:schemeClr val="accent1"/>
                </a:solidFill>
              </a:rPr>
              <a:t>Définition selon l’OHHLEP</a:t>
            </a:r>
            <a:endParaRPr lang="fr-FR" b="1" dirty="0"/>
          </a:p>
        </p:txBody>
      </p:sp>
      <p:sp>
        <p:nvSpPr>
          <p:cNvPr id="3" name="Espace réservé du contenu 2"/>
          <p:cNvSpPr>
            <a:spLocks noGrp="1"/>
          </p:cNvSpPr>
          <p:nvPr>
            <p:ph idx="1"/>
          </p:nvPr>
        </p:nvSpPr>
        <p:spPr>
          <a:xfrm>
            <a:off x="318051" y="1192696"/>
            <a:ext cx="11712271" cy="4984267"/>
          </a:xfrm>
        </p:spPr>
        <p:txBody>
          <a:bodyPr>
            <a:normAutofit/>
          </a:bodyPr>
          <a:lstStyle/>
          <a:p>
            <a:r>
              <a:rPr lang="fr-FR" sz="2400" dirty="0"/>
              <a:t>« Le principe Une seule santé consiste en une </a:t>
            </a:r>
            <a:r>
              <a:rPr lang="fr-FR" sz="2400" b="1" dirty="0">
                <a:solidFill>
                  <a:schemeClr val="accent1"/>
                </a:solidFill>
              </a:rPr>
              <a:t>approche intégrée et unificatrice </a:t>
            </a:r>
            <a:r>
              <a:rPr lang="fr-FR" sz="2400" dirty="0"/>
              <a:t>qui vise à équilibrer et à optimiser durablement la santé des personnes, des animaux et des écosystèmes. Il reconnaît que la santé des humains, des animaux domestiques et sauvages, des plantes et de l’environnement en général (y compris des écosystèmes) est étroitement </a:t>
            </a:r>
            <a:r>
              <a:rPr lang="fr-FR" sz="2400" b="1" dirty="0">
                <a:solidFill>
                  <a:schemeClr val="accent1"/>
                </a:solidFill>
              </a:rPr>
              <a:t>liée et interdépendante</a:t>
            </a:r>
            <a:r>
              <a:rPr lang="fr-FR" sz="2400" dirty="0"/>
              <a:t>.</a:t>
            </a:r>
          </a:p>
          <a:p>
            <a:endParaRPr lang="fr-FR" sz="2400" dirty="0"/>
          </a:p>
          <a:p>
            <a:r>
              <a:rPr lang="fr-FR" sz="2400" dirty="0"/>
              <a:t>L’approche mobilise de </a:t>
            </a:r>
            <a:r>
              <a:rPr lang="fr-FR" sz="2400" b="1" dirty="0">
                <a:solidFill>
                  <a:schemeClr val="accent1"/>
                </a:solidFill>
              </a:rPr>
              <a:t>multiples secteurs, disciplines et communautés </a:t>
            </a:r>
            <a:r>
              <a:rPr lang="fr-FR" sz="2400" dirty="0"/>
              <a:t>à différents niveaux de la société pour travailler ensemble à fomenter le bien-être et à lutter contre les menaces pour la santé et les écosystèmes. Il s’agit également de répondre au besoin collectif en </a:t>
            </a:r>
            <a:r>
              <a:rPr lang="fr-FR" sz="2400" dirty="0">
                <a:solidFill>
                  <a:schemeClr val="accent1"/>
                </a:solidFill>
              </a:rPr>
              <a:t>eau potable, en énergie propre, en air pur, et en aliments sûrs et nutritifs</a:t>
            </a:r>
            <a:r>
              <a:rPr lang="fr-FR" sz="2400" dirty="0"/>
              <a:t>, de prendre des mesures contre le </a:t>
            </a:r>
            <a:r>
              <a:rPr lang="fr-FR" sz="2400" dirty="0">
                <a:solidFill>
                  <a:schemeClr val="accent1"/>
                </a:solidFill>
              </a:rPr>
              <a:t>changement climatique </a:t>
            </a:r>
            <a:r>
              <a:rPr lang="fr-FR" sz="2400" dirty="0"/>
              <a:t>et de contribuer au </a:t>
            </a:r>
            <a:r>
              <a:rPr lang="fr-FR" sz="2400" dirty="0">
                <a:solidFill>
                  <a:schemeClr val="accent1"/>
                </a:solidFill>
              </a:rPr>
              <a:t>développement durable</a:t>
            </a:r>
            <a:r>
              <a:rPr lang="fr-FR" sz="2400" dirty="0"/>
              <a:t> ».</a:t>
            </a:r>
          </a:p>
          <a:p>
            <a:endParaRPr lang="fr-FR" sz="2400" dirty="0"/>
          </a:p>
        </p:txBody>
      </p:sp>
      <p:pic>
        <p:nvPicPr>
          <p:cNvPr id="4" name="Image 3"/>
          <p:cNvPicPr>
            <a:picLocks noChangeAspect="1"/>
          </p:cNvPicPr>
          <p:nvPr/>
        </p:nvPicPr>
        <p:blipFill>
          <a:blip r:embed="rId3"/>
          <a:stretch>
            <a:fillRect/>
          </a:stretch>
        </p:blipFill>
        <p:spPr>
          <a:xfrm>
            <a:off x="8730532" y="5176942"/>
            <a:ext cx="3059678" cy="1681058"/>
          </a:xfrm>
          <a:prstGeom prst="rect">
            <a:avLst/>
          </a:prstGeom>
        </p:spPr>
      </p:pic>
    </p:spTree>
    <p:extLst>
      <p:ext uri="{BB962C8B-B14F-4D97-AF65-F5344CB8AC3E}">
        <p14:creationId xmlns:p14="http://schemas.microsoft.com/office/powerpoint/2010/main" val="3448408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4115" y="508883"/>
            <a:ext cx="8953168" cy="5876014"/>
          </a:xfrm>
          <a:prstGeom prst="rect">
            <a:avLst/>
          </a:prstGeom>
          <a:noFill/>
          <a:ln>
            <a:noFill/>
          </a:ln>
        </p:spPr>
      </p:pic>
    </p:spTree>
    <p:extLst>
      <p:ext uri="{BB962C8B-B14F-4D97-AF65-F5344CB8AC3E}">
        <p14:creationId xmlns:p14="http://schemas.microsoft.com/office/powerpoint/2010/main" val="642910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solidFill>
              </a:rPr>
              <a:t>Les attentes des Agences de Programme</a:t>
            </a:r>
          </a:p>
        </p:txBody>
      </p:sp>
      <p:sp>
        <p:nvSpPr>
          <p:cNvPr id="3" name="Espace réservé du contenu 2"/>
          <p:cNvSpPr>
            <a:spLocks noGrp="1"/>
          </p:cNvSpPr>
          <p:nvPr>
            <p:ph idx="1"/>
          </p:nvPr>
        </p:nvSpPr>
        <p:spPr/>
        <p:txBody>
          <a:bodyPr/>
          <a:lstStyle/>
          <a:p>
            <a:pPr marL="0" indent="0">
              <a:buNone/>
            </a:pPr>
            <a:r>
              <a:rPr lang="fr-FR" dirty="0"/>
              <a:t>Un travail commun :</a:t>
            </a:r>
          </a:p>
          <a:p>
            <a:pPr>
              <a:buFontTx/>
              <a:buChar char="-"/>
            </a:pPr>
            <a:r>
              <a:rPr lang="fr-FR" dirty="0"/>
              <a:t>pour</a:t>
            </a:r>
            <a:r>
              <a:rPr lang="fr-FR" b="1" dirty="0"/>
              <a:t> </a:t>
            </a:r>
            <a:r>
              <a:rPr lang="fr-FR" dirty="0"/>
              <a:t>fédérer leurs communautés de recherche autour de réflexions partagées, </a:t>
            </a:r>
          </a:p>
          <a:p>
            <a:pPr>
              <a:buFontTx/>
              <a:buChar char="-"/>
            </a:pPr>
            <a:r>
              <a:rPr lang="fr-FR" dirty="0"/>
              <a:t>favoriser les projets multidisciplinaires et multisectoriels, </a:t>
            </a:r>
          </a:p>
          <a:p>
            <a:pPr>
              <a:buFontTx/>
              <a:buChar char="-"/>
            </a:pPr>
            <a:r>
              <a:rPr lang="fr-FR" dirty="0"/>
              <a:t>et démontrer la valeur ajoutée et l’impact des projets </a:t>
            </a:r>
            <a:r>
              <a:rPr lang="fr-FR" i="1" dirty="0"/>
              <a:t>Une seule santé</a:t>
            </a:r>
            <a:r>
              <a:rPr lang="fr-FR" dirty="0"/>
              <a:t>, jusqu’ au niveau territorial donc en associant tous les acteurs y compris la société civile.</a:t>
            </a:r>
          </a:p>
        </p:txBody>
      </p:sp>
      <p:sp>
        <p:nvSpPr>
          <p:cNvPr id="4" name="ZoneTexte 3"/>
          <p:cNvSpPr txBox="1"/>
          <p:nvPr/>
        </p:nvSpPr>
        <p:spPr>
          <a:xfrm>
            <a:off x="7297947" y="5391509"/>
            <a:ext cx="3286664" cy="369332"/>
          </a:xfrm>
          <a:prstGeom prst="rect">
            <a:avLst/>
          </a:prstGeom>
          <a:noFill/>
        </p:spPr>
        <p:txBody>
          <a:bodyPr wrap="square" rtlCol="0">
            <a:spAutoFit/>
          </a:bodyPr>
          <a:lstStyle/>
          <a:p>
            <a:r>
              <a:rPr lang="fr-FR" dirty="0"/>
              <a:t>Intervention Thierry Doré</a:t>
            </a:r>
          </a:p>
        </p:txBody>
      </p:sp>
    </p:spTree>
    <p:extLst>
      <p:ext uri="{BB962C8B-B14F-4D97-AF65-F5344CB8AC3E}">
        <p14:creationId xmlns:p14="http://schemas.microsoft.com/office/powerpoint/2010/main" val="1941401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9560" y="0"/>
            <a:ext cx="10515600" cy="1325563"/>
          </a:xfrm>
        </p:spPr>
        <p:txBody>
          <a:bodyPr/>
          <a:lstStyle/>
          <a:p>
            <a:r>
              <a:rPr lang="fr-FR" b="1" dirty="0">
                <a:solidFill>
                  <a:schemeClr val="accent1"/>
                </a:solidFill>
              </a:rPr>
              <a:t>Les attendus du GT</a:t>
            </a:r>
          </a:p>
        </p:txBody>
      </p:sp>
      <p:sp>
        <p:nvSpPr>
          <p:cNvPr id="3" name="Espace réservé du contenu 2"/>
          <p:cNvSpPr>
            <a:spLocks noGrp="1"/>
          </p:cNvSpPr>
          <p:nvPr>
            <p:ph idx="1"/>
          </p:nvPr>
        </p:nvSpPr>
        <p:spPr>
          <a:xfrm>
            <a:off x="429371" y="1534602"/>
            <a:ext cx="11600952" cy="5128591"/>
          </a:xfrm>
        </p:spPr>
        <p:txBody>
          <a:bodyPr>
            <a:normAutofit/>
          </a:bodyPr>
          <a:lstStyle/>
          <a:p>
            <a:pPr lvl="0"/>
            <a:r>
              <a:rPr lang="fr-FR" dirty="0"/>
              <a:t>Recenser sur la thématique </a:t>
            </a:r>
            <a:r>
              <a:rPr lang="fr-FR" i="1" dirty="0"/>
              <a:t>Une seule santé</a:t>
            </a:r>
            <a:r>
              <a:rPr lang="fr-FR" dirty="0"/>
              <a:t> les initiatives internationales, européennes, nationales voire régionales (en France), les exemples de succès, les besoins identifiés</a:t>
            </a:r>
          </a:p>
          <a:p>
            <a:pPr lvl="0"/>
            <a:r>
              <a:rPr lang="fr-FR" dirty="0"/>
              <a:t>Identifier, dans les PEPR ou PPR existants, les thématiques de recherche concourant au concept </a:t>
            </a:r>
            <a:r>
              <a:rPr lang="fr-FR" i="1" dirty="0"/>
              <a:t>Une seule santé</a:t>
            </a:r>
            <a:r>
              <a:rPr lang="fr-FR" dirty="0"/>
              <a:t>, et celles que les travaux menés dans ces programmes suggèrent</a:t>
            </a:r>
          </a:p>
          <a:p>
            <a:pPr lvl="0"/>
            <a:r>
              <a:rPr lang="fr-FR" dirty="0"/>
              <a:t>Identifier les difficultés pouvant faire obstacle à l’émergence en France de programmes </a:t>
            </a:r>
            <a:r>
              <a:rPr lang="fr-FR" i="1" dirty="0"/>
              <a:t>Une seule santé</a:t>
            </a:r>
            <a:r>
              <a:rPr lang="fr-FR" dirty="0"/>
              <a:t> (par exemple, les données) et faire des propositions pour les surmonter en actant des exemples pilotes</a:t>
            </a:r>
          </a:p>
          <a:p>
            <a:pPr lvl="0"/>
            <a:r>
              <a:rPr lang="fr-FR" dirty="0"/>
              <a:t>Proposer des recommandations sur le sujet </a:t>
            </a:r>
            <a:r>
              <a:rPr lang="fr-FR" i="1" dirty="0"/>
              <a:t>Une seule santé et Outre-Mer</a:t>
            </a:r>
            <a:r>
              <a:rPr lang="fr-FR" dirty="0"/>
              <a:t> , selon des attendus qui seront précisés ultérieurement</a:t>
            </a:r>
          </a:p>
          <a:p>
            <a:endParaRPr lang="fr-FR" dirty="0"/>
          </a:p>
        </p:txBody>
      </p:sp>
    </p:spTree>
    <p:extLst>
      <p:ext uri="{BB962C8B-B14F-4D97-AF65-F5344CB8AC3E}">
        <p14:creationId xmlns:p14="http://schemas.microsoft.com/office/powerpoint/2010/main" val="3040168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8586" y="120278"/>
            <a:ext cx="10515600" cy="1016760"/>
          </a:xfrm>
        </p:spPr>
        <p:txBody>
          <a:bodyPr/>
          <a:lstStyle/>
          <a:p>
            <a:r>
              <a:rPr lang="fr-FR" b="1" dirty="0">
                <a:solidFill>
                  <a:schemeClr val="accent1"/>
                </a:solidFill>
              </a:rPr>
              <a:t>Les Initiatives</a:t>
            </a:r>
          </a:p>
        </p:txBody>
      </p:sp>
      <p:sp>
        <p:nvSpPr>
          <p:cNvPr id="3" name="Espace réservé du contenu 2"/>
          <p:cNvSpPr>
            <a:spLocks noGrp="1"/>
          </p:cNvSpPr>
          <p:nvPr>
            <p:ph idx="1"/>
          </p:nvPr>
        </p:nvSpPr>
        <p:spPr/>
        <p:txBody>
          <a:bodyPr/>
          <a:lstStyle/>
          <a:p>
            <a:endParaRPr lang="fr-FR" dirty="0"/>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7868" y="1009817"/>
            <a:ext cx="9072438" cy="5581816"/>
          </a:xfrm>
          <a:prstGeom prst="rect">
            <a:avLst/>
          </a:prstGeom>
          <a:noFill/>
          <a:ln>
            <a:noFill/>
          </a:ln>
        </p:spPr>
      </p:pic>
    </p:spTree>
    <p:extLst>
      <p:ext uri="{BB962C8B-B14F-4D97-AF65-F5344CB8AC3E}">
        <p14:creationId xmlns:p14="http://schemas.microsoft.com/office/powerpoint/2010/main" val="2956045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8830" y="110683"/>
            <a:ext cx="10515600" cy="1082013"/>
          </a:xfrm>
        </p:spPr>
        <p:txBody>
          <a:bodyPr>
            <a:normAutofit/>
          </a:bodyPr>
          <a:lstStyle/>
          <a:p>
            <a:r>
              <a:rPr lang="fr-FR" b="1" dirty="0">
                <a:solidFill>
                  <a:schemeClr val="accent1"/>
                </a:solidFill>
              </a:rPr>
              <a:t>Chantiers de travail </a:t>
            </a:r>
            <a:r>
              <a:rPr lang="fr-FR" sz="2700" b="1" dirty="0">
                <a:solidFill>
                  <a:schemeClr val="accent1"/>
                </a:solidFill>
              </a:rPr>
              <a:t>(non mutuellement exclusifs)</a:t>
            </a:r>
          </a:p>
        </p:txBody>
      </p:sp>
      <p:sp>
        <p:nvSpPr>
          <p:cNvPr id="3" name="Espace réservé du contenu 2"/>
          <p:cNvSpPr>
            <a:spLocks noGrp="1"/>
          </p:cNvSpPr>
          <p:nvPr>
            <p:ph idx="1"/>
          </p:nvPr>
        </p:nvSpPr>
        <p:spPr>
          <a:xfrm>
            <a:off x="408830" y="1539377"/>
            <a:ext cx="11375003" cy="4646738"/>
          </a:xfrm>
        </p:spPr>
        <p:txBody>
          <a:bodyPr>
            <a:normAutofit fontScale="92500" lnSpcReduction="20000"/>
          </a:bodyPr>
          <a:lstStyle/>
          <a:p>
            <a:r>
              <a:rPr lang="fr-FR" b="1" dirty="0">
                <a:solidFill>
                  <a:schemeClr val="accent1"/>
                </a:solidFill>
              </a:rPr>
              <a:t>Data</a:t>
            </a:r>
            <a:r>
              <a:rPr lang="fr-FR" dirty="0"/>
              <a:t> : </a:t>
            </a:r>
            <a:r>
              <a:rPr lang="fr-FR" sz="2400" dirty="0"/>
              <a:t>croisement des données santé humaine, animale, environnementale ; intégration des données; analyse commune des données; base de données commune??</a:t>
            </a:r>
          </a:p>
          <a:p>
            <a:pPr marL="0" indent="0">
              <a:buNone/>
            </a:pPr>
            <a:r>
              <a:rPr lang="fr-FR" sz="2400" dirty="0"/>
              <a:t>Verrous : confidentialité, data sensibles (santé, RGPD, économie …), interopérabilité…</a:t>
            </a:r>
          </a:p>
          <a:p>
            <a:pPr marL="0" indent="0">
              <a:buNone/>
            </a:pPr>
            <a:endParaRPr lang="fr-FR" sz="2400" dirty="0"/>
          </a:p>
          <a:p>
            <a:r>
              <a:rPr lang="fr-FR" b="1" dirty="0">
                <a:solidFill>
                  <a:schemeClr val="accent1"/>
                </a:solidFill>
              </a:rPr>
              <a:t>Stratégie Outre-Mer </a:t>
            </a:r>
            <a:r>
              <a:rPr lang="fr-FR" dirty="0"/>
              <a:t>– DGRI</a:t>
            </a:r>
          </a:p>
          <a:p>
            <a:pPr lvl="1"/>
            <a:r>
              <a:rPr lang="fr-FR" dirty="0"/>
              <a:t>Laboratoire en milieu réel</a:t>
            </a:r>
          </a:p>
          <a:p>
            <a:pPr lvl="1"/>
            <a:r>
              <a:rPr lang="fr-FR" dirty="0"/>
              <a:t>Problématiques / Arboviroses, zoonoses, dangers chimiques, maladies chroniques, aléas climatiques, systèmes alimentaires durables </a:t>
            </a:r>
          </a:p>
          <a:p>
            <a:pPr lvl="1"/>
            <a:r>
              <a:rPr lang="fr-FR" dirty="0"/>
              <a:t>Financement</a:t>
            </a:r>
          </a:p>
          <a:p>
            <a:endParaRPr lang="fr-FR" dirty="0"/>
          </a:p>
          <a:p>
            <a:r>
              <a:rPr lang="fr-FR" b="1" dirty="0">
                <a:solidFill>
                  <a:schemeClr val="accent1"/>
                </a:solidFill>
              </a:rPr>
              <a:t>SHS et One Health</a:t>
            </a:r>
          </a:p>
          <a:p>
            <a:pPr lvl="1"/>
            <a:r>
              <a:rPr lang="fr-FR" dirty="0"/>
              <a:t>Changement de paradigme </a:t>
            </a:r>
          </a:p>
          <a:p>
            <a:pPr lvl="1"/>
            <a:r>
              <a:rPr lang="fr-FR" dirty="0"/>
              <a:t>Notion de SES</a:t>
            </a:r>
          </a:p>
          <a:p>
            <a:pPr lvl="1"/>
            <a:r>
              <a:rPr lang="fr-FR" dirty="0"/>
              <a:t>Niveau de connaissances scientifiques – éclairer les décideurs publics  (literacy)</a:t>
            </a:r>
          </a:p>
          <a:p>
            <a:pPr marL="457200" lvl="1" indent="0">
              <a:buNone/>
            </a:pPr>
            <a:endParaRPr lang="fr-FR" dirty="0"/>
          </a:p>
        </p:txBody>
      </p:sp>
    </p:spTree>
    <p:extLst>
      <p:ext uri="{BB962C8B-B14F-4D97-AF65-F5344CB8AC3E}">
        <p14:creationId xmlns:p14="http://schemas.microsoft.com/office/powerpoint/2010/main" val="1952509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725" y="184252"/>
            <a:ext cx="12182275" cy="523220"/>
          </a:xfrm>
          <a:prstGeom prst="rect">
            <a:avLst/>
          </a:prstGeom>
        </p:spPr>
        <p:txBody>
          <a:bodyPr wrap="square">
            <a:spAutoFit/>
          </a:bodyPr>
          <a:lstStyle/>
          <a:p>
            <a:pPr algn="ctr"/>
            <a:r>
              <a:rPr lang="fr-FR" sz="2800" b="1" cap="small" dirty="0">
                <a:solidFill>
                  <a:schemeClr val="accent1"/>
                </a:solidFill>
                <a:latin typeface="Marianne" panose="02000000000000000000" pitchFamily="50" charset="0"/>
              </a:rPr>
              <a:t>Données Massives et « OH »: l’Anses, le GD4H et les Données   </a:t>
            </a:r>
            <a:endParaRPr lang="fr-FR" sz="2800" b="1" cap="small" dirty="0">
              <a:solidFill>
                <a:schemeClr val="accent1"/>
              </a:solidFill>
            </a:endParaRPr>
          </a:p>
        </p:txBody>
      </p:sp>
      <p:pic>
        <p:nvPicPr>
          <p:cNvPr id="3" name="Image 2" descr="Présentation_GD4H_01_2025.pdf - Adobe Acrobat Reader (32-bit)"/>
          <p:cNvPicPr>
            <a:picLocks noChangeAspect="1"/>
          </p:cNvPicPr>
          <p:nvPr/>
        </p:nvPicPr>
        <p:blipFill rotWithShape="1">
          <a:blip r:embed="rId2">
            <a:extLst>
              <a:ext uri="{28A0092B-C50C-407E-A947-70E740481C1C}">
                <a14:useLocalDpi xmlns:a14="http://schemas.microsoft.com/office/drawing/2010/main" val="0"/>
              </a:ext>
            </a:extLst>
          </a:blip>
          <a:srcRect l="10505" t="16690" r="11429" b="774"/>
          <a:stretch/>
        </p:blipFill>
        <p:spPr>
          <a:xfrm>
            <a:off x="493131" y="716392"/>
            <a:ext cx="10403403" cy="5901608"/>
          </a:xfrm>
          <a:prstGeom prst="rect">
            <a:avLst/>
          </a:prstGeom>
        </p:spPr>
      </p:pic>
    </p:spTree>
    <p:extLst>
      <p:ext uri="{BB962C8B-B14F-4D97-AF65-F5344CB8AC3E}">
        <p14:creationId xmlns:p14="http://schemas.microsoft.com/office/powerpoint/2010/main" val="2174201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bwMode="gray">
          <a:xfrm>
            <a:off x="283634" y="213785"/>
            <a:ext cx="12192001" cy="587940"/>
          </a:xfrm>
          <a:prstGeom prst="rect">
            <a:avLst/>
          </a:prstGeom>
        </p:spPr>
        <p:txBody>
          <a:bodyPr vert="horz" lIns="0" tIns="0" rIns="0" bIns="0" rtlCol="0" anchor="t" anchorCtr="0">
            <a:normAutofit fontScale="92500" lnSpcReduction="10000"/>
          </a:bodyPr>
          <a:lstStyle>
            <a:lvl1pPr algn="l" defTabSz="914400" rtl="0" eaLnBrk="1" latinLnBrk="0" hangingPunct="1">
              <a:lnSpc>
                <a:spcPct val="90000"/>
              </a:lnSpc>
              <a:spcBef>
                <a:spcPct val="0"/>
              </a:spcBef>
              <a:buNone/>
              <a:defRPr sz="2700" b="1" kern="1200">
                <a:solidFill>
                  <a:schemeClr val="tx1"/>
                </a:solidFill>
                <a:latin typeface="+mj-lt"/>
                <a:ea typeface="+mj-ea"/>
                <a:cs typeface="+mj-cs"/>
              </a:defRPr>
            </a:lvl1pPr>
          </a:lstStyle>
          <a:p>
            <a:pPr algn="ctr"/>
            <a:r>
              <a:rPr lang="fr-FR" cap="small" dirty="0">
                <a:solidFill>
                  <a:schemeClr val="accent1"/>
                </a:solidFill>
                <a:latin typeface="Marianne" panose="02000000000000000000" pitchFamily="50" charset="0"/>
                <a:ea typeface="+mn-ea"/>
                <a:cs typeface="+mn-cs"/>
              </a:rPr>
              <a:t>RECHERCHE </a:t>
            </a:r>
            <a:r>
              <a:rPr lang="fr-FR" sz="2667" cap="small" dirty="0">
                <a:solidFill>
                  <a:schemeClr val="accent1"/>
                </a:solidFill>
                <a:latin typeface="Marianne" panose="02000000000000000000" pitchFamily="50" charset="0"/>
                <a:ea typeface="+mn-ea"/>
                <a:cs typeface="+mn-cs"/>
              </a:rPr>
              <a:t>et données : </a:t>
            </a:r>
          </a:p>
          <a:p>
            <a:pPr algn="ctr"/>
            <a:r>
              <a:rPr lang="fr-FR" sz="2267" cap="small" dirty="0">
                <a:solidFill>
                  <a:schemeClr val="accent1"/>
                </a:solidFill>
                <a:latin typeface="Marianne" panose="02000000000000000000" pitchFamily="50" charset="0"/>
                <a:ea typeface="+mn-ea"/>
                <a:cs typeface="+mn-cs"/>
              </a:rPr>
              <a:t>Les données dans la pyramide de maslow</a:t>
            </a:r>
          </a:p>
        </p:txBody>
      </p:sp>
      <p:sp>
        <p:nvSpPr>
          <p:cNvPr id="3" name="AutoShape 2" descr="Renouvellement du réseau de coopération internationale pour la santé IC4Health "/>
          <p:cNvSpPr>
            <a:spLocks noChangeAspect="1" noChangeArrowheads="1"/>
          </p:cNvSpPr>
          <p:nvPr/>
        </p:nvSpPr>
        <p:spPr bwMode="auto">
          <a:xfrm>
            <a:off x="2836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fr-FR" sz="2400"/>
          </a:p>
        </p:txBody>
      </p:sp>
      <p:sp>
        <p:nvSpPr>
          <p:cNvPr id="10" name="Plaque 9"/>
          <p:cNvSpPr/>
          <p:nvPr/>
        </p:nvSpPr>
        <p:spPr>
          <a:xfrm>
            <a:off x="10142925" y="-1"/>
            <a:ext cx="2039351" cy="368833"/>
          </a:xfrm>
          <a:prstGeom prst="bevel">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Données et GT OH</a:t>
            </a:r>
          </a:p>
        </p:txBody>
      </p:sp>
      <p:pic>
        <p:nvPicPr>
          <p:cNvPr id="1026" name="Picture 2" descr="La pyramide de Maslow : De quoi avons-nous besoin pour se sentir bien"/>
          <p:cNvPicPr>
            <a:picLocks noChangeAspect="1" noChangeArrowheads="1"/>
          </p:cNvPicPr>
          <p:nvPr/>
        </p:nvPicPr>
        <p:blipFill rotWithShape="1">
          <a:blip r:embed="rId3">
            <a:extLst>
              <a:ext uri="{28A0092B-C50C-407E-A947-70E740481C1C}">
                <a14:useLocalDpi xmlns:a14="http://schemas.microsoft.com/office/drawing/2010/main" val="0"/>
              </a:ext>
            </a:extLst>
          </a:blip>
          <a:srcRect t="19582" r="33979"/>
          <a:stretch/>
        </p:blipFill>
        <p:spPr bwMode="auto">
          <a:xfrm>
            <a:off x="296334" y="1659467"/>
            <a:ext cx="4806244" cy="43114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56041" y="887933"/>
            <a:ext cx="6194132" cy="5189947"/>
          </a:xfrm>
          <a:prstGeom prst="rect">
            <a:avLst/>
          </a:prstGeom>
          <a:solidFill>
            <a:schemeClr val="bg1"/>
          </a:solidFill>
        </p:spPr>
        <p:txBody>
          <a:bodyPr wrap="square" lIns="121920" tIns="60960" rIns="121920" bIns="60960" anchor="t">
            <a:spAutoFit/>
          </a:bodyPr>
          <a:lstStyle/>
          <a:p>
            <a:endParaRPr lang="fr-FR" sz="1733" dirty="0"/>
          </a:p>
          <a:p>
            <a:endParaRPr lang="fr-FR" sz="1733" dirty="0"/>
          </a:p>
          <a:p>
            <a:endParaRPr lang="fr-FR" sz="1733" dirty="0"/>
          </a:p>
          <a:p>
            <a:endParaRPr lang="fr-FR" sz="1733" dirty="0"/>
          </a:p>
          <a:p>
            <a:r>
              <a:rPr lang="fr-FR" sz="1733" dirty="0"/>
              <a:t>Et si nous pouvions aller encore « plus vite » ou « plus fort » en travaillant autrement avec les données ? </a:t>
            </a:r>
          </a:p>
          <a:p>
            <a:endParaRPr lang="fr-FR" sz="1733" dirty="0"/>
          </a:p>
          <a:p>
            <a:endParaRPr lang="fr-FR" sz="1733" dirty="0"/>
          </a:p>
          <a:p>
            <a:r>
              <a:rPr lang="fr-FR" sz="1733" dirty="0"/>
              <a:t>Des données fortes renforcent la crédibilité </a:t>
            </a:r>
          </a:p>
          <a:p>
            <a:endParaRPr lang="fr-FR" sz="1733" dirty="0"/>
          </a:p>
          <a:p>
            <a:endParaRPr lang="fr-FR" sz="1733" dirty="0"/>
          </a:p>
          <a:p>
            <a:r>
              <a:rPr lang="fr-FR" sz="1733" dirty="0"/>
              <a:t>Des données sont produites et utilisées par une large communauté d’acteurs </a:t>
            </a:r>
          </a:p>
          <a:p>
            <a:endParaRPr lang="fr-FR" sz="1733" dirty="0"/>
          </a:p>
          <a:p>
            <a:r>
              <a:rPr lang="fr-FR" sz="1733" dirty="0"/>
              <a:t>La qualité des données utilisées sécurise les hypothèses et les résultats</a:t>
            </a:r>
          </a:p>
          <a:p>
            <a:endParaRPr lang="fr-FR" sz="1733" dirty="0"/>
          </a:p>
          <a:p>
            <a:endParaRPr lang="fr-FR" sz="1733" dirty="0"/>
          </a:p>
          <a:p>
            <a:r>
              <a:rPr lang="fr-FR" sz="1733" dirty="0"/>
              <a:t>Pas de recherche « One Health « sans données </a:t>
            </a:r>
          </a:p>
        </p:txBody>
      </p:sp>
      <p:sp>
        <p:nvSpPr>
          <p:cNvPr id="4" name="Triangle rectangle 3"/>
          <p:cNvSpPr/>
          <p:nvPr/>
        </p:nvSpPr>
        <p:spPr>
          <a:xfrm rot="10800000">
            <a:off x="3380975" y="1885149"/>
            <a:ext cx="1587492" cy="408575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8" name="Flèche vers le bas 7"/>
          <p:cNvSpPr/>
          <p:nvPr/>
        </p:nvSpPr>
        <p:spPr>
          <a:xfrm flipV="1">
            <a:off x="11087032" y="1659467"/>
            <a:ext cx="624968" cy="4405797"/>
          </a:xfrm>
          <a:prstGeom prst="downArrow">
            <a:avLst/>
          </a:prstGeom>
          <a:gradFill flip="none" rotWithShape="1">
            <a:gsLst>
              <a:gs pos="0">
                <a:srgbClr val="00AC8C">
                  <a:shade val="30000"/>
                  <a:satMod val="115000"/>
                </a:srgbClr>
              </a:gs>
              <a:gs pos="50000">
                <a:srgbClr val="00AC8C">
                  <a:shade val="67500"/>
                  <a:satMod val="115000"/>
                </a:srgbClr>
              </a:gs>
              <a:gs pos="100000">
                <a:srgbClr val="00AC8C">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24420298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TotalTime>
  <Words>1103</Words>
  <Application>Microsoft Office PowerPoint</Application>
  <PresentationFormat>Grand écran</PresentationFormat>
  <Paragraphs>97</Paragraphs>
  <Slides>12</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Calibri</vt:lpstr>
      <vt:lpstr>Calibri Light</vt:lpstr>
      <vt:lpstr>Marianne</vt:lpstr>
      <vt:lpstr>Times New Roman</vt:lpstr>
      <vt:lpstr>Thème Office</vt:lpstr>
      <vt:lpstr>Le GT Inter-Agences  « One Health »: </vt:lpstr>
      <vt:lpstr>Définition selon l’OHHLEP</vt:lpstr>
      <vt:lpstr>Présentation PowerPoint</vt:lpstr>
      <vt:lpstr>Les attentes des Agences de Programme</vt:lpstr>
      <vt:lpstr>Les attendus du GT</vt:lpstr>
      <vt:lpstr>Les Initiatives</vt:lpstr>
      <vt:lpstr>Chantiers de travail (non mutuellement exclusifs)</vt:lpstr>
      <vt:lpstr>Présentation PowerPoint</vt:lpstr>
      <vt:lpstr>Présentation PowerPoint</vt:lpstr>
      <vt:lpstr>Programme de recherche « Systèmes alimentaires  et santé dans les Outre-mer »</vt:lpstr>
      <vt:lpstr>Programme de Recherche</vt:lpstr>
      <vt:lpstr>Et alors?</vt:lpstr>
    </vt:vector>
  </TitlesOfParts>
  <Company>ANSES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GT Inter-Agences  « One Health »: La Première</dc:title>
  <dc:creator>CARDINALE Eric</dc:creator>
  <cp:lastModifiedBy>CARDINALE Eric</cp:lastModifiedBy>
  <cp:revision>21</cp:revision>
  <dcterms:created xsi:type="dcterms:W3CDTF">2025-04-11T16:56:20Z</dcterms:created>
  <dcterms:modified xsi:type="dcterms:W3CDTF">2025-10-22T09:42:16Z</dcterms:modified>
</cp:coreProperties>
</file>