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89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83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34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78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45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77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8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03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65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88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64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D5FC-490C-49D5-8622-EDC12812800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00FD1-25B2-4526-B150-1B5C3DB805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42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CC"/>
                </a:solidFill>
              </a:rPr>
              <a:t>Réunion GT </a:t>
            </a:r>
            <a:r>
              <a:rPr lang="fr-FR" sz="4000" dirty="0" smtClean="0">
                <a:solidFill>
                  <a:srgbClr val="0000CC"/>
                </a:solidFill>
              </a:rPr>
              <a:t>Antiparasitaires </a:t>
            </a:r>
            <a:r>
              <a:rPr lang="fr-FR" sz="4000" dirty="0" smtClean="0">
                <a:solidFill>
                  <a:srgbClr val="0000CC"/>
                </a:solidFill>
              </a:rPr>
              <a:t>du RFSA</a:t>
            </a:r>
            <a:endParaRPr lang="fr-FR" sz="4000" dirty="0">
              <a:solidFill>
                <a:srgbClr val="0000CC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Mardi 14 mai </a:t>
            </a:r>
            <a:r>
              <a:rPr lang="fr-FR" dirty="0" smtClean="0"/>
              <a:t>2024</a:t>
            </a:r>
          </a:p>
          <a:p>
            <a:endParaRPr lang="fr-FR" dirty="0"/>
          </a:p>
          <a:p>
            <a:r>
              <a:rPr lang="fr-FR" dirty="0" smtClean="0"/>
              <a:t>Synthèse des besoins et priorités par filière</a:t>
            </a:r>
          </a:p>
          <a:p>
            <a:r>
              <a:rPr lang="fr-FR" dirty="0" smtClean="0"/>
              <a:t>Choix des déclinaisons opérationnelles pour </a:t>
            </a:r>
            <a:r>
              <a:rPr lang="fr-FR" dirty="0" err="1" smtClean="0"/>
              <a:t>EcoAntibio</a:t>
            </a:r>
            <a:r>
              <a:rPr lang="fr-FR" dirty="0" smtClean="0"/>
              <a:t>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149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0000CC"/>
                </a:solidFill>
              </a:rPr>
              <a:t>Synthèse des besoins et des priorités par filière</a:t>
            </a:r>
            <a:endParaRPr lang="fr-FR" sz="4000" dirty="0">
              <a:solidFill>
                <a:srgbClr val="0000CC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Thématiques d’intérêt par filière</a:t>
            </a:r>
          </a:p>
          <a:p>
            <a:r>
              <a:rPr lang="fr-FR" dirty="0" smtClean="0"/>
              <a:t>Propositions de projets de recherche</a:t>
            </a:r>
          </a:p>
          <a:p>
            <a:r>
              <a:rPr lang="fr-FR" dirty="0" smtClean="0"/>
              <a:t>Propositions d’actions : besoins de formation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9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691129"/>
              </p:ext>
            </p:extLst>
          </p:nvPr>
        </p:nvGraphicFramePr>
        <p:xfrm>
          <a:off x="405577" y="134476"/>
          <a:ext cx="11353804" cy="6501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0401">
                  <a:extLst>
                    <a:ext uri="{9D8B030D-6E8A-4147-A177-3AD203B41FA5}">
                      <a16:colId xmlns:a16="http://schemas.microsoft.com/office/drawing/2014/main" val="85878075"/>
                    </a:ext>
                  </a:extLst>
                </a:gridCol>
                <a:gridCol w="2876934">
                  <a:extLst>
                    <a:ext uri="{9D8B030D-6E8A-4147-A177-3AD203B41FA5}">
                      <a16:colId xmlns:a16="http://schemas.microsoft.com/office/drawing/2014/main" val="4157424648"/>
                    </a:ext>
                  </a:extLst>
                </a:gridCol>
                <a:gridCol w="6186469">
                  <a:extLst>
                    <a:ext uri="{9D8B030D-6E8A-4147-A177-3AD203B41FA5}">
                      <a16:colId xmlns:a16="http://schemas.microsoft.com/office/drawing/2014/main" val="4134315399"/>
                    </a:ext>
                  </a:extLst>
                </a:gridCol>
              </a:tblGrid>
              <a:tr h="40459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Espèce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Filière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Problématique</a:t>
                      </a:r>
                      <a:r>
                        <a:rPr lang="fr-FR" baseline="0" dirty="0" smtClean="0"/>
                        <a:t> résistance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15313"/>
                  </a:ext>
                </a:extLst>
              </a:tr>
              <a:tr h="404597">
                <a:tc rowSpan="2">
                  <a:txBody>
                    <a:bodyPr/>
                    <a:lstStyle/>
                    <a:p>
                      <a:pPr algn="ctr"/>
                      <a:endParaRPr lang="fr-FR" b="1" dirty="0" smtClean="0"/>
                    </a:p>
                    <a:p>
                      <a:pPr algn="ctr"/>
                      <a:r>
                        <a:rPr lang="fr-FR" b="1" dirty="0" smtClean="0"/>
                        <a:t>Bovine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Bovins lait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Nématodes </a:t>
                      </a:r>
                      <a:r>
                        <a:rPr lang="fr-FR" dirty="0" smtClean="0"/>
                        <a:t>: strongles digestifs LM, BZ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Grande</a:t>
                      </a:r>
                      <a:r>
                        <a:rPr lang="fr-FR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douve et petite douve </a:t>
                      </a:r>
                      <a:r>
                        <a:rPr lang="fr-FR" baseline="0" dirty="0" smtClean="0"/>
                        <a:t>: BZ, </a:t>
                      </a:r>
                      <a:r>
                        <a:rPr lang="fr-FR" baseline="0" dirty="0" err="1" smtClean="0"/>
                        <a:t>oxyclozanide</a:t>
                      </a:r>
                      <a:endParaRPr lang="fr-FR" baseline="0" dirty="0" smtClean="0"/>
                    </a:p>
                    <a:p>
                      <a:pPr algn="ctr"/>
                      <a:r>
                        <a:rPr lang="fr-FR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Stomoxes </a:t>
                      </a:r>
                      <a:r>
                        <a:rPr lang="fr-FR" baseline="0" dirty="0" smtClean="0"/>
                        <a:t>et pyréthrinoïdes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09705"/>
                  </a:ext>
                </a:extLst>
              </a:tr>
              <a:tr h="593040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Bovins viande</a:t>
                      </a:r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247196"/>
                  </a:ext>
                </a:extLst>
              </a:tr>
              <a:tr h="404597">
                <a:tc rowSpan="2">
                  <a:txBody>
                    <a:bodyPr/>
                    <a:lstStyle/>
                    <a:p>
                      <a:pPr algn="ctr"/>
                      <a:endParaRPr lang="fr-FR" b="1" dirty="0" smtClean="0"/>
                    </a:p>
                    <a:p>
                      <a:pPr algn="ctr"/>
                      <a:r>
                        <a:rPr lang="fr-FR" b="1" dirty="0" smtClean="0"/>
                        <a:t>Ovine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Ovins lait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Nématodes</a:t>
                      </a:r>
                      <a:r>
                        <a:rPr lang="fr-FR" dirty="0" smtClean="0"/>
                        <a:t> : strongles digestifs LM, BZ, LEV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Grande et surtout petite douve </a:t>
                      </a:r>
                      <a:r>
                        <a:rPr lang="fr-FR" dirty="0" smtClean="0"/>
                        <a:t>: BZ</a:t>
                      </a:r>
                    </a:p>
                    <a:p>
                      <a:pPr algn="ctr"/>
                      <a:r>
                        <a:rPr lang="fr-FR" b="1" i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Moniezia</a:t>
                      </a:r>
                      <a:r>
                        <a:rPr lang="fr-FR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b="1" i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expansa</a:t>
                      </a:r>
                      <a:r>
                        <a:rPr lang="fr-FR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dirty="0" smtClean="0"/>
                        <a:t>et praziquantel ?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0000CC"/>
                          </a:solidFill>
                        </a:rPr>
                        <a:t>Coccidioses intestinales </a:t>
                      </a:r>
                      <a:r>
                        <a:rPr lang="fr-FR" dirty="0" smtClean="0"/>
                        <a:t>: </a:t>
                      </a:r>
                      <a:r>
                        <a:rPr lang="fr-FR" dirty="0" err="1" smtClean="0"/>
                        <a:t>diclazuril</a:t>
                      </a:r>
                      <a:r>
                        <a:rPr lang="fr-FR" dirty="0" smtClean="0"/>
                        <a:t>, toltrazuril</a:t>
                      </a:r>
                    </a:p>
                    <a:p>
                      <a:pPr algn="ctr"/>
                      <a:r>
                        <a:rPr lang="fr-FR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Psoroptes</a:t>
                      </a:r>
                      <a:r>
                        <a:rPr lang="fr-FR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ovis </a:t>
                      </a:r>
                      <a:r>
                        <a:rPr lang="fr-FR" dirty="0" smtClean="0"/>
                        <a:t>et LM ?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472198"/>
                  </a:ext>
                </a:extLst>
              </a:tr>
              <a:tr h="892331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Ovins viande</a:t>
                      </a:r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038827"/>
                  </a:ext>
                </a:extLst>
              </a:tr>
              <a:tr h="404597">
                <a:tc rowSpan="2">
                  <a:txBody>
                    <a:bodyPr/>
                    <a:lstStyle/>
                    <a:p>
                      <a:pPr algn="ctr"/>
                      <a:endParaRPr lang="fr-FR" b="1" dirty="0" smtClean="0"/>
                    </a:p>
                    <a:p>
                      <a:pPr algn="ctr"/>
                      <a:r>
                        <a:rPr lang="fr-FR" b="1" dirty="0" smtClean="0"/>
                        <a:t>Caprine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Caprins lait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Nématodes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 smtClean="0"/>
                        <a:t>: strongles digestifs LM, BZ…</a:t>
                      </a:r>
                    </a:p>
                    <a:p>
                      <a:pPr algn="ctr"/>
                      <a:r>
                        <a:rPr lang="fr-FR" b="1" baseline="0" dirty="0" smtClean="0">
                          <a:solidFill>
                            <a:srgbClr val="0000CC"/>
                          </a:solidFill>
                        </a:rPr>
                        <a:t>Coccidioses intestinales </a:t>
                      </a:r>
                      <a:r>
                        <a:rPr lang="fr-FR" baseline="0" dirty="0" smtClean="0"/>
                        <a:t>: </a:t>
                      </a:r>
                      <a:r>
                        <a:rPr lang="fr-FR" baseline="0" dirty="0" err="1" smtClean="0"/>
                        <a:t>diclazuril</a:t>
                      </a:r>
                      <a:r>
                        <a:rPr lang="fr-FR" baseline="0" dirty="0" smtClean="0"/>
                        <a:t>, toltrazuril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272022"/>
                  </a:ext>
                </a:extLst>
              </a:tr>
              <a:tr h="404597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Carins viande / laine</a:t>
                      </a:r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99140"/>
                  </a:ext>
                </a:extLst>
              </a:tr>
              <a:tr h="698346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Equine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Toutes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Nématodes </a:t>
                      </a:r>
                      <a:r>
                        <a:rPr lang="fr-FR" smtClean="0"/>
                        <a:t>: cyathostomes + </a:t>
                      </a:r>
                      <a:r>
                        <a:rPr lang="fr-FR" dirty="0" smtClean="0"/>
                        <a:t>Parascaris : LM, BZ</a:t>
                      </a:r>
                    </a:p>
                    <a:p>
                      <a:pPr algn="ctr"/>
                      <a:r>
                        <a:rPr lang="fr-FR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Anoplocéphales</a:t>
                      </a:r>
                      <a:r>
                        <a:rPr lang="fr-FR" dirty="0" smtClean="0"/>
                        <a:t> et praziquantel</a:t>
                      </a:r>
                    </a:p>
                    <a:p>
                      <a:pPr algn="ctr"/>
                      <a:r>
                        <a:rPr lang="fr-FR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Gastérophiles</a:t>
                      </a:r>
                      <a:r>
                        <a:rPr lang="fr-FR" baseline="0" dirty="0" smtClean="0"/>
                        <a:t> et LM</a:t>
                      </a:r>
                      <a:endParaRPr lang="fr-F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002481"/>
                  </a:ext>
                </a:extLst>
              </a:tr>
              <a:tr h="404597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Porcine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Porcs avec</a:t>
                      </a:r>
                      <a:r>
                        <a:rPr lang="fr-FR" baseline="0" dirty="0" smtClean="0"/>
                        <a:t> accès </a:t>
                      </a:r>
                      <a:r>
                        <a:rPr lang="fr-FR" dirty="0" smtClean="0"/>
                        <a:t>extérieur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Ascaris, </a:t>
                      </a:r>
                      <a:r>
                        <a:rPr lang="fr-FR" dirty="0" err="1" smtClean="0"/>
                        <a:t>Trichures</a:t>
                      </a:r>
                      <a:r>
                        <a:rPr lang="fr-FR" dirty="0" smtClean="0"/>
                        <a:t>,</a:t>
                      </a:r>
                      <a:r>
                        <a:rPr lang="fr-FR" baseline="0" dirty="0" smtClean="0"/>
                        <a:t> coccidioses du porcelet, gale sarcoptique </a:t>
                      </a:r>
                      <a:r>
                        <a:rPr lang="fr-FR" dirty="0" smtClean="0"/>
                        <a:t>??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949083"/>
                  </a:ext>
                </a:extLst>
              </a:tr>
              <a:tr h="698346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Volailles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Poulet label…,</a:t>
                      </a:r>
                    </a:p>
                    <a:p>
                      <a:pPr algn="ctr"/>
                      <a:r>
                        <a:rPr lang="fr-FR" dirty="0" smtClean="0"/>
                        <a:t> accès extérieur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Nématodes</a:t>
                      </a:r>
                      <a:r>
                        <a:rPr lang="fr-FR" dirty="0" smtClean="0"/>
                        <a:t> : </a:t>
                      </a:r>
                      <a:r>
                        <a:rPr lang="fr-FR" dirty="0" err="1" smtClean="0"/>
                        <a:t>Ascaridia</a:t>
                      </a:r>
                      <a:r>
                        <a:rPr lang="fr-FR" dirty="0" smtClean="0"/>
                        <a:t> +++, </a:t>
                      </a:r>
                      <a:r>
                        <a:rPr lang="fr-FR" dirty="0" err="1" smtClean="0"/>
                        <a:t>Heterakis</a:t>
                      </a:r>
                      <a:r>
                        <a:rPr lang="fr-FR" dirty="0" smtClean="0"/>
                        <a:t> ?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0000CC"/>
                          </a:solidFill>
                        </a:rPr>
                        <a:t>Coccidioses intestinales </a:t>
                      </a:r>
                      <a:r>
                        <a:rPr lang="fr-FR" dirty="0" smtClean="0"/>
                        <a:t>: </a:t>
                      </a:r>
                      <a:r>
                        <a:rPr lang="fr-FR" dirty="0" err="1" smtClean="0"/>
                        <a:t>coccidiostats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037495"/>
                  </a:ext>
                </a:extLst>
              </a:tr>
              <a:tr h="404597">
                <a:tc>
                  <a:txBody>
                    <a:bodyPr/>
                    <a:lstStyle/>
                    <a:p>
                      <a:pPr algn="ctr"/>
                      <a:r>
                        <a:rPr lang="fr-FR" b="1" i="1" dirty="0" smtClean="0"/>
                        <a:t>Apis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1" baseline="0" dirty="0" err="1" smtClean="0"/>
                        <a:t>mellifera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Apicole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i="1" dirty="0" smtClean="0"/>
                        <a:t>Varroa destructor </a:t>
                      </a:r>
                      <a:r>
                        <a:rPr lang="fr-FR" dirty="0" smtClean="0"/>
                        <a:t>et acaricides, autres ?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09279"/>
                  </a:ext>
                </a:extLst>
              </a:tr>
              <a:tr h="404597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Poissons</a:t>
                      </a:r>
                      <a:r>
                        <a:rPr lang="fr-FR" b="1" baseline="0" dirty="0" smtClean="0"/>
                        <a:t> d’élevage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aquaculture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?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79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6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58648"/>
            <a:ext cx="10990006" cy="1325563"/>
          </a:xfrm>
        </p:spPr>
        <p:txBody>
          <a:bodyPr>
            <a:normAutofit/>
          </a:bodyPr>
          <a:lstStyle/>
          <a:p>
            <a:r>
              <a:rPr lang="fr-FR" sz="3400" dirty="0" smtClean="0">
                <a:solidFill>
                  <a:srgbClr val="0000CC"/>
                </a:solidFill>
              </a:rPr>
              <a:t>Projets de </a:t>
            </a:r>
            <a:r>
              <a:rPr lang="fr-FR" sz="3400" dirty="0" smtClean="0">
                <a:solidFill>
                  <a:srgbClr val="0000CC"/>
                </a:solidFill>
              </a:rPr>
              <a:t>recherche « communs » à toutes les filières (1/3)</a:t>
            </a:r>
            <a:endParaRPr lang="fr-FR" sz="3400" dirty="0">
              <a:solidFill>
                <a:srgbClr val="0000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780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rgbClr val="0000CC"/>
                </a:solidFill>
              </a:rPr>
              <a:t>Développer et évaluer des outils innovants </a:t>
            </a:r>
            <a:r>
              <a:rPr lang="fr-FR" dirty="0">
                <a:solidFill>
                  <a:srgbClr val="0000CC"/>
                </a:solidFill>
              </a:rPr>
              <a:t>de détection précoce de la </a:t>
            </a:r>
            <a:r>
              <a:rPr lang="fr-FR" dirty="0" smtClean="0">
                <a:solidFill>
                  <a:srgbClr val="0000CC"/>
                </a:solidFill>
              </a:rPr>
              <a:t>résistance en élevage</a:t>
            </a:r>
            <a:endParaRPr lang="fr-FR" dirty="0" smtClean="0"/>
          </a:p>
          <a:p>
            <a:pPr lvl="1"/>
            <a:r>
              <a:rPr lang="fr-FR" dirty="0" smtClean="0"/>
              <a:t>Outils </a:t>
            </a:r>
            <a:r>
              <a:rPr lang="fr-FR" dirty="0"/>
              <a:t>phénotypiques et/ou génétiques, opérationnels, faciles à mettre en place, peu coûteux, permettant une détection plus précoce / </a:t>
            </a:r>
            <a:r>
              <a:rPr lang="fr-FR" dirty="0" smtClean="0"/>
              <a:t>FECRT</a:t>
            </a:r>
          </a:p>
          <a:p>
            <a:pPr lvl="1"/>
            <a:endParaRPr lang="fr-FR" dirty="0" smtClean="0">
              <a:solidFill>
                <a:srgbClr val="0000CC"/>
              </a:solidFill>
            </a:endParaRPr>
          </a:p>
          <a:p>
            <a:r>
              <a:rPr lang="fr-FR" dirty="0" smtClean="0">
                <a:solidFill>
                  <a:srgbClr val="0000CC"/>
                </a:solidFill>
              </a:rPr>
              <a:t>Développer, tester et valider des protocoles d’évaluation de l’efficacité </a:t>
            </a:r>
            <a:r>
              <a:rPr lang="fr-FR" dirty="0" smtClean="0"/>
              <a:t>des anticoccidiens, des </a:t>
            </a:r>
            <a:r>
              <a:rPr lang="fr-FR" dirty="0" err="1" smtClean="0"/>
              <a:t>cestodicides</a:t>
            </a:r>
            <a:r>
              <a:rPr lang="fr-FR" dirty="0" smtClean="0"/>
              <a:t>, des fasciolicides… en élevage ou en laboratoire</a:t>
            </a:r>
          </a:p>
          <a:p>
            <a:pPr lvl="1"/>
            <a:endParaRPr lang="fr-FR" dirty="0"/>
          </a:p>
          <a:p>
            <a:r>
              <a:rPr lang="fr-FR" dirty="0">
                <a:solidFill>
                  <a:srgbClr val="0000CC"/>
                </a:solidFill>
              </a:rPr>
              <a:t>Enquêtes de terrain pour évaluer la prévalence de la résistance </a:t>
            </a:r>
            <a:r>
              <a:rPr lang="fr-FR" dirty="0"/>
              <a:t>à chaque molécule AP pour un parasite </a:t>
            </a:r>
            <a:r>
              <a:rPr lang="fr-FR" dirty="0" smtClean="0"/>
              <a:t>donné et </a:t>
            </a:r>
            <a:r>
              <a:rPr lang="fr-FR" dirty="0" smtClean="0">
                <a:solidFill>
                  <a:srgbClr val="0000CC"/>
                </a:solidFill>
              </a:rPr>
              <a:t> mesurer l’exposition </a:t>
            </a:r>
            <a:r>
              <a:rPr lang="fr-FR" dirty="0" smtClean="0"/>
              <a:t>des populations parasitaires aux API et APE</a:t>
            </a:r>
          </a:p>
          <a:p>
            <a:pPr marL="457200" lvl="1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052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58648"/>
            <a:ext cx="10990006" cy="1325563"/>
          </a:xfrm>
        </p:spPr>
        <p:txBody>
          <a:bodyPr>
            <a:normAutofit/>
          </a:bodyPr>
          <a:lstStyle/>
          <a:p>
            <a:r>
              <a:rPr lang="fr-FR" sz="3400" dirty="0" smtClean="0">
                <a:solidFill>
                  <a:srgbClr val="0000CC"/>
                </a:solidFill>
              </a:rPr>
              <a:t>Projets de </a:t>
            </a:r>
            <a:r>
              <a:rPr lang="fr-FR" sz="3400" dirty="0" smtClean="0">
                <a:solidFill>
                  <a:srgbClr val="0000CC"/>
                </a:solidFill>
              </a:rPr>
              <a:t>recherche « communs » à toutes les filières (2/3)</a:t>
            </a:r>
            <a:endParaRPr lang="fr-FR" sz="3400" dirty="0">
              <a:solidFill>
                <a:srgbClr val="0000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780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Mieux connaître les </a:t>
            </a:r>
            <a:r>
              <a:rPr lang="fr-FR" dirty="0" smtClean="0">
                <a:solidFill>
                  <a:srgbClr val="0000CC"/>
                </a:solidFill>
              </a:rPr>
              <a:t>facteurs de risque d’apparition et de diffusion de la résistance</a:t>
            </a:r>
          </a:p>
          <a:p>
            <a:pPr lvl="1"/>
            <a:r>
              <a:rPr lang="fr-FR" dirty="0" smtClean="0"/>
              <a:t>Compréhension fine de la conduite d’élevage lors des enquêtes de prévalence de la résistance (biosécurité, pratiques…)</a:t>
            </a:r>
          </a:p>
          <a:p>
            <a:pPr lvl="1"/>
            <a:r>
              <a:rPr lang="fr-FR" dirty="0" smtClean="0"/>
              <a:t>Rôles respectifs des achats, des mélanges de troupeaux (estives), pratiques de traitement (dose and move)…</a:t>
            </a:r>
          </a:p>
          <a:p>
            <a:pPr lvl="1"/>
            <a:r>
              <a:rPr lang="fr-FR" dirty="0" smtClean="0"/>
              <a:t>Quelles pratiques d’élevage sont à l’origine d’une moindre utilisation des AP ?</a:t>
            </a:r>
          </a:p>
          <a:p>
            <a:endParaRPr lang="fr-FR" dirty="0"/>
          </a:p>
          <a:p>
            <a:r>
              <a:rPr lang="fr-FR" dirty="0" smtClean="0"/>
              <a:t>Mieux connaître </a:t>
            </a:r>
            <a:r>
              <a:rPr lang="fr-FR" dirty="0" smtClean="0"/>
              <a:t>la </a:t>
            </a:r>
            <a:r>
              <a:rPr lang="fr-FR" dirty="0" smtClean="0">
                <a:solidFill>
                  <a:srgbClr val="0000CC"/>
                </a:solidFill>
              </a:rPr>
              <a:t>bioécologie</a:t>
            </a:r>
            <a:r>
              <a:rPr lang="fr-FR" dirty="0" smtClean="0"/>
              <a:t> et les </a:t>
            </a:r>
            <a:r>
              <a:rPr lang="fr-FR" dirty="0" smtClean="0">
                <a:solidFill>
                  <a:srgbClr val="0000CC"/>
                </a:solidFill>
              </a:rPr>
              <a:t>aptitudes</a:t>
            </a:r>
            <a:r>
              <a:rPr lang="fr-FR" dirty="0" smtClean="0"/>
              <a:t> d</a:t>
            </a:r>
            <a:r>
              <a:rPr lang="fr-FR" dirty="0" smtClean="0"/>
              <a:t>es </a:t>
            </a:r>
            <a:r>
              <a:rPr lang="fr-FR" dirty="0" smtClean="0">
                <a:solidFill>
                  <a:srgbClr val="0000CC"/>
                </a:solidFill>
              </a:rPr>
              <a:t>parasites « résistants »</a:t>
            </a:r>
          </a:p>
          <a:p>
            <a:pPr lvl="1"/>
            <a:r>
              <a:rPr lang="fr-FR" dirty="0" smtClean="0"/>
              <a:t>Bioécologie et fitness, circulation chez différentes espèces hôtes (y compris faune sauvage)</a:t>
            </a:r>
          </a:p>
          <a:p>
            <a:pPr lvl="1"/>
            <a:r>
              <a:rPr lang="fr-FR" dirty="0" smtClean="0"/>
              <a:t>Rôle pathogène ? Réponses aux stress climatique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06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 smtClean="0">
                <a:solidFill>
                  <a:srgbClr val="0000CC"/>
                </a:solidFill>
              </a:rPr>
              <a:t>Projets de </a:t>
            </a:r>
            <a:r>
              <a:rPr lang="fr-FR" sz="3400" dirty="0" smtClean="0">
                <a:solidFill>
                  <a:srgbClr val="0000CC"/>
                </a:solidFill>
              </a:rPr>
              <a:t>recherche « communs » à toutes les filières (3/3)</a:t>
            </a:r>
            <a:endParaRPr lang="fr-FR" sz="3400" dirty="0">
              <a:solidFill>
                <a:srgbClr val="0000CC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Pour une </a:t>
            </a:r>
            <a:r>
              <a:rPr lang="fr-FR" dirty="0" smtClean="0">
                <a:solidFill>
                  <a:srgbClr val="0000CC"/>
                </a:solidFill>
              </a:rPr>
              <a:t>utilisation plus rationnelle des AP</a:t>
            </a:r>
          </a:p>
          <a:p>
            <a:pPr lvl="1"/>
            <a:r>
              <a:rPr lang="fr-FR" dirty="0" smtClean="0"/>
              <a:t>Développer des stratégies simples de </a:t>
            </a:r>
            <a:r>
              <a:rPr lang="fr-FR" dirty="0" smtClean="0">
                <a:solidFill>
                  <a:srgbClr val="0000CC"/>
                </a:solidFill>
              </a:rPr>
              <a:t>traitement ciblé </a:t>
            </a:r>
          </a:p>
          <a:p>
            <a:pPr lvl="2"/>
            <a:r>
              <a:rPr lang="fr-FR" dirty="0" smtClean="0"/>
              <a:t>Traiter au bon moment, attention aux effets collatéraux sur d’autres parasites (ex : je traite contre la gale avec une LM et j’exerce une pression de sélection sur les strongles digestifs…)</a:t>
            </a:r>
          </a:p>
          <a:p>
            <a:pPr lvl="1"/>
            <a:r>
              <a:rPr lang="fr-FR" dirty="0" smtClean="0"/>
              <a:t>Développer des stratégies simples de </a:t>
            </a:r>
            <a:r>
              <a:rPr lang="fr-FR" dirty="0" smtClean="0">
                <a:solidFill>
                  <a:srgbClr val="0000CC"/>
                </a:solidFill>
              </a:rPr>
              <a:t>traitement ciblé sélectif</a:t>
            </a:r>
          </a:p>
          <a:p>
            <a:pPr lvl="2"/>
            <a:r>
              <a:rPr lang="fr-FR" dirty="0" smtClean="0"/>
              <a:t>Dans diverses espèces (BOV génisses, vaches laitières, OV et CP, CV…)</a:t>
            </a:r>
          </a:p>
          <a:p>
            <a:pPr lvl="1"/>
            <a:endParaRPr lang="fr-FR" dirty="0"/>
          </a:p>
          <a:p>
            <a:r>
              <a:rPr lang="fr-FR" dirty="0" smtClean="0"/>
              <a:t>Développer une </a:t>
            </a:r>
            <a:r>
              <a:rPr lang="fr-FR" dirty="0" smtClean="0">
                <a:solidFill>
                  <a:srgbClr val="0000CC"/>
                </a:solidFill>
              </a:rPr>
              <a:t>approche intégrée </a:t>
            </a:r>
            <a:r>
              <a:rPr lang="fr-FR" dirty="0" smtClean="0"/>
              <a:t>du contrôle du parasitisme</a:t>
            </a:r>
          </a:p>
          <a:p>
            <a:pPr lvl="1"/>
            <a:r>
              <a:rPr lang="fr-FR" dirty="0"/>
              <a:t>C</a:t>
            </a:r>
            <a:r>
              <a:rPr lang="fr-FR" dirty="0" smtClean="0"/>
              <a:t>e contrôle ne doit pas reposer sur les seuls AP</a:t>
            </a:r>
          </a:p>
          <a:p>
            <a:pPr lvl="1"/>
            <a:r>
              <a:rPr lang="fr-FR" dirty="0" smtClean="0"/>
              <a:t>Proposer des </a:t>
            </a:r>
            <a:r>
              <a:rPr lang="fr-FR" dirty="0" smtClean="0">
                <a:solidFill>
                  <a:srgbClr val="0000CC"/>
                </a:solidFill>
              </a:rPr>
              <a:t>stratégies innovantes de gestion du parasitisme</a:t>
            </a:r>
            <a:r>
              <a:rPr lang="fr-FR" dirty="0" smtClean="0"/>
              <a:t>, les tester, les évaluer, les promouvoir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15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00CC"/>
                </a:solidFill>
              </a:rPr>
              <a:t>Besoin de modules de </a:t>
            </a:r>
            <a:r>
              <a:rPr lang="fr-FR" sz="3600" dirty="0" smtClean="0">
                <a:solidFill>
                  <a:srgbClr val="0000CC"/>
                </a:solidFill>
              </a:rPr>
              <a:t>formation (en lien avec axe 2, actions 9 et 10)</a:t>
            </a:r>
            <a:endParaRPr lang="fr-FR" sz="3600" dirty="0">
              <a:solidFill>
                <a:srgbClr val="0000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CC"/>
                </a:solidFill>
              </a:rPr>
              <a:t>Sensibiliser/former</a:t>
            </a:r>
            <a:r>
              <a:rPr lang="fr-FR" dirty="0" smtClean="0"/>
              <a:t> les éleveurs, les conseillers, les ASV et les vétérinaires praticiens (ruraux et canins) dans le domaine de la résistance aux antiparasitaires sur des bases scientifiques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Identifier les </a:t>
            </a:r>
            <a:r>
              <a:rPr lang="fr-FR" dirty="0" smtClean="0">
                <a:solidFill>
                  <a:srgbClr val="0000CC"/>
                </a:solidFill>
              </a:rPr>
              <a:t>freins</a:t>
            </a:r>
            <a:r>
              <a:rPr lang="fr-FR" dirty="0" smtClean="0"/>
              <a:t> (et les moyens à mettre en place pour les diminuer) </a:t>
            </a:r>
            <a:r>
              <a:rPr lang="fr-FR" dirty="0" smtClean="0">
                <a:solidFill>
                  <a:srgbClr val="0000CC"/>
                </a:solidFill>
              </a:rPr>
              <a:t>à l’utilisation raisonnée des AP</a:t>
            </a:r>
          </a:p>
          <a:p>
            <a:pPr lvl="1"/>
            <a:r>
              <a:rPr lang="fr-FR" dirty="0" smtClean="0"/>
              <a:t>Habitudes et croyances des éleveurs : a</a:t>
            </a:r>
            <a:r>
              <a:rPr lang="fr-FR" dirty="0" smtClean="0"/>
              <a:t>spects sociologiques et économiques </a:t>
            </a:r>
            <a:endParaRPr lang="fr-FR" dirty="0" smtClean="0"/>
          </a:p>
          <a:p>
            <a:pPr lvl="1"/>
            <a:r>
              <a:rPr lang="fr-FR" dirty="0" smtClean="0"/>
              <a:t>Viabilité économique des structures vétérinaires rurales (modèle économique basé sur le médicament), comment faire payer le conseil ?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 flipH="1">
            <a:off x="730782" y="6111845"/>
            <a:ext cx="10730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+ Elaboration de guides de bonne pratique, actions de communications (presse professionnelle…)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580783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CC"/>
                </a:solidFill>
              </a:rPr>
              <a:t>Déclinaisons opérationnelles / plan d’action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Copil EcoAntibio3 le jeudi 23 mai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Discussion autour des déclinaisons opérationnelles, action par action</a:t>
            </a:r>
          </a:p>
          <a:p>
            <a:endParaRPr lang="fr-FR" dirty="0"/>
          </a:p>
          <a:p>
            <a:r>
              <a:rPr lang="fr-FR" dirty="0" smtClean="0"/>
              <a:t>Finalisation des plans d’action cet été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298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CC"/>
                </a:solidFill>
              </a:rPr>
              <a:t>AAP </a:t>
            </a:r>
            <a:r>
              <a:rPr lang="fr-FR" dirty="0" smtClean="0">
                <a:solidFill>
                  <a:srgbClr val="0000CC"/>
                </a:solidFill>
              </a:rPr>
              <a:t>2024 du plan EcoAntibio3</a:t>
            </a:r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Actualités et calendrier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89477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683</Words>
  <Application>Microsoft Office PowerPoint</Application>
  <PresentationFormat>Grand écran</PresentationFormat>
  <Paragraphs>95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Réunion GT Antiparasitaires du RFSA</vt:lpstr>
      <vt:lpstr>Synthèse des besoins et des priorités par filière</vt:lpstr>
      <vt:lpstr>Présentation PowerPoint</vt:lpstr>
      <vt:lpstr>Projets de recherche « communs » à toutes les filières (1/3)</vt:lpstr>
      <vt:lpstr>Projets de recherche « communs » à toutes les filières (2/3)</vt:lpstr>
      <vt:lpstr>Projets de recherche « communs » à toutes les filières (3/3)</vt:lpstr>
      <vt:lpstr>Besoin de modules de formation (en lien avec axe 2, actions 9 et 10)</vt:lpstr>
      <vt:lpstr>Déclinaisons opérationnelles / plan d’action</vt:lpstr>
      <vt:lpstr>AAP 2024 du plan EcoAntibio3</vt:lpstr>
    </vt:vector>
  </TitlesOfParts>
  <Company>École Nationale Vétérinaire de Toulouse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RFSA </dc:title>
  <dc:creator>Philippe Jacquiet</dc:creator>
  <cp:lastModifiedBy>Philippe Jacquiet</cp:lastModifiedBy>
  <cp:revision>29</cp:revision>
  <dcterms:created xsi:type="dcterms:W3CDTF">2024-05-12T19:35:39Z</dcterms:created>
  <dcterms:modified xsi:type="dcterms:W3CDTF">2024-05-13T13:51:55Z</dcterms:modified>
</cp:coreProperties>
</file>