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82" r:id="rId4"/>
    <p:sldId id="259" r:id="rId5"/>
    <p:sldId id="260" r:id="rId6"/>
    <p:sldId id="265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61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967"/>
    <a:srgbClr val="929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52A4826-43D0-467A-97EE-601ACFB831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7C53CE-ACAC-4345-9EB3-4AE6D8BE90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8FF08-CAB9-44D6-A735-234D505BE30A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904D46-AC02-4515-95C1-A58C83E225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D74B59-8442-49D0-978B-DEEFB495A4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2A7AC-3178-4734-8709-7486A8BAD4E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7CF45C9-02AB-4835-87BB-2738F92994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8685213"/>
            <a:ext cx="914400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0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FF2E8-B955-4B44-8E8B-F3ADB80CE4B5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5BD8E-8674-4EDC-9CB8-8AFF340701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17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 en français ou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r>
              <a:rPr lang="en-US" dirty="0"/>
              <a:t> SLEE: suspected lack of expected efficacy)</a:t>
            </a:r>
            <a:endParaRPr lang="fr-FR" dirty="0"/>
          </a:p>
          <a:p>
            <a:r>
              <a:rPr lang="fr-FR" dirty="0"/>
              <a:t>*Mentionner obligation déontologique de déclaration de PV pour les vétérinaires</a:t>
            </a:r>
          </a:p>
          <a:p>
            <a:r>
              <a:rPr lang="fr-FR" dirty="0"/>
              <a:t>Mentionner obligation du laboratoire de remonter tous les cas reçus à l’ANMV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8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Interprétation</a:t>
            </a:r>
            <a:r>
              <a:rPr lang="fr-FR" baseline="0" dirty="0"/>
              <a:t> ?   Augmentation à la fois liée à l’augmentation du nombre de déclarations (promotion) et à l’émergence de résistance de souches résistantes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5BD8E-8674-4EDC-9CB8-8AFF340701B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67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 en français ou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r>
              <a:rPr lang="en-US" dirty="0"/>
              <a:t> SLEE: suspected lack of expected efficacy)</a:t>
            </a:r>
            <a:endParaRPr lang="fr-FR" dirty="0"/>
          </a:p>
          <a:p>
            <a:r>
              <a:rPr lang="fr-FR" dirty="0"/>
              <a:t>*Mentionner obligation déontologique de déclaration de PV pour les vétérinaires</a:t>
            </a:r>
          </a:p>
          <a:p>
            <a:r>
              <a:rPr lang="fr-FR" dirty="0"/>
              <a:t>Mentionner obligation du laboratoire de remonter tous les cas reçus à l’ANMV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899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, et adéquation du médicament utilisé avec le parasite, le stade de son cycle, et l'exposition des bovins à l'infestation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4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*: si encore dispo, N° de lot pour recherche de défaut qualité etc... (= contrôle AQ)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79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*FECRT test de réduction d’excrétion fécale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steffen\Desktop\logo RFS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91" y="836712"/>
            <a:ext cx="516501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40969"/>
            <a:ext cx="7543800" cy="1008112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49" y="4365104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91" y="6381328"/>
            <a:ext cx="2438399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6F0056B1-9792-411F-AD60-7614E1D1E0B0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6381328"/>
            <a:ext cx="2367281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5099-CF01-4BC3-91A7-D83B3FBA005E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178C-D0F8-4DB2-B343-5F785EB95248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steffen\Desktop\logo RFS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91" y="836712"/>
            <a:ext cx="516501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40969"/>
            <a:ext cx="7543800" cy="1008112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49" y="4365104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91" y="6381328"/>
            <a:ext cx="2438399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6F0056B1-9792-411F-AD60-7614E1D1E0B0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6381328"/>
            <a:ext cx="2367281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48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836B-3A16-4AAC-BBB5-37AE1214E7C4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05CB30C-2C71-4E5F-B14C-818EFA74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6580"/>
            <a:ext cx="914400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19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63241-7941-4243-A497-56948A7F012F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95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781-76E1-4727-AA65-A7566A20BA9C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37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FC3A-5121-4FCF-8D45-8E6EDE81446E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266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9961-A4A7-47B6-91B5-9AB6D5BB7781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671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B697-CF50-4E00-917C-19354D00F778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787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370A-7E69-45F4-86AA-BFFD68E72183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30/10/2020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JNGTV  POITIERS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05CB30C-2C71-4E5F-B14C-818EFA74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997014"/>
            <a:ext cx="914400" cy="4206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409-956F-48A3-8369-885FA580F8CD}" type="datetime1">
              <a:rPr lang="fr-FR" smtClean="0"/>
              <a:t>27/10/2021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102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5099-CF01-4BC3-91A7-D83B3FBA005E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709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178C-D0F8-4DB2-B343-5F785EB95248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1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63241-7941-4243-A497-56948A7F012F}" type="datetime1">
              <a:rPr lang="fr-FR" smtClean="0"/>
              <a:t>27/10/2021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781-76E1-4727-AA65-A7566A20BA9C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FC3A-5121-4FCF-8D45-8E6EDE81446E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9961-A4A7-47B6-91B5-9AB6D5BB7781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B697-CF50-4E00-917C-19354D00F778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370A-7E69-45F4-86AA-BFFD68E72183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409-956F-48A3-8369-885FA580F8CD}" type="datetime1">
              <a:rPr lang="fr-FR" smtClean="0"/>
              <a:t>27/10/2021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759967"/>
          </a:solidFill>
          <a:ln>
            <a:solidFill>
              <a:srgbClr val="759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 dirty="0"/>
              <a:t>JNGTV POITIERS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30/10/2020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759967"/>
          </a:solidFill>
          <a:ln>
            <a:solidFill>
              <a:srgbClr val="759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886065-60B4-47B3-9084-A1898E333A1B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71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Inefficacité et résistance :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>
                <a:latin typeface="+mj-lt"/>
              </a:rPr>
              <a:t>Place de la pharmacovigilance pour les anthelminthiques</a:t>
            </a:r>
          </a:p>
          <a:p>
            <a:pPr algn="ctr"/>
            <a:endParaRPr lang="fr-FR" sz="3600" dirty="0">
              <a:latin typeface="+mj-lt"/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+mj-lt"/>
              </a:rPr>
              <a:t>JNGTV 30 octobre 2020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85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Rôles et Buts </a:t>
            </a:r>
            <a:r>
              <a:rPr lang="fr-FR" dirty="0"/>
              <a:t>de la Pharmacovigilance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Surveillance Post-AMM des médicaments</a:t>
            </a:r>
          </a:p>
          <a:p>
            <a:pPr lvl="1"/>
            <a:r>
              <a:rPr lang="fr-FR" dirty="0"/>
              <a:t>Effets indésirables chez l’animal ou chez l’Homme</a:t>
            </a:r>
          </a:p>
          <a:p>
            <a:pPr lvl="1"/>
            <a:r>
              <a:rPr lang="fr-FR" dirty="0"/>
              <a:t>Manque d’efficacité (ME)</a:t>
            </a:r>
          </a:p>
          <a:p>
            <a:pPr lvl="1"/>
            <a:r>
              <a:rPr lang="fr-FR" dirty="0"/>
              <a:t>Mais aussi :</a:t>
            </a:r>
          </a:p>
          <a:p>
            <a:pPr lvl="2"/>
            <a:r>
              <a:rPr lang="fr-FR" dirty="0"/>
              <a:t>Résidus</a:t>
            </a:r>
          </a:p>
          <a:p>
            <a:pPr lvl="2"/>
            <a:r>
              <a:rPr lang="fr-FR" dirty="0"/>
              <a:t>Effets sur l’environnement</a:t>
            </a:r>
          </a:p>
          <a:p>
            <a:pPr lvl="2"/>
            <a:r>
              <a:rPr lang="fr-FR" dirty="0"/>
              <a:t>Transmission agents infectieux</a:t>
            </a:r>
          </a:p>
          <a:p>
            <a:pPr lvl="2"/>
            <a:endParaRPr lang="fr-FR" dirty="0"/>
          </a:p>
          <a:p>
            <a:r>
              <a:rPr lang="fr-FR" u="sng" dirty="0"/>
              <a:t>Mesures de gestion</a:t>
            </a:r>
          </a:p>
          <a:p>
            <a:pPr lvl="1"/>
            <a:r>
              <a:rPr lang="fr-FR" dirty="0"/>
              <a:t>Actualisation des informations (RCP)</a:t>
            </a:r>
          </a:p>
          <a:p>
            <a:pPr lvl="1"/>
            <a:r>
              <a:rPr lang="fr-FR" dirty="0"/>
              <a:t>Communication</a:t>
            </a:r>
          </a:p>
          <a:p>
            <a:pPr lvl="1"/>
            <a:r>
              <a:rPr lang="fr-FR" dirty="0"/>
              <a:t>Suspension, retrait AMM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de Pharmacovigilance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Bases nationale et européenne </a:t>
            </a:r>
          </a:p>
          <a:p>
            <a:pPr lvl="1"/>
            <a:r>
              <a:rPr lang="fr-FR" dirty="0"/>
              <a:t>Déclarations reçues des vétérinaires ou propriétaires</a:t>
            </a:r>
          </a:p>
          <a:p>
            <a:pPr lvl="1"/>
            <a:r>
              <a:rPr lang="fr-FR" dirty="0"/>
              <a:t>Transmises par les titulaires (cas graves 15j)</a:t>
            </a:r>
          </a:p>
          <a:p>
            <a:pPr lvl="2"/>
            <a:endParaRPr lang="fr-FR" dirty="0"/>
          </a:p>
          <a:p>
            <a:r>
              <a:rPr lang="fr-FR" u="sng" dirty="0"/>
              <a:t>Evaluation des déclarations</a:t>
            </a:r>
          </a:p>
          <a:p>
            <a:pPr lvl="1"/>
            <a:r>
              <a:rPr lang="fr-FR" dirty="0"/>
              <a:t>Individuelle : Importance qualité des données</a:t>
            </a:r>
          </a:p>
          <a:p>
            <a:pPr lvl="1"/>
            <a:r>
              <a:rPr lang="fr-FR" dirty="0"/>
              <a:t>Collective : Traitement statistique / Détection de signal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une évaluation optimale des déclarations précises et bien documentées sont nécessaires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44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Manques Efficacité (ME)</a:t>
            </a:r>
            <a:br>
              <a:rPr lang="fr-FR" dirty="0"/>
            </a:br>
            <a:r>
              <a:rPr lang="fr-FR" dirty="0"/>
              <a:t> reçus en 2019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Sur 4605 déclarations reçues 15,2%  sont des ME,</a:t>
            </a:r>
          </a:p>
          <a:p>
            <a:pPr marL="411480" lvl="1" indent="0">
              <a:buNone/>
            </a:pPr>
            <a:r>
              <a:rPr lang="fr-FR" sz="2600" dirty="0"/>
              <a:t>dont :</a:t>
            </a:r>
          </a:p>
          <a:p>
            <a:pPr lvl="1"/>
            <a:r>
              <a:rPr lang="fr-FR" sz="2400" dirty="0"/>
              <a:t>48% chez les carnivores domestiques</a:t>
            </a:r>
          </a:p>
          <a:p>
            <a:pPr lvl="1"/>
            <a:r>
              <a:rPr lang="fr-FR" sz="2400" dirty="0"/>
              <a:t>24,3% chez les bovins</a:t>
            </a:r>
          </a:p>
          <a:p>
            <a:pPr lvl="1"/>
            <a:r>
              <a:rPr lang="fr-FR" sz="2400" dirty="0"/>
              <a:t>4,3% chez les ovins</a:t>
            </a:r>
          </a:p>
          <a:p>
            <a:pPr lvl="1"/>
            <a:r>
              <a:rPr lang="fr-FR" sz="2400" dirty="0"/>
              <a:t>2,4% chez les caprins</a:t>
            </a:r>
          </a:p>
          <a:p>
            <a:pPr lvl="1"/>
            <a:r>
              <a:rPr lang="fr-FR" sz="2400" dirty="0"/>
              <a:t>19% autres espèces (équins, porcins, volailles, abeilles, lapins, …) 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506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sur 10 ans  des ME des antiparasitaires chez les ruminants*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800" dirty="0"/>
              <a:t>990 déclarations reçues concernant au moins un API ou APE dont 13,6% sont des ME</a:t>
            </a:r>
          </a:p>
          <a:p>
            <a:endParaRPr lang="fr-FR" sz="2800" dirty="0"/>
          </a:p>
          <a:p>
            <a:pPr lvl="1"/>
            <a:r>
              <a:rPr lang="fr-FR" sz="2600" dirty="0"/>
              <a:t>36,6% des déclarations Ovins sont des ME</a:t>
            </a:r>
          </a:p>
          <a:p>
            <a:pPr lvl="1"/>
            <a:r>
              <a:rPr lang="fr-FR" sz="2600" dirty="0"/>
              <a:t>12,4 % des déclarations Bovin sont des ME</a:t>
            </a:r>
          </a:p>
          <a:p>
            <a:pPr lvl="1"/>
            <a:r>
              <a:rPr lang="fr-FR" sz="2600" dirty="0"/>
              <a:t>3,3% des déclarations Caprins sont des ME</a:t>
            </a:r>
          </a:p>
          <a:p>
            <a:pPr lvl="1"/>
            <a:endParaRPr lang="fr-FR" sz="2400" dirty="0"/>
          </a:p>
          <a:p>
            <a:pPr marL="411480" lvl="1" indent="0">
              <a:buNone/>
            </a:pPr>
            <a:r>
              <a:rPr lang="fr-FR" sz="2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L’espèce ovine est aussi celle pour laquelle la résistance aux anthelminthiques est la plus documentée </a:t>
            </a:r>
          </a:p>
          <a:p>
            <a:pPr lvl="1"/>
            <a:endParaRPr lang="fr-FR" sz="2400" dirty="0">
              <a:solidFill>
                <a:srgbClr val="0070C0"/>
              </a:solidFill>
            </a:endParaRPr>
          </a:p>
          <a:p>
            <a:pPr marL="411480" lvl="1" indent="0">
              <a:buNone/>
            </a:pPr>
            <a:r>
              <a:rPr lang="fr-FR" sz="1300" dirty="0"/>
              <a:t>* Fresnay E., L’apport de la pharmacovigilance dans la surveillance des médicaments : exemple des antiparasitaires destinés aux animaux de rente, Le Point Vétérinaire, 2018, n°387, p58-63</a:t>
            </a:r>
          </a:p>
          <a:p>
            <a:pPr lvl="1"/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377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Augmentation nombre de ME des API </a:t>
            </a:r>
            <a:br>
              <a:rPr lang="fr-FR" dirty="0"/>
            </a:br>
            <a:r>
              <a:rPr lang="fr-FR" dirty="0"/>
              <a:t>sur les 10 dernières années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9792" y="3789040"/>
            <a:ext cx="5379230" cy="2640360"/>
          </a:xfrm>
        </p:spPr>
        <p:txBody>
          <a:bodyPr>
            <a:normAutofit/>
          </a:bodyPr>
          <a:lstStyle/>
          <a:p>
            <a:pPr lvl="1"/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008904"/>
            <a:ext cx="7956000" cy="4362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812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Origine possible du ME d’un API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6000"/>
            <a:ext cx="7620000" cy="5112000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/>
              <a:t>Liée au médicament utilisé</a:t>
            </a:r>
          </a:p>
          <a:p>
            <a:pPr lvl="1"/>
            <a:r>
              <a:rPr lang="fr-FR" sz="2400" dirty="0"/>
              <a:t>Date péremption, conservation après ouverture, stockage …</a:t>
            </a:r>
          </a:p>
          <a:p>
            <a:r>
              <a:rPr lang="fr-FR" sz="2800" dirty="0"/>
              <a:t>Liée aux conditions d’administration</a:t>
            </a:r>
          </a:p>
          <a:p>
            <a:pPr lvl="1"/>
            <a:r>
              <a:rPr lang="fr-FR" sz="2400" dirty="0"/>
              <a:t>Méthode, poids, posologie, matériel étalonné …</a:t>
            </a:r>
          </a:p>
          <a:p>
            <a:r>
              <a:rPr lang="fr-FR" sz="2800" dirty="0"/>
              <a:t>Liée à l’animal</a:t>
            </a:r>
          </a:p>
          <a:p>
            <a:pPr lvl="1"/>
            <a:r>
              <a:rPr lang="fr-FR" sz="2400" dirty="0"/>
              <a:t>Variabilité individuelle, pharmacocinétique</a:t>
            </a:r>
          </a:p>
          <a:p>
            <a:r>
              <a:rPr lang="fr-FR" sz="2800" dirty="0"/>
              <a:t>Liée au parasite</a:t>
            </a:r>
          </a:p>
          <a:p>
            <a:pPr lvl="1"/>
            <a:r>
              <a:rPr lang="fr-FR" sz="2400" dirty="0"/>
              <a:t>Non sensibilité au PA, résistance acquise  </a:t>
            </a:r>
          </a:p>
          <a:p>
            <a:pPr lvl="1"/>
            <a:endParaRPr lang="fr-FR" sz="2400" dirty="0"/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qualité des données de la déclaration permet d’éliminer certaines origines</a:t>
            </a:r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investigations complémentaires peuvent être nécessaires</a:t>
            </a:r>
          </a:p>
          <a:p>
            <a:endParaRPr lang="fr-FR" sz="2800" dirty="0"/>
          </a:p>
          <a:p>
            <a:pPr marL="411480" lvl="1" indent="0">
              <a:buNone/>
            </a:pP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49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peu documenté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6000"/>
            <a:ext cx="7787208" cy="5112000"/>
          </a:xfrm>
        </p:spPr>
        <p:txBody>
          <a:bodyPr>
            <a:normAutofit fontScale="92500"/>
          </a:bodyPr>
          <a:lstStyle/>
          <a:p>
            <a:r>
              <a:rPr lang="fr-FR" sz="2800" dirty="0"/>
              <a:t>50 chevrettes ont été traitées avec un médicament à base de </a:t>
            </a:r>
            <a:r>
              <a:rPr lang="fr-FR" sz="2800" dirty="0" err="1"/>
              <a:t>benzimidazole</a:t>
            </a:r>
            <a:r>
              <a:rPr lang="fr-FR" sz="2800" dirty="0"/>
              <a:t> car certaines présentent de la diarrhée</a:t>
            </a:r>
          </a:p>
          <a:p>
            <a:r>
              <a:rPr lang="fr-FR" sz="2800" dirty="0"/>
              <a:t>Un manque d’efficacité est suspecté par le déclarant car 3 semaines plus tard plusieurs chevrettes ont toujours le poil piqué et un peu de diarrhée</a:t>
            </a:r>
          </a:p>
          <a:p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Aucune info sur : dose, condition d’administration, ré-infestation, alimentation, …   </a:t>
            </a:r>
          </a:p>
          <a:p>
            <a:pPr lvl="1"/>
            <a:endParaRPr lang="fr-FR" sz="2400" dirty="0"/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Aucune conclusion ne peut être tirée quant à un possible manque d’efficacité du médicament</a:t>
            </a:r>
          </a:p>
          <a:p>
            <a:endParaRPr lang="fr-FR" sz="2800" dirty="0"/>
          </a:p>
          <a:p>
            <a:pPr marL="411480" lvl="1" indent="0">
              <a:buNone/>
            </a:pP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0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bien documenté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6000"/>
            <a:ext cx="7787208" cy="5112000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15 brebis ont été traitées avec un médicament à base d’</a:t>
            </a:r>
            <a:r>
              <a:rPr lang="fr-FR" sz="2800" dirty="0" err="1"/>
              <a:t>éprinomectine</a:t>
            </a:r>
            <a:r>
              <a:rPr lang="fr-FR" sz="2800" dirty="0"/>
              <a:t> conformément à l’AMM car moyenne d’OPG = 1821 avant traitement</a:t>
            </a:r>
          </a:p>
          <a:p>
            <a:r>
              <a:rPr lang="fr-FR" sz="2800" dirty="0"/>
              <a:t>Un manque d’efficacité est suspecté car la moyenne d’OPG à J15 est de 304 et %REF = 83,3% (</a:t>
            </a:r>
            <a:r>
              <a:rPr lang="fr-FR" dirty="0" err="1"/>
              <a:t>Kochapakdee</a:t>
            </a:r>
            <a:r>
              <a:rPr lang="fr-FR" dirty="0"/>
              <a:t>, 1995)</a:t>
            </a: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dirty="0"/>
              <a:t>Info sur : dose et conditions d’administration AMM, données objectives</a:t>
            </a:r>
          </a:p>
          <a:p>
            <a:pPr lvl="1"/>
            <a:endParaRPr lang="fr-FR" sz="2400" dirty="0"/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manque d’efficacité est considéré comme possible ou probable. Des investigations sont nécessaires pour en connaitre la cause.</a:t>
            </a:r>
          </a:p>
          <a:p>
            <a:endParaRPr lang="fr-FR" sz="2800" dirty="0"/>
          </a:p>
          <a:p>
            <a:pPr marL="411480" lvl="1" indent="0">
              <a:buNone/>
            </a:pP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568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F9AEE-D9F2-4B2C-BB3B-D4DBEF3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EB9A5-E3DA-439F-8208-74EE9DDC3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7620000" cy="4800600"/>
          </a:xfrm>
        </p:spPr>
        <p:txBody>
          <a:bodyPr/>
          <a:lstStyle/>
          <a:p>
            <a:r>
              <a:rPr lang="fr-FR" sz="2400" dirty="0"/>
              <a:t>Toute suspicion d’inefficacité de traitement doit faire l’objet d’une déclaration de pharmacovigilance</a:t>
            </a:r>
            <a:endParaRPr lang="fr-FR" sz="2400" dirty="0">
              <a:solidFill>
                <a:srgbClr val="FF0000"/>
              </a:solidFill>
            </a:endParaRPr>
          </a:p>
          <a:p>
            <a:endParaRPr lang="fr-FR" sz="2400" dirty="0"/>
          </a:p>
          <a:p>
            <a:r>
              <a:rPr lang="fr-FR" sz="2400" dirty="0"/>
              <a:t>Cette </a:t>
            </a:r>
            <a:r>
              <a:rPr lang="fr-FR" sz="2400" b="1" dirty="0"/>
              <a:t>exigence</a:t>
            </a:r>
            <a:r>
              <a:rPr lang="fr-FR" sz="2400" dirty="0"/>
              <a:t> réglementaire* est à transformer en </a:t>
            </a:r>
            <a:r>
              <a:rPr lang="fr-FR" sz="2400" b="1" dirty="0"/>
              <a:t>opportunité</a:t>
            </a:r>
            <a:r>
              <a:rPr lang="fr-FR" sz="2400" dirty="0"/>
              <a:t> pour les praticiens et pour les laboratoires pharmaceutiques.</a:t>
            </a:r>
          </a:p>
          <a:p>
            <a:endParaRPr lang="fr-FR" sz="2400" dirty="0"/>
          </a:p>
          <a:p>
            <a:r>
              <a:rPr lang="fr-FR" sz="2400" dirty="0"/>
              <a:t>Pour le </a:t>
            </a:r>
            <a:r>
              <a:rPr lang="fr-FR" sz="2400" b="1" dirty="0"/>
              <a:t>praticien</a:t>
            </a:r>
            <a:r>
              <a:rPr lang="fr-FR" sz="2400" dirty="0"/>
              <a:t>, c’est </a:t>
            </a:r>
            <a:r>
              <a:rPr lang="fr-FR" sz="2400" b="1" dirty="0"/>
              <a:t>l’occasion</a:t>
            </a:r>
            <a:r>
              <a:rPr lang="fr-FR" sz="2400" dirty="0"/>
              <a:t> de faire un point avec l’éleveur sur les différentes étapes du traitement.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CBE2A4-CF44-43E9-A92A-806B4B1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760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1A27E-B1DA-4BCE-8D9C-472A66B8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3FB5B-E9F1-4C18-9494-F520E9DF1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400" b="1" dirty="0"/>
          </a:p>
          <a:p>
            <a:r>
              <a:rPr lang="fr-FR" sz="2400" b="1" dirty="0"/>
              <a:t>Tout cas déclaré au laboratoire est remonté par ce dernier à l’ANMV ( obligation réglementaire)</a:t>
            </a:r>
          </a:p>
          <a:p>
            <a:endParaRPr lang="fr-FR" sz="2400" b="1" dirty="0"/>
          </a:p>
          <a:p>
            <a:r>
              <a:rPr lang="fr-FR" sz="2800" b="1" dirty="0"/>
              <a:t>4 critères indispensables pour constituer un cas PV et l’investiguer</a:t>
            </a:r>
          </a:p>
          <a:p>
            <a:pPr lvl="1"/>
            <a:r>
              <a:rPr lang="fr-FR" sz="2200" b="1" dirty="0"/>
              <a:t>ID déclarant </a:t>
            </a:r>
          </a:p>
          <a:p>
            <a:pPr lvl="1"/>
            <a:r>
              <a:rPr lang="fr-FR" sz="2200" b="1" dirty="0"/>
              <a:t>Produit et traitement</a:t>
            </a:r>
          </a:p>
          <a:p>
            <a:pPr lvl="1"/>
            <a:r>
              <a:rPr lang="fr-FR" sz="2200" b="1" dirty="0"/>
              <a:t> Animaux traités</a:t>
            </a:r>
          </a:p>
          <a:p>
            <a:pPr lvl="1"/>
            <a:r>
              <a:rPr lang="fr-FR" sz="2200" b="1" dirty="0"/>
              <a:t> Signes observés</a:t>
            </a:r>
          </a:p>
          <a:p>
            <a:pPr lvl="1"/>
            <a:endParaRPr lang="fr-FR" sz="2200" b="1" dirty="0"/>
          </a:p>
          <a:p>
            <a:pPr lvl="1"/>
            <a:endParaRPr lang="fr-FR" sz="2200" b="1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BFA6B3-6581-4ED8-89B3-EB2313B2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0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F9AEE-D9F2-4B2C-BB3B-D4DBEF3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Réseau Français de Santé Animale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EB9A5-E3DA-439F-8208-74EE9DDC3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dirty="0"/>
              <a:t>Créé dans le but de favoriser les partenariats de recherche entre des institutions du public et du privé,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b="1" dirty="0"/>
              <a:t>Missions</a:t>
            </a:r>
            <a:r>
              <a:rPr lang="fr-FR" dirty="0"/>
              <a:t> : Concertation / Coordination / Coopération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1 groupe thématique : résistance aux antiparasitaires</a:t>
            </a:r>
          </a:p>
          <a:p>
            <a:pPr marL="114300" indent="0">
              <a:buNone/>
            </a:pPr>
            <a:endParaRPr lang="fr-FR" b="1" dirty="0"/>
          </a:p>
          <a:p>
            <a:pPr marL="114300" indent="0">
              <a:buNone/>
            </a:pPr>
            <a:r>
              <a:rPr lang="fr-FR" sz="1800" b="1" dirty="0"/>
              <a:t>Exposé à 3 voix </a:t>
            </a:r>
          </a:p>
          <a:p>
            <a:pPr marL="114300" indent="0">
              <a:buNone/>
            </a:pPr>
            <a:r>
              <a:rPr lang="fr-FR" sz="1800" dirty="0"/>
              <a:t>Christophe Chartier : </a:t>
            </a:r>
            <a:r>
              <a:rPr lang="fr-FR" sz="1800" dirty="0" err="1"/>
              <a:t>Oniris</a:t>
            </a:r>
            <a:r>
              <a:rPr lang="fr-FR" sz="1800" dirty="0"/>
              <a:t> et président du GT</a:t>
            </a:r>
          </a:p>
          <a:p>
            <a:pPr marL="114300" indent="0">
              <a:buNone/>
            </a:pPr>
            <a:r>
              <a:rPr lang="fr-FR" sz="1800" dirty="0"/>
              <a:t>Eric Fresnay : ANMV</a:t>
            </a:r>
          </a:p>
          <a:p>
            <a:pPr marL="114300" indent="0">
              <a:buNone/>
            </a:pPr>
            <a:r>
              <a:rPr lang="fr-FR" sz="1800" dirty="0"/>
              <a:t>Jean Marc Le Mer : SIMV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CBE2A4-CF44-43E9-A92A-806B4B1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974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FCAA9-19E5-40A3-ADE5-A2E74581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F54363-C5CB-4A89-BF34-1B9515DAD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" y="1145208"/>
            <a:ext cx="8531788" cy="5712792"/>
          </a:xfrm>
        </p:spPr>
        <p:txBody>
          <a:bodyPr>
            <a:normAutofit fontScale="92500"/>
          </a:bodyPr>
          <a:lstStyle/>
          <a:p>
            <a:r>
              <a:rPr lang="fr-FR" sz="2600" dirty="0"/>
              <a:t>Différentes étapes à évaluer par le praticien avec l’éleveur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Vérification du médicament utilisé : péremption, conservation après ouverture…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Analyse des facteurs de risque en termes de conduite d'élevage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Bon respect ou non des modalités d’administration,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Evaluation du poids des animaux traités,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Mise en œuvre du traitement : date, dose, météo (pluie…),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Contrôle du matériel d’administration : réglage et entretien.</a:t>
            </a:r>
          </a:p>
          <a:p>
            <a:pPr lvl="1"/>
            <a:endParaRPr lang="fr-FR" sz="2400" dirty="0"/>
          </a:p>
          <a:p>
            <a:r>
              <a:rPr lang="fr-FR" sz="2400" dirty="0"/>
              <a:t>L’ensemble de ces informations permet de compléter la déclaration de PV et contribue à </a:t>
            </a:r>
            <a:r>
              <a:rPr lang="fr-FR" sz="2600" dirty="0"/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b="1" dirty="0"/>
              <a:t>Evaluer et imputer le cas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FR" sz="2400" dirty="0"/>
          </a:p>
          <a:p>
            <a:r>
              <a:rPr lang="fr-FR" sz="2400" dirty="0"/>
              <a:t>Cette enquête ouvre aussi la possibilité de parler plus largement avec l’éleveur de la gestion des traitements : diagnostics, calendrier…</a:t>
            </a:r>
          </a:p>
          <a:p>
            <a:pPr lvl="1"/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084E99-DC31-43E7-89B3-D1DB9CA1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487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BBF124-CE41-4F5F-ADDA-6323C5E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DD5400-73BE-4F7A-8E13-E531A1201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91436"/>
            <a:ext cx="8280268" cy="5466564"/>
          </a:xfrm>
        </p:spPr>
        <p:txBody>
          <a:bodyPr>
            <a:noAutofit/>
          </a:bodyPr>
          <a:lstStyle/>
          <a:p>
            <a:r>
              <a:rPr lang="fr-FR" sz="2400" dirty="0"/>
              <a:t>En résumé, le </a:t>
            </a:r>
            <a:r>
              <a:rPr lang="fr-FR" sz="2400" b="1" dirty="0"/>
              <a:t>rôle du vétérinaire </a:t>
            </a:r>
            <a:r>
              <a:rPr lang="fr-FR" sz="2400" dirty="0"/>
              <a:t>face une suspicion d’inefficacité de traitement c’est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Déclarer,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Investiguer avec l’éleveur,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Se rapprocher dès le début du laboratoire exploitant.</a:t>
            </a:r>
          </a:p>
          <a:p>
            <a:pPr lvl="1"/>
            <a:endParaRPr lang="fr-FR" sz="2400" dirty="0"/>
          </a:p>
          <a:p>
            <a:r>
              <a:rPr lang="fr-FR" sz="2400" dirty="0"/>
              <a:t>Le </a:t>
            </a:r>
            <a:r>
              <a:rPr lang="fr-FR" sz="2400" b="1" dirty="0"/>
              <a:t>rôle et l’intérêt du laboratoire </a:t>
            </a:r>
            <a:r>
              <a:rPr lang="fr-FR" sz="2400" dirty="0"/>
              <a:t>c’est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Accompagner le vétérinaire sur le plan technique,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Vérifier le produit utilisé*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Apporter sa connaissance du produit et améliorer cette connaissance,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Anticiper les risques, </a:t>
            </a:r>
            <a:endParaRPr lang="fr-FR" sz="2200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Suivre l’apparition éventuelle des résistances.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8CF06B-F33A-45B6-91CB-30C5514E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13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7897688" cy="5517232"/>
          </a:xfrm>
        </p:spPr>
        <p:txBody>
          <a:bodyPr>
            <a:normAutofit/>
          </a:bodyPr>
          <a:lstStyle/>
          <a:p>
            <a:r>
              <a:rPr lang="fr-FR" sz="2400" b="1" dirty="0"/>
              <a:t>L’outil de mise en évidence </a:t>
            </a:r>
            <a:r>
              <a:rPr lang="fr-FR" sz="2400" dirty="0"/>
              <a:t>des résistances des parasites internes ( nématodes) repose sur le </a:t>
            </a:r>
            <a:r>
              <a:rPr lang="fr-FR" sz="2400" b="1" dirty="0"/>
              <a:t>FECRT*. </a:t>
            </a:r>
            <a:r>
              <a:rPr lang="fr-FR" sz="2400" dirty="0"/>
              <a:t>Sa réalisation n’est pas toujours possible lors de chaque suspicion d’inefficacité en raison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Des conditions d’élevage,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Des animaux concernés,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Des cycles parasitaires.</a:t>
            </a:r>
          </a:p>
          <a:p>
            <a:pPr lvl="1"/>
            <a:endParaRPr lang="fr-FR" sz="2400" dirty="0"/>
          </a:p>
          <a:p>
            <a:r>
              <a:rPr lang="fr-FR" sz="2400" dirty="0"/>
              <a:t>En gardant à l’esprit le point suivant :  </a:t>
            </a:r>
          </a:p>
          <a:p>
            <a:pPr marL="114300" indent="0" algn="ctr">
              <a:buNone/>
            </a:pPr>
            <a:r>
              <a:rPr lang="fr-FR" sz="2400" b="1" dirty="0">
                <a:solidFill>
                  <a:srgbClr val="929967"/>
                </a:solidFill>
              </a:rPr>
              <a:t>TOUTES LES SUSPICIONS D’INEFFICACITE </a:t>
            </a:r>
          </a:p>
          <a:p>
            <a:pPr marL="114300" indent="0" algn="ctr">
              <a:buNone/>
            </a:pPr>
            <a:r>
              <a:rPr lang="fr-FR" sz="2400" b="1" dirty="0">
                <a:solidFill>
                  <a:srgbClr val="929967"/>
                </a:solidFill>
              </a:rPr>
              <a:t>D’UN TRAITEMENT ANTIPARASITAIRE </a:t>
            </a:r>
          </a:p>
          <a:p>
            <a:pPr marL="114300" indent="0" algn="ctr">
              <a:buNone/>
            </a:pPr>
            <a:r>
              <a:rPr lang="fr-FR" sz="2400" b="1" dirty="0">
                <a:solidFill>
                  <a:srgbClr val="929967"/>
                </a:solidFill>
              </a:rPr>
              <a:t>NE SONT PAS LIEES A DES RESISTANCES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256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fr-FR" sz="2400" b="1" dirty="0"/>
              <a:t>Conclusion</a:t>
            </a:r>
          </a:p>
          <a:p>
            <a:r>
              <a:rPr lang="fr-FR" dirty="0"/>
              <a:t>La déclaration de PV est obligatoire lors de toute suspicion d’inefficacité quel que soit le médicament administré y compris </a:t>
            </a:r>
            <a:r>
              <a:rPr lang="fr-FR"/>
              <a:t>un antiparasitaire.</a:t>
            </a:r>
            <a:endParaRPr lang="fr-FR" dirty="0"/>
          </a:p>
          <a:p>
            <a:r>
              <a:rPr lang="fr-FR" dirty="0"/>
              <a:t>Elle doit être complétée au mieux pour contribuer à la bonne évaluation du cas et améliorer la connaissance des produits.</a:t>
            </a:r>
          </a:p>
          <a:p>
            <a:r>
              <a:rPr lang="fr-FR" dirty="0"/>
              <a:t>Elle doit reposer sur une collaboration technique entre le vétérinaire praticien et le laboratoire exploitant.</a:t>
            </a:r>
          </a:p>
          <a:p>
            <a:endParaRPr lang="fr-FR" dirty="0"/>
          </a:p>
          <a:p>
            <a:pPr marL="114300" indent="0" algn="ctr">
              <a:buNone/>
            </a:pPr>
            <a:r>
              <a:rPr lang="fr-FR" b="1" dirty="0">
                <a:solidFill>
                  <a:srgbClr val="929967"/>
                </a:solidFill>
              </a:rPr>
              <a:t>UNE DECLARATION DE PHARMACOVIGILANCE BIEN GEREE C’EST UN CLIENT SATISFAIT </a:t>
            </a:r>
          </a:p>
          <a:p>
            <a:pPr marL="114300" indent="0" algn="ctr">
              <a:buNone/>
            </a:pPr>
            <a:r>
              <a:rPr lang="fr-FR" dirty="0"/>
              <a:t>Que ce soit du point de vue du vétérinaire praticien ou de celui de l’éleveur.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237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47521-0E86-4A49-BD1C-EE546FEE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BAAC0-C55D-4DC1-AECA-9374EAE2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marL="114300" indent="0" algn="ctr">
              <a:buNone/>
            </a:pPr>
            <a:r>
              <a:rPr lang="fr-FR" sz="2800" dirty="0"/>
              <a:t>Merci de votre attention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226D0F-572D-4257-8CE2-F018D026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54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F9AEE-D9F2-4B2C-BB3B-D4DBEF3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définitions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EB9A5-E3DA-439F-8208-74EE9DDC3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/>
              <a:t>Efficacité </a:t>
            </a:r>
            <a:r>
              <a:rPr lang="fr-FR" dirty="0"/>
              <a:t>(1 médicament, 1 posologie, 1 voie d’administration, 1 espèce de destination, 1 spectre de parasites voire 1 stade parasitaire)</a:t>
            </a:r>
          </a:p>
          <a:p>
            <a:pPr lvl="1"/>
            <a:r>
              <a:rPr lang="fr-FR" dirty="0"/>
              <a:t>Règlementairement : &gt; 90% (guidelines EMA)</a:t>
            </a:r>
          </a:p>
          <a:p>
            <a:pPr lvl="1"/>
            <a:r>
              <a:rPr lang="fr-FR" dirty="0"/>
              <a:t>Selon la WAAVP (Wood et al., 1995) :</a:t>
            </a:r>
          </a:p>
          <a:p>
            <a:pPr lvl="2"/>
            <a:r>
              <a:rPr lang="fr-FR" dirty="0"/>
              <a:t>&gt;98% : très efficace</a:t>
            </a:r>
          </a:p>
          <a:p>
            <a:pPr lvl="2"/>
            <a:r>
              <a:rPr lang="fr-FR" dirty="0"/>
              <a:t>&gt;90% : efficace</a:t>
            </a:r>
          </a:p>
          <a:p>
            <a:pPr lvl="2"/>
            <a:r>
              <a:rPr lang="fr-FR" dirty="0"/>
              <a:t>&gt;80% : modérément efficace</a:t>
            </a:r>
          </a:p>
          <a:p>
            <a:pPr lvl="2"/>
            <a:r>
              <a:rPr lang="fr-FR" dirty="0"/>
              <a:t>&lt;80% : insuffisamment efficace</a:t>
            </a:r>
          </a:p>
          <a:p>
            <a:pPr lvl="1"/>
            <a:r>
              <a:rPr lang="fr-FR" dirty="0"/>
              <a:t>Inefficacité quand réduction post-traitement &lt;90%</a:t>
            </a:r>
          </a:p>
          <a:p>
            <a:pPr lvl="2"/>
            <a:r>
              <a:rPr lang="fr-FR" dirty="0"/>
              <a:t>Posologie</a:t>
            </a:r>
          </a:p>
          <a:p>
            <a:pPr lvl="2"/>
            <a:r>
              <a:rPr lang="fr-FR" dirty="0"/>
              <a:t>Voie d’administration</a:t>
            </a:r>
          </a:p>
          <a:p>
            <a:pPr lvl="2"/>
            <a:r>
              <a:rPr lang="fr-FR" dirty="0"/>
              <a:t>Pharmacologie</a:t>
            </a:r>
          </a:p>
          <a:p>
            <a:pPr lvl="2"/>
            <a:r>
              <a:rPr lang="fr-FR" dirty="0"/>
              <a:t>Résistance des parasites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CBE2A4-CF44-43E9-A92A-806B4B1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76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FCAA9-19E5-40A3-ADE5-A2E74581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définitions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F54363-C5CB-4A89-BF34-1B9515DAD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Résistance</a:t>
            </a:r>
            <a:r>
              <a:rPr lang="fr-FR" dirty="0"/>
              <a:t> (1 famille d’anthelminthique, 1 parasite)</a:t>
            </a:r>
          </a:p>
          <a:p>
            <a:pPr lvl="1"/>
            <a:r>
              <a:rPr lang="fr-FR" dirty="0"/>
              <a:t>Existence d’une </a:t>
            </a:r>
            <a:r>
              <a:rPr lang="fr-FR" u="sng" dirty="0"/>
              <a:t>plus grande proportion </a:t>
            </a:r>
            <a:r>
              <a:rPr lang="fr-FR" dirty="0"/>
              <a:t>de parasites capable de survivre à une exposition à un anthelminthique donné par rapport à </a:t>
            </a:r>
            <a:r>
              <a:rPr lang="fr-FR" u="sng" dirty="0"/>
              <a:t>une population de référence</a:t>
            </a:r>
          </a:p>
          <a:p>
            <a:pPr lvl="1"/>
            <a:r>
              <a:rPr lang="fr-FR" dirty="0"/>
              <a:t>Aptitude ayant un support génétique (allèles de résistance) et transmissible à la descendance (héritable)</a:t>
            </a:r>
          </a:p>
          <a:p>
            <a:pPr lvl="1"/>
            <a:r>
              <a:rPr lang="fr-FR" dirty="0"/>
              <a:t>Selon la WAAVP</a:t>
            </a:r>
          </a:p>
          <a:p>
            <a:pPr lvl="2"/>
            <a:r>
              <a:rPr lang="fr-FR" dirty="0"/>
              <a:t>Réduction post-traitement &lt; 95% (vers ou œufs)</a:t>
            </a:r>
          </a:p>
          <a:p>
            <a:pPr lvl="1"/>
            <a:r>
              <a:rPr lang="fr-FR" dirty="0"/>
              <a:t>Résulte d’une pression de sélection sur les populations de parasites sélectionnant les individus résistants</a:t>
            </a:r>
          </a:p>
          <a:p>
            <a:pPr lvl="2"/>
            <a:r>
              <a:rPr lang="fr-FR" dirty="0"/>
              <a:t>Usage massif des AH</a:t>
            </a:r>
          </a:p>
          <a:p>
            <a:pPr lvl="2"/>
            <a:r>
              <a:rPr lang="fr-FR" dirty="0"/>
              <a:t>Absence de populations refuges (proportion de la population parasitaire non exposée aux AH)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084E99-DC31-43E7-89B3-D1DB9CA1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15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Données d’enquête</a:t>
            </a:r>
          </a:p>
          <a:p>
            <a:r>
              <a:rPr lang="fr-FR" dirty="0"/>
              <a:t>Acquises dans des contextes variés : tout-venant, échecs</a:t>
            </a:r>
          </a:p>
          <a:p>
            <a:r>
              <a:rPr lang="fr-FR" dirty="0"/>
              <a:t>Quasiment pas d’études en bovin</a:t>
            </a:r>
          </a:p>
          <a:p>
            <a:r>
              <a:rPr lang="fr-FR" dirty="0"/>
              <a:t>Difficile d’en extrapoler les résultats à l’ensemble du territoire national</a:t>
            </a:r>
          </a:p>
          <a:p>
            <a:pPr marL="114300" indent="0">
              <a:buNone/>
            </a:pPr>
            <a:r>
              <a:rPr lang="fr-FR" dirty="0"/>
              <a:t>MAIS</a:t>
            </a:r>
          </a:p>
          <a:p>
            <a:r>
              <a:rPr lang="fr-FR" dirty="0"/>
              <a:t>Confortées par des données d’autres pays européens</a:t>
            </a:r>
          </a:p>
          <a:p>
            <a:r>
              <a:rPr lang="fr-FR" dirty="0"/>
              <a:t>Convergentes pour les petits ruminants laitiers ou à viande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5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7BBF124-CE41-4F5F-ADDA-6323C5E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épidémiologiques sur la résistance</a:t>
            </a:r>
          </a:p>
        </p:txBody>
      </p:sp>
    </p:spTree>
    <p:extLst>
      <p:ext uri="{BB962C8B-B14F-4D97-AF65-F5344CB8AC3E}">
        <p14:creationId xmlns:p14="http://schemas.microsoft.com/office/powerpoint/2010/main" val="13782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6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29523" t="9641" r="30076" b="8657"/>
          <a:stretch/>
        </p:blipFill>
        <p:spPr>
          <a:xfrm>
            <a:off x="1115616" y="27417"/>
            <a:ext cx="5976665" cy="679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5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6774"/>
            <a:ext cx="6392863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ZoneTexte 2"/>
          <p:cNvSpPr txBox="1">
            <a:spLocks noChangeArrowheads="1"/>
          </p:cNvSpPr>
          <p:nvPr/>
        </p:nvSpPr>
        <p:spPr bwMode="auto">
          <a:xfrm>
            <a:off x="730098" y="5445224"/>
            <a:ext cx="72525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Evolution des prévalences moyennes des résistances aux AH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chez les petits ruminants en Europe selon les familles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(ML = </a:t>
            </a:r>
            <a:r>
              <a:rPr lang="fr-FR" altLang="fr-FR" sz="2000" dirty="0" err="1">
                <a:latin typeface="Arial" panose="020B0604020202020204" pitchFamily="34" charset="0"/>
              </a:rPr>
              <a:t>avermectines</a:t>
            </a:r>
            <a:r>
              <a:rPr lang="fr-FR" altLang="fr-FR" sz="2000" dirty="0">
                <a:latin typeface="Arial" panose="020B0604020202020204" pitchFamily="34" charset="0"/>
              </a:rPr>
              <a:t>)</a:t>
            </a:r>
            <a:endParaRPr lang="fr-FR" altLang="fr-FR" sz="1200" i="1" dirty="0">
              <a:latin typeface="Arial" panose="020B0604020202020204" pitchFamily="34" charset="0"/>
            </a:endParaRPr>
          </a:p>
        </p:txBody>
      </p:sp>
      <p:sp>
        <p:nvSpPr>
          <p:cNvPr id="108548" name="ZoneTexte 1"/>
          <p:cNvSpPr txBox="1">
            <a:spLocks noChangeArrowheads="1"/>
          </p:cNvSpPr>
          <p:nvPr/>
        </p:nvSpPr>
        <p:spPr bwMode="auto">
          <a:xfrm>
            <a:off x="6284392" y="5060387"/>
            <a:ext cx="2016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 i="1">
                <a:latin typeface="Arial" panose="020B0604020202020204" pitchFamily="34" charset="0"/>
              </a:rPr>
              <a:t>(Rose Vineer et al., in press)</a:t>
            </a:r>
          </a:p>
        </p:txBody>
      </p:sp>
    </p:spTree>
    <p:extLst>
      <p:ext uri="{BB962C8B-B14F-4D97-AF65-F5344CB8AC3E}">
        <p14:creationId xmlns:p14="http://schemas.microsoft.com/office/powerpoint/2010/main" val="245771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0240"/>
            <a:ext cx="7620000" cy="3917032"/>
          </a:xfrm>
        </p:spPr>
        <p:txBody>
          <a:bodyPr>
            <a:normAutofit/>
          </a:bodyPr>
          <a:lstStyle/>
          <a:p>
            <a:r>
              <a:rPr lang="fr-FR" sz="2800" dirty="0"/>
              <a:t>Situation alarmante dans les élevages de petits ruminants laitiers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Besoin de données en élevage bovin laitier et allaitant</a:t>
            </a:r>
          </a:p>
          <a:p>
            <a:pPr marL="114300" indent="0">
              <a:buNone/>
            </a:pP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8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7BBF124-CE41-4F5F-ADDA-6323C5E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épidémiologiques sur la résistance</a:t>
            </a:r>
          </a:p>
        </p:txBody>
      </p:sp>
    </p:spTree>
    <p:extLst>
      <p:ext uri="{BB962C8B-B14F-4D97-AF65-F5344CB8AC3E}">
        <p14:creationId xmlns:p14="http://schemas.microsoft.com/office/powerpoint/2010/main" val="176490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évidence d’une résistance aux anthelminthiques en élevage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9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36209" y="1628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fr-FR" sz="2800" u="sng" dirty="0"/>
              <a:t>Suspicion dans l’élevage</a:t>
            </a:r>
            <a:r>
              <a:rPr lang="fr-FR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rarement détecté cliniquement (sauf avec </a:t>
            </a:r>
            <a:r>
              <a:rPr lang="fr-FR" sz="2400" dirty="0" err="1"/>
              <a:t>Haemonchus</a:t>
            </a:r>
            <a:r>
              <a:rPr lang="fr-FR" sz="2400" dirty="0"/>
              <a:t>?)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mauvaise réponse des animaux au traitement anthelminthique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augmentation de la fréquence des traitements (fréquence proche de la période </a:t>
            </a:r>
            <a:r>
              <a:rPr lang="fr-FR" sz="2400" dirty="0" err="1"/>
              <a:t>prépatente</a:t>
            </a:r>
            <a:r>
              <a:rPr lang="fr-FR" sz="2400" dirty="0"/>
              <a:t>)</a:t>
            </a:r>
            <a:endParaRPr lang="fr-FR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  <a:defRPr/>
            </a:pPr>
            <a:endParaRPr lang="fr-FR" dirty="0"/>
          </a:p>
          <a:p>
            <a:pPr>
              <a:lnSpc>
                <a:spcPct val="90000"/>
              </a:lnSpc>
              <a:defRPr/>
            </a:pPr>
            <a:r>
              <a:rPr lang="fr-FR" sz="2800" u="sng" dirty="0"/>
              <a:t>Mise en évidence</a:t>
            </a:r>
            <a:endParaRPr lang="fr-FR" dirty="0"/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une seule technique utilisable pour tous les anthelminthiques sur le terrain</a:t>
            </a:r>
            <a:endParaRPr lang="fr-FR" dirty="0"/>
          </a:p>
          <a:p>
            <a:pPr lvl="2">
              <a:lnSpc>
                <a:spcPct val="90000"/>
              </a:lnSpc>
              <a:defRPr/>
            </a:pPr>
            <a:r>
              <a:rPr lang="fr-FR" sz="2000" dirty="0"/>
              <a:t>le test de réduction d ’excrétion </a:t>
            </a:r>
            <a:r>
              <a:rPr lang="fr-FR" sz="2000" dirty="0" err="1"/>
              <a:t>coproscopique</a:t>
            </a:r>
            <a:r>
              <a:rPr lang="fr-FR" sz="2000" dirty="0"/>
              <a:t> post-traitement (in vivo) : standardisation en cours (protocole, techniques de laboratoires, calcul)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d’autres techniques utilisables en recherche (tests in vitro phénotypique ou génotypiques)</a:t>
            </a:r>
          </a:p>
        </p:txBody>
      </p:sp>
    </p:spTree>
    <p:extLst>
      <p:ext uri="{BB962C8B-B14F-4D97-AF65-F5344CB8AC3E}">
        <p14:creationId xmlns:p14="http://schemas.microsoft.com/office/powerpoint/2010/main" val="1479568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tiguïté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918</TotalTime>
  <Words>1579</Words>
  <Application>Microsoft Office PowerPoint</Application>
  <PresentationFormat>Affichage à l'écran (4:3)</PresentationFormat>
  <Paragraphs>238</Paragraphs>
  <Slides>24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</vt:lpstr>
      <vt:lpstr>Monotype Sorts</vt:lpstr>
      <vt:lpstr>Wingdings</vt:lpstr>
      <vt:lpstr>Contiguïté</vt:lpstr>
      <vt:lpstr>1_Contiguïté</vt:lpstr>
      <vt:lpstr>Inefficacité et résistance :</vt:lpstr>
      <vt:lpstr>Réseau Français de Santé Animale</vt:lpstr>
      <vt:lpstr>Quelques définitions (1)</vt:lpstr>
      <vt:lpstr>Quelques définitions (2)</vt:lpstr>
      <vt:lpstr>Données épidémiologiques sur la résistance</vt:lpstr>
      <vt:lpstr>Présentation PowerPoint</vt:lpstr>
      <vt:lpstr>Présentation PowerPoint</vt:lpstr>
      <vt:lpstr>Données épidémiologiques sur la résistance</vt:lpstr>
      <vt:lpstr>Mise en évidence d’une résistance aux anthelminthiques en élevage</vt:lpstr>
      <vt:lpstr>Rôles et Buts de la Pharmacovigilance</vt:lpstr>
      <vt:lpstr>Système de Pharmacovigilance</vt:lpstr>
      <vt:lpstr>Bilan des Manques Efficacité (ME)  reçus en 2019</vt:lpstr>
      <vt:lpstr>Bilan sur 10 ans  des ME des antiparasitaires chez les ruminants*</vt:lpstr>
      <vt:lpstr>Augmentation nombre de ME des API  sur les 10 dernières années</vt:lpstr>
      <vt:lpstr>Origine possible du ME d’un API</vt:lpstr>
      <vt:lpstr>Cas peu documenté</vt:lpstr>
      <vt:lpstr>Cas bien documenté</vt:lpstr>
      <vt:lpstr>Apport du laboratoire exploitant</vt:lpstr>
      <vt:lpstr>Apport du laboratoire exploitant</vt:lpstr>
      <vt:lpstr>Apport du laboratoire exploitant</vt:lpstr>
      <vt:lpstr>Apport du laboratoire exploitant</vt:lpstr>
      <vt:lpstr>Apport du laboratoire exploitant</vt:lpstr>
      <vt:lpstr>Apport du laboratoire exploitant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STEFFEN</dc:creator>
  <cp:lastModifiedBy>Marie-Claire SANTAROSALIA</cp:lastModifiedBy>
  <cp:revision>53</cp:revision>
  <dcterms:created xsi:type="dcterms:W3CDTF">2014-12-09T14:44:06Z</dcterms:created>
  <dcterms:modified xsi:type="dcterms:W3CDTF">2021-10-27T08:50:56Z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