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930" r:id="rId2"/>
    <p:sldId id="1041" r:id="rId3"/>
    <p:sldId id="1039" r:id="rId4"/>
    <p:sldId id="1040" r:id="rId5"/>
    <p:sldId id="1043" r:id="rId6"/>
    <p:sldId id="1044" r:id="rId7"/>
    <p:sldId id="1045" r:id="rId8"/>
    <p:sldId id="1046" r:id="rId9"/>
    <p:sldId id="1047" r:id="rId10"/>
    <p:sldId id="105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2" d="100"/>
          <a:sy n="102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FGRNAS1.afssa.fr\DOC\amm\ABR\1-SuiviVentesUsages\1-SuiviVentesTitulaires\1-FR\ATB2019\11-presentation\fichiers-pour-Figures\nACD-Formes-toutes-annees-2019-Tableau_23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FGRNAS1.afssa.fr\DOC\amm\ABR\1-SuiviVentesUsages\1-SuiviVentesTitulaires\1-FR\ATB2019\11-presentation\fichiers-pour-Figures\ALEA-par-espece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FGRNAS1.afssa.fr\DOC\amm\ABR\1-SuiviVentesUsages\1-SuiviVentesTitulaires\1-FR\ATB2019\11-presentation\fichiers-pour-Figures\ALEA-par-espece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FGRNAS1.afssa.fr\DOC\amm\ABR\1-SuiviVentesUsages\1-SuiviVentesTitulaires\1-FR\ATB2019\11-presentation\fichiers-pour-Figures\ALEA-par-espece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FGRNAS1.afssa.fr\DOC\amm\ABR\1-SuiviVentesUsages\1-SuiviVentesTitulaires\1-FR\ATB2019\11-presentation\fichiers-pour-Figures\ALEA-par-espece-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8064A2"/>
            </a:solidFill>
            <a:ln>
              <a:noFill/>
            </a:ln>
            <a:effectLst/>
          </c:spPr>
          <c:invertIfNegative val="0"/>
          <c:cat>
            <c:strRef>
              <c:f>'Tableau croisé dynamique_2301'!$B$2:$V$2</c:f>
              <c:strCach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strCache>
            </c:strRef>
          </c:cat>
          <c:val>
            <c:numRef>
              <c:f>'Tableau croisé dynamique_2301'!$B$26:$V$26</c:f>
              <c:numCache>
                <c:formatCode>_-* #,##0.000_-;\-* #,##0.000_-;_-* "-"??_-;_-@_-</c:formatCode>
                <c:ptCount val="21"/>
                <c:pt idx="0">
                  <c:v>0.5607521904081334</c:v>
                </c:pt>
                <c:pt idx="1">
                  <c:v>0.59838486296137949</c:v>
                </c:pt>
                <c:pt idx="2">
                  <c:v>0.61034631544634277</c:v>
                </c:pt>
                <c:pt idx="3">
                  <c:v>0.63799386300416661</c:v>
                </c:pt>
                <c:pt idx="4">
                  <c:v>0.66304280116561398</c:v>
                </c:pt>
                <c:pt idx="5">
                  <c:v>0.64904862761739868</c:v>
                </c:pt>
                <c:pt idx="6">
                  <c:v>0.71327489014297485</c:v>
                </c:pt>
                <c:pt idx="7">
                  <c:v>0.7054033791803922</c:v>
                </c:pt>
                <c:pt idx="8">
                  <c:v>0.70784486378830858</c:v>
                </c:pt>
                <c:pt idx="9">
                  <c:v>0.64898691397572739</c:v>
                </c:pt>
                <c:pt idx="10">
                  <c:v>0.62473379795102513</c:v>
                </c:pt>
                <c:pt idx="11">
                  <c:v>0.62910715890286184</c:v>
                </c:pt>
                <c:pt idx="12">
                  <c:v>0.60174661567704013</c:v>
                </c:pt>
                <c:pt idx="13">
                  <c:v>0.56634202673247702</c:v>
                </c:pt>
                <c:pt idx="14">
                  <c:v>0.5240473141878822</c:v>
                </c:pt>
                <c:pt idx="15">
                  <c:v>0.59250440410388838</c:v>
                </c:pt>
                <c:pt idx="16">
                  <c:v>0.36862905015499758</c:v>
                </c:pt>
                <c:pt idx="17">
                  <c:v>0.38220030017202378</c:v>
                </c:pt>
                <c:pt idx="18">
                  <c:v>0.36783834252448455</c:v>
                </c:pt>
                <c:pt idx="19">
                  <c:v>0.36941909137656681</c:v>
                </c:pt>
                <c:pt idx="20">
                  <c:v>0.32897145921504578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EB-4601-87D7-AD9830CCA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5171407"/>
        <c:axId val="1725271951"/>
      </c:barChart>
      <c:catAx>
        <c:axId val="172517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5271951"/>
        <c:crosses val="autoZero"/>
        <c:auto val="1"/>
        <c:lblAlgn val="ctr"/>
        <c:lblOffset val="100"/>
        <c:noMultiLvlLbl val="0"/>
      </c:catAx>
      <c:valAx>
        <c:axId val="172527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5171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'C34G'!$V$18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'C34G'!$W$17:$Z$17</c:f>
              <c:strCache>
                <c:ptCount val="3"/>
                <c:pt idx="0">
                  <c:v>Bovins</c:v>
                </c:pt>
                <c:pt idx="1">
                  <c:v>Porcs</c:v>
                </c:pt>
                <c:pt idx="2">
                  <c:v>Chats et Chiens</c:v>
                </c:pt>
              </c:strCache>
              <c:extLst/>
            </c:strRef>
          </c:cat>
          <c:val>
            <c:numRef>
              <c:f>'C34G'!$W$18:$Z$18</c:f>
              <c:numCache>
                <c:formatCode>0%</c:formatCode>
                <c:ptCount val="3"/>
                <c:pt idx="0">
                  <c:v>-0.11535890513964309</c:v>
                </c:pt>
                <c:pt idx="1">
                  <c:v>-0.3684967272653431</c:v>
                </c:pt>
                <c:pt idx="2">
                  <c:v>-3.115238718315072E-2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CE1-40BC-8C78-87BECBE5E9D0}"/>
            </c:ext>
          </c:extLst>
        </c:ser>
        <c:ser>
          <c:idx val="1"/>
          <c:order val="1"/>
          <c:tx>
            <c:strRef>
              <c:f>'C34G'!$V$19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'C34G'!$W$17:$Z$17</c:f>
              <c:strCache>
                <c:ptCount val="3"/>
                <c:pt idx="0">
                  <c:v>Bovins</c:v>
                </c:pt>
                <c:pt idx="1">
                  <c:v>Porcs</c:v>
                </c:pt>
                <c:pt idx="2">
                  <c:v>Chats et Chiens</c:v>
                </c:pt>
              </c:strCache>
              <c:extLst/>
            </c:strRef>
          </c:cat>
          <c:val>
            <c:numRef>
              <c:f>'C34G'!$W$19:$Z$19</c:f>
              <c:numCache>
                <c:formatCode>0%</c:formatCode>
                <c:ptCount val="3"/>
                <c:pt idx="0">
                  <c:v>-0.3087997341794908</c:v>
                </c:pt>
                <c:pt idx="1">
                  <c:v>-0.56213087474976153</c:v>
                </c:pt>
                <c:pt idx="2">
                  <c:v>0.12713037030863727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CE1-40BC-8C78-87BECBE5E9D0}"/>
            </c:ext>
          </c:extLst>
        </c:ser>
        <c:ser>
          <c:idx val="2"/>
          <c:order val="2"/>
          <c:tx>
            <c:strRef>
              <c:f>'C34G'!$V$20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'C34G'!$W$17:$Z$17</c:f>
              <c:strCache>
                <c:ptCount val="3"/>
                <c:pt idx="0">
                  <c:v>Bovins</c:v>
                </c:pt>
                <c:pt idx="1">
                  <c:v>Porcs</c:v>
                </c:pt>
                <c:pt idx="2">
                  <c:v>Chats et Chiens</c:v>
                </c:pt>
              </c:strCache>
              <c:extLst/>
            </c:strRef>
          </c:cat>
          <c:val>
            <c:numRef>
              <c:f>'C34G'!$W$20:$Z$20</c:f>
              <c:numCache>
                <c:formatCode>0%</c:formatCode>
                <c:ptCount val="3"/>
                <c:pt idx="0">
                  <c:v>-0.81582610129940125</c:v>
                </c:pt>
                <c:pt idx="1">
                  <c:v>-0.85076259260254461</c:v>
                </c:pt>
                <c:pt idx="2">
                  <c:v>-0.69775352666036528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ECE1-40BC-8C78-87BECBE5E9D0}"/>
            </c:ext>
          </c:extLst>
        </c:ser>
        <c:ser>
          <c:idx val="3"/>
          <c:order val="3"/>
          <c:tx>
            <c:strRef>
              <c:f>'C34G'!$V$21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'C34G'!$W$17:$Z$17</c:f>
              <c:strCache>
                <c:ptCount val="3"/>
                <c:pt idx="0">
                  <c:v>Bovins</c:v>
                </c:pt>
                <c:pt idx="1">
                  <c:v>Porcs</c:v>
                </c:pt>
                <c:pt idx="2">
                  <c:v>Chats et Chiens</c:v>
                </c:pt>
              </c:strCache>
              <c:extLst/>
            </c:strRef>
          </c:cat>
          <c:val>
            <c:numRef>
              <c:f>'C34G'!$W$21:$Z$21</c:f>
              <c:numCache>
                <c:formatCode>0%</c:formatCode>
                <c:ptCount val="3"/>
                <c:pt idx="0">
                  <c:v>-0.94950058501450041</c:v>
                </c:pt>
                <c:pt idx="1">
                  <c:v>-0.9365233915641259</c:v>
                </c:pt>
                <c:pt idx="2">
                  <c:v>-0.63226944624782444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ECE1-40BC-8C78-87BECBE5E9D0}"/>
            </c:ext>
          </c:extLst>
        </c:ser>
        <c:ser>
          <c:idx val="4"/>
          <c:order val="4"/>
          <c:tx>
            <c:strRef>
              <c:f>'C34G'!$V$22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'C34G'!$W$17:$Z$17</c:f>
              <c:strCache>
                <c:ptCount val="3"/>
                <c:pt idx="0">
                  <c:v>Bovins</c:v>
                </c:pt>
                <c:pt idx="1">
                  <c:v>Porcs</c:v>
                </c:pt>
                <c:pt idx="2">
                  <c:v>Chats et Chiens</c:v>
                </c:pt>
              </c:strCache>
              <c:extLst/>
            </c:strRef>
          </c:cat>
          <c:val>
            <c:numRef>
              <c:f>'C34G'!$W$22:$Z$22</c:f>
              <c:numCache>
                <c:formatCode>0%</c:formatCode>
                <c:ptCount val="3"/>
                <c:pt idx="0">
                  <c:v>-0.9449346275903967</c:v>
                </c:pt>
                <c:pt idx="1">
                  <c:v>-0.93619921208694423</c:v>
                </c:pt>
                <c:pt idx="2">
                  <c:v>-0.67169641712294947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ECE1-40BC-8C78-87BECBE5E9D0}"/>
            </c:ext>
          </c:extLst>
        </c:ser>
        <c:ser>
          <c:idx val="5"/>
          <c:order val="5"/>
          <c:tx>
            <c:strRef>
              <c:f>'C34G'!$V$23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'C34G'!$W$17:$Z$17</c:f>
              <c:strCache>
                <c:ptCount val="3"/>
                <c:pt idx="0">
                  <c:v>Bovins</c:v>
                </c:pt>
                <c:pt idx="1">
                  <c:v>Porcs</c:v>
                </c:pt>
                <c:pt idx="2">
                  <c:v>Chats et Chiens</c:v>
                </c:pt>
              </c:strCache>
              <c:extLst/>
            </c:strRef>
          </c:cat>
          <c:val>
            <c:numRef>
              <c:f>'C34G'!$W$23:$Z$23</c:f>
              <c:numCache>
                <c:formatCode>0.0%</c:formatCode>
                <c:ptCount val="3"/>
                <c:pt idx="0">
                  <c:v>-0.94777250596629614</c:v>
                </c:pt>
                <c:pt idx="1">
                  <c:v>-0.95023776967577633</c:v>
                </c:pt>
                <c:pt idx="2">
                  <c:v>-0.66680321048481916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ECE1-40BC-8C78-87BECBE5E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9457535"/>
        <c:axId val="1499454207"/>
      </c:barChart>
      <c:catAx>
        <c:axId val="149945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9454207"/>
        <c:crosses val="autoZero"/>
        <c:auto val="1"/>
        <c:lblAlgn val="ctr"/>
        <c:lblOffset val="0"/>
        <c:noMultiLvlLbl val="0"/>
      </c:catAx>
      <c:valAx>
        <c:axId val="1499454207"/>
        <c:scaling>
          <c:orientation val="minMax"/>
          <c:max val="0.25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9457535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'C34G'!$C$25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A2-4F6E-9EEC-48581F475B93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A2-4F6E-9EEC-48581F475B93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A2-4F6E-9EEC-48581F475B93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A2-4F6E-9EEC-48581F475B93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00A2-4F6E-9EEC-48581F475B93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00A2-4F6E-9EEC-48581F475B93}"/>
              </c:ext>
            </c:extLst>
          </c:dPt>
          <c:dPt>
            <c:idx val="15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00A2-4F6E-9EEC-48581F475B93}"/>
              </c:ext>
            </c:extLst>
          </c:dPt>
          <c:dPt>
            <c:idx val="1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00A2-4F6E-9EEC-48581F475B93}"/>
              </c:ext>
            </c:extLst>
          </c:dPt>
          <c:dPt>
            <c:idx val="17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00A2-4F6E-9EEC-48581F475B93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00A2-4F6E-9EEC-48581F475B93}"/>
              </c:ext>
            </c:extLst>
          </c:dPt>
          <c:dPt>
            <c:idx val="19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00A2-4F6E-9EEC-48581F475B93}"/>
              </c:ext>
            </c:extLst>
          </c:dPt>
          <c:dPt>
            <c:idx val="20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00A2-4F6E-9EEC-48581F475B93}"/>
              </c:ext>
            </c:extLst>
          </c:dPt>
          <c:cat>
            <c:numRef>
              <c:f>'C34G'!$B$14:$B$23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'C34G'!$C$14:$C$23</c:f>
              <c:numCache>
                <c:formatCode>#,##0.000</c:formatCode>
                <c:ptCount val="10"/>
                <c:pt idx="0">
                  <c:v>2.0854304516808045E-2</c:v>
                </c:pt>
                <c:pt idx="1">
                  <c:v>2.0906950492429702E-2</c:v>
                </c:pt>
                <c:pt idx="2">
                  <c:v>2.1247943082631754E-2</c:v>
                </c:pt>
                <c:pt idx="3">
                  <c:v>1.9130496166299669E-2</c:v>
                </c:pt>
                <c:pt idx="4">
                  <c:v>1.6845003155122606E-2</c:v>
                </c:pt>
                <c:pt idx="5">
                  <c:v>1.3229072350892299E-2</c:v>
                </c:pt>
                <c:pt idx="6">
                  <c:v>3.5962621567969407E-3</c:v>
                </c:pt>
                <c:pt idx="7">
                  <c:v>1.1200361810494131E-3</c:v>
                </c:pt>
                <c:pt idx="8">
                  <c:v>1.1882305785397133E-3</c:v>
                </c:pt>
                <c:pt idx="9">
                  <c:v>1.1245122578469298E-3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00A2-4F6E-9EEC-48581F475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63616"/>
        <c:axId val="16664032"/>
      </c:lineChart>
      <c:catAx>
        <c:axId val="166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64032"/>
        <c:crosses val="autoZero"/>
        <c:auto val="1"/>
        <c:lblAlgn val="ctr"/>
        <c:lblOffset val="100"/>
        <c:noMultiLvlLbl val="0"/>
      </c:catAx>
      <c:valAx>
        <c:axId val="1666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6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FLUORO!$V$18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FLUORO!$W$17:$AA$17</c:f>
              <c:strCache>
                <c:ptCount val="4"/>
                <c:pt idx="0">
                  <c:v>Bovins</c:v>
                </c:pt>
                <c:pt idx="1">
                  <c:v>Porcs</c:v>
                </c:pt>
                <c:pt idx="2">
                  <c:v>Volailles</c:v>
                </c:pt>
                <c:pt idx="3">
                  <c:v>Chats et Chiens</c:v>
                </c:pt>
              </c:strCache>
              <c:extLst/>
            </c:strRef>
          </c:cat>
          <c:val>
            <c:numRef>
              <c:f>FLUORO!$W$18:$AA$18</c:f>
              <c:numCache>
                <c:formatCode>0%</c:formatCode>
                <c:ptCount val="4"/>
                <c:pt idx="0">
                  <c:v>-7.8002224820332144E-2</c:v>
                </c:pt>
                <c:pt idx="1">
                  <c:v>-3.3349275143451318E-2</c:v>
                </c:pt>
                <c:pt idx="2">
                  <c:v>0.20193934625397114</c:v>
                </c:pt>
                <c:pt idx="3">
                  <c:v>-9.3935388216322968E-3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B92-4BDE-B9D9-BE877C1C2532}"/>
            </c:ext>
          </c:extLst>
        </c:ser>
        <c:ser>
          <c:idx val="1"/>
          <c:order val="1"/>
          <c:tx>
            <c:strRef>
              <c:f>FLUORO!$V$19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FLUORO!$W$17:$AA$17</c:f>
              <c:strCache>
                <c:ptCount val="4"/>
                <c:pt idx="0">
                  <c:v>Bovins</c:v>
                </c:pt>
                <c:pt idx="1">
                  <c:v>Porcs</c:v>
                </c:pt>
                <c:pt idx="2">
                  <c:v>Volailles</c:v>
                </c:pt>
                <c:pt idx="3">
                  <c:v>Chats et Chiens</c:v>
                </c:pt>
              </c:strCache>
              <c:extLst/>
            </c:strRef>
          </c:cat>
          <c:val>
            <c:numRef>
              <c:f>FLUORO!$W$19:$AA$19</c:f>
              <c:numCache>
                <c:formatCode>0%</c:formatCode>
                <c:ptCount val="4"/>
                <c:pt idx="0">
                  <c:v>-0.39414826308964745</c:v>
                </c:pt>
                <c:pt idx="1">
                  <c:v>-0.44336733233759718</c:v>
                </c:pt>
                <c:pt idx="2">
                  <c:v>-0.49718166294734256</c:v>
                </c:pt>
                <c:pt idx="3">
                  <c:v>-0.32483055559252183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B92-4BDE-B9D9-BE877C1C2532}"/>
            </c:ext>
          </c:extLst>
        </c:ser>
        <c:ser>
          <c:idx val="2"/>
          <c:order val="2"/>
          <c:tx>
            <c:strRef>
              <c:f>FLUORO!$V$20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FLUORO!$W$17:$AA$17</c:f>
              <c:strCache>
                <c:ptCount val="4"/>
                <c:pt idx="0">
                  <c:v>Bovins</c:v>
                </c:pt>
                <c:pt idx="1">
                  <c:v>Porcs</c:v>
                </c:pt>
                <c:pt idx="2">
                  <c:v>Volailles</c:v>
                </c:pt>
                <c:pt idx="3">
                  <c:v>Chats et Chiens</c:v>
                </c:pt>
              </c:strCache>
              <c:extLst/>
            </c:strRef>
          </c:cat>
          <c:val>
            <c:numRef>
              <c:f>FLUORO!$W$20:$AA$20</c:f>
              <c:numCache>
                <c:formatCode>0%</c:formatCode>
                <c:ptCount val="4"/>
                <c:pt idx="0">
                  <c:v>-0.82591760436759998</c:v>
                </c:pt>
                <c:pt idx="1">
                  <c:v>-0.7263585780726125</c:v>
                </c:pt>
                <c:pt idx="2">
                  <c:v>-0.45153193274127512</c:v>
                </c:pt>
                <c:pt idx="3">
                  <c:v>-0.57405926863532253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5B92-4BDE-B9D9-BE877C1C2532}"/>
            </c:ext>
          </c:extLst>
        </c:ser>
        <c:ser>
          <c:idx val="3"/>
          <c:order val="3"/>
          <c:tx>
            <c:strRef>
              <c:f>FLUORO!$V$21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FLUORO!$W$17:$AA$17</c:f>
              <c:strCache>
                <c:ptCount val="4"/>
                <c:pt idx="0">
                  <c:v>Bovins</c:v>
                </c:pt>
                <c:pt idx="1">
                  <c:v>Porcs</c:v>
                </c:pt>
                <c:pt idx="2">
                  <c:v>Volailles</c:v>
                </c:pt>
                <c:pt idx="3">
                  <c:v>Chats et Chiens</c:v>
                </c:pt>
              </c:strCache>
              <c:extLst/>
            </c:strRef>
          </c:cat>
          <c:val>
            <c:numRef>
              <c:f>FLUORO!$W$21:$AA$21</c:f>
              <c:numCache>
                <c:formatCode>0%</c:formatCode>
                <c:ptCount val="4"/>
                <c:pt idx="0">
                  <c:v>-0.93117038177109535</c:v>
                </c:pt>
                <c:pt idx="1">
                  <c:v>-0.93888655164953794</c:v>
                </c:pt>
                <c:pt idx="2">
                  <c:v>-0.50713980038367246</c:v>
                </c:pt>
                <c:pt idx="3">
                  <c:v>-0.72954070125003612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5B92-4BDE-B9D9-BE877C1C2532}"/>
            </c:ext>
          </c:extLst>
        </c:ser>
        <c:ser>
          <c:idx val="4"/>
          <c:order val="4"/>
          <c:tx>
            <c:strRef>
              <c:f>FLUORO!$V$22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FLUORO!$W$17:$AA$17</c:f>
              <c:strCache>
                <c:ptCount val="4"/>
                <c:pt idx="0">
                  <c:v>Bovins</c:v>
                </c:pt>
                <c:pt idx="1">
                  <c:v>Porcs</c:v>
                </c:pt>
                <c:pt idx="2">
                  <c:v>Volailles</c:v>
                </c:pt>
                <c:pt idx="3">
                  <c:v>Chats et Chiens</c:v>
                </c:pt>
              </c:strCache>
              <c:extLst/>
            </c:strRef>
          </c:cat>
          <c:val>
            <c:numRef>
              <c:f>FLUORO!$W$22:$AA$22</c:f>
              <c:numCache>
                <c:formatCode>0%</c:formatCode>
                <c:ptCount val="4"/>
                <c:pt idx="0">
                  <c:v>-0.89183877707845838</c:v>
                </c:pt>
                <c:pt idx="1">
                  <c:v>-0.90891879632005435</c:v>
                </c:pt>
                <c:pt idx="2">
                  <c:v>-0.65523354940451617</c:v>
                </c:pt>
                <c:pt idx="3">
                  <c:v>-0.70989429868254994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5B92-4BDE-B9D9-BE877C1C2532}"/>
            </c:ext>
          </c:extLst>
        </c:ser>
        <c:ser>
          <c:idx val="5"/>
          <c:order val="5"/>
          <c:tx>
            <c:strRef>
              <c:f>FLUORO!$V$23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FLUORO!$W$17:$AA$17</c:f>
              <c:strCache>
                <c:ptCount val="4"/>
                <c:pt idx="0">
                  <c:v>Bovins</c:v>
                </c:pt>
                <c:pt idx="1">
                  <c:v>Porcs</c:v>
                </c:pt>
                <c:pt idx="2">
                  <c:v>Volailles</c:v>
                </c:pt>
                <c:pt idx="3">
                  <c:v>Chats et Chiens</c:v>
                </c:pt>
              </c:strCache>
              <c:extLst/>
            </c:strRef>
          </c:cat>
          <c:val>
            <c:numRef>
              <c:f>FLUORO!$W$23:$AA$23</c:f>
              <c:numCache>
                <c:formatCode>0.0%</c:formatCode>
                <c:ptCount val="4"/>
                <c:pt idx="0">
                  <c:v>-0.89035790049952157</c:v>
                </c:pt>
                <c:pt idx="1">
                  <c:v>-0.91161812055616243</c:v>
                </c:pt>
                <c:pt idx="2">
                  <c:v>-0.66094359922863299</c:v>
                </c:pt>
                <c:pt idx="3">
                  <c:v>-0.70332948621948033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5B92-4BDE-B9D9-BE877C1C2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9457535"/>
        <c:axId val="1499454207"/>
      </c:barChart>
      <c:catAx>
        <c:axId val="149945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9454207"/>
        <c:crosses val="autoZero"/>
        <c:auto val="1"/>
        <c:lblAlgn val="ctr"/>
        <c:lblOffset val="0"/>
        <c:noMultiLvlLbl val="0"/>
      </c:catAx>
      <c:valAx>
        <c:axId val="1499454207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9457535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31967634562824"/>
          <c:y val="5.382236199326499E-2"/>
          <c:w val="0.8430631961062508"/>
          <c:h val="0.83781030577325055"/>
        </c:manualLayout>
      </c:layout>
      <c:lineChart>
        <c:grouping val="standard"/>
        <c:varyColors val="0"/>
        <c:ser>
          <c:idx val="0"/>
          <c:order val="0"/>
          <c:tx>
            <c:strRef>
              <c:f>FLUORO!$C$25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C0-43C7-8682-1412ED3B4860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C0-43C7-8682-1412ED3B4860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C0-43C7-8682-1412ED3B4860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C0-43C7-8682-1412ED3B4860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C0-43C7-8682-1412ED3B4860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99C0-43C7-8682-1412ED3B4860}"/>
              </c:ext>
            </c:extLst>
          </c:dPt>
          <c:dPt>
            <c:idx val="15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9C0-43C7-8682-1412ED3B4860}"/>
              </c:ext>
            </c:extLst>
          </c:dPt>
          <c:dPt>
            <c:idx val="1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9C0-43C7-8682-1412ED3B4860}"/>
              </c:ext>
            </c:extLst>
          </c:dPt>
          <c:dPt>
            <c:idx val="17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99C0-43C7-8682-1412ED3B4860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99C0-43C7-8682-1412ED3B4860}"/>
              </c:ext>
            </c:extLst>
          </c:dPt>
          <c:dPt>
            <c:idx val="19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99C0-43C7-8682-1412ED3B4860}"/>
              </c:ext>
            </c:extLst>
          </c:dPt>
          <c:cat>
            <c:numRef>
              <c:f>FLUORO!$B$14:$B$23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FLUORO!$C$14:$C$23</c:f>
              <c:numCache>
                <c:formatCode>#,##0.000</c:formatCode>
                <c:ptCount val="10"/>
                <c:pt idx="0">
                  <c:v>2.1772691056130427E-2</c:v>
                </c:pt>
                <c:pt idx="1">
                  <c:v>2.2177624530534564E-2</c:v>
                </c:pt>
                <c:pt idx="2">
                  <c:v>2.1971387242186884E-2</c:v>
                </c:pt>
                <c:pt idx="3">
                  <c:v>2.1607616184487779E-2</c:v>
                </c:pt>
                <c:pt idx="4">
                  <c:v>2.0832292019916668E-2</c:v>
                </c:pt>
                <c:pt idx="5">
                  <c:v>1.2704266336972171E-2</c:v>
                </c:pt>
                <c:pt idx="6">
                  <c:v>5.4218322280650943E-3</c:v>
                </c:pt>
                <c:pt idx="7">
                  <c:v>2.6342686478521274E-3</c:v>
                </c:pt>
                <c:pt idx="8">
                  <c:v>3.0037289131115627E-3</c:v>
                </c:pt>
                <c:pt idx="9">
                  <c:v>3.0257931556638262E-3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9C0-43C7-8682-1412ED3B4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63616"/>
        <c:axId val="16664032"/>
      </c:lineChart>
      <c:catAx>
        <c:axId val="166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64032"/>
        <c:crosses val="autoZero"/>
        <c:auto val="1"/>
        <c:lblAlgn val="ctr"/>
        <c:lblOffset val="100"/>
        <c:noMultiLvlLbl val="0"/>
      </c:catAx>
      <c:valAx>
        <c:axId val="1666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6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0.42637</cdr:x>
      <cdr:y>0.08134</cdr:y>
    </cdr:from>
    <cdr:to>
      <cdr:x>0.42637</cdr:x>
      <cdr:y>0.87772</cdr:y>
    </cdr:to>
    <cdr:cxnSp macro="">
      <cdr:nvCxnSpPr>
        <cdr:cNvPr id="2" name="Connecteur droit 1"/>
        <cdr:cNvCxnSpPr/>
      </cdr:nvCxnSpPr>
      <cdr:spPr>
        <a:xfrm xmlns:a="http://schemas.openxmlformats.org/drawingml/2006/main">
          <a:off x="1612734" y="235075"/>
          <a:ext cx="0" cy="230145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41C6A-7436-4141-BCF0-4EEFF2DFC09C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D1AF4-6990-4C5E-B8AB-583A03572A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19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71292-6BBE-4A12-97B2-A67602FA3FB7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5363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10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321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600200"/>
            <a:ext cx="7776864" cy="461488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1979613" y="260350"/>
            <a:ext cx="6480175" cy="648370"/>
          </a:xfrm>
        </p:spPr>
        <p:txBody>
          <a:bodyPr/>
          <a:lstStyle>
            <a:lvl1pPr marL="0" indent="0">
              <a:buNone/>
              <a:defRPr>
                <a:solidFill>
                  <a:srgbClr val="015385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02710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8AE0-9708-47D1-9FE6-FC1861809B0B}" type="datetimeFigureOut">
              <a:rPr lang="fr-FR" smtClean="0"/>
              <a:pPr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AC8E-A25E-4414-A39C-AAC20301EA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yves.madec@anses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7544" y="1484784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fr-FR" sz="44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/>
            </a:r>
            <a:br>
              <a:rPr lang="fr-FR" sz="44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</a:br>
            <a:r>
              <a:rPr lang="fr-FR" sz="44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/>
            </a:r>
            <a:br>
              <a:rPr lang="fr-FR" sz="44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</a:b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750" y="2645273"/>
            <a:ext cx="78163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0" dirty="0" err="1" smtClean="0"/>
              <a:t>Antibiorésistance</a:t>
            </a:r>
            <a:r>
              <a:rPr lang="fr-FR" sz="3200" b="0" dirty="0" smtClean="0"/>
              <a:t> </a:t>
            </a:r>
            <a:r>
              <a:rPr lang="fr-FR" sz="3200" dirty="0" smtClean="0"/>
              <a:t>en médecine vétérinaire :</a:t>
            </a:r>
          </a:p>
          <a:p>
            <a:pPr algn="ctr"/>
            <a:r>
              <a:rPr lang="fr-FR" sz="3200" dirty="0"/>
              <a:t>m</a:t>
            </a:r>
            <a:r>
              <a:rPr lang="fr-FR" sz="3200" dirty="0" smtClean="0"/>
              <a:t>ais que reste-t-il à faire ??</a:t>
            </a:r>
            <a:endParaRPr lang="fr-FR" sz="3200" b="0" dirty="0" smtClean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835696" y="5799782"/>
            <a:ext cx="7131188" cy="900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1200" b="0" dirty="0" smtClean="0">
                <a:latin typeface="Tahoma" pitchFamily="34" charset="0"/>
              </a:rPr>
              <a:t>Jean-Yves MADEC</a:t>
            </a:r>
          </a:p>
          <a:p>
            <a:pPr algn="r">
              <a:spcBef>
                <a:spcPct val="50000"/>
              </a:spcBef>
            </a:pPr>
            <a:r>
              <a:rPr lang="fr-FR" sz="900" dirty="0" smtClean="0">
                <a:latin typeface="Tahoma" pitchFamily="34" charset="0"/>
              </a:rPr>
              <a:t>Chef d’unité </a:t>
            </a:r>
            <a:r>
              <a:rPr lang="fr-FR" sz="900" dirty="0" err="1" smtClean="0">
                <a:latin typeface="Tahoma" pitchFamily="34" charset="0"/>
              </a:rPr>
              <a:t>Antibiorésistance</a:t>
            </a:r>
            <a:r>
              <a:rPr lang="fr-FR" sz="900" dirty="0" smtClean="0">
                <a:latin typeface="Tahoma" pitchFamily="34" charset="0"/>
              </a:rPr>
              <a:t> et virulence bactériennes, Anses Lyon </a:t>
            </a:r>
            <a:endParaRPr lang="fr-FR" sz="900" b="0" dirty="0" smtClean="0">
              <a:latin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fr-FR" sz="900" dirty="0" smtClean="0">
                <a:latin typeface="Tahoma" pitchFamily="34" charset="0"/>
              </a:rPr>
              <a:t>Directeur scientifique </a:t>
            </a:r>
            <a:r>
              <a:rPr lang="fr-FR" sz="900" dirty="0" err="1" smtClean="0">
                <a:latin typeface="Tahoma" pitchFamily="34" charset="0"/>
              </a:rPr>
              <a:t>Antibiorésistance</a:t>
            </a:r>
            <a:r>
              <a:rPr lang="fr-FR" sz="900" dirty="0" smtClean="0">
                <a:latin typeface="Tahoma" pitchFamily="34" charset="0"/>
              </a:rPr>
              <a:t> de l’Anses</a:t>
            </a:r>
          </a:p>
          <a:p>
            <a:pPr algn="r">
              <a:spcBef>
                <a:spcPct val="50000"/>
              </a:spcBef>
            </a:pPr>
            <a:r>
              <a:rPr lang="fr-FR" sz="900" b="0" dirty="0" smtClean="0">
                <a:latin typeface="Tahoma" pitchFamily="34" charset="0"/>
                <a:hlinkClick r:id="rId3"/>
              </a:rPr>
              <a:t>jean-yves.madec@anses.fr</a:t>
            </a:r>
            <a:endParaRPr lang="fr-FR" sz="900" b="0" dirty="0" smtClean="0">
              <a:latin typeface="Tahoma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09" r="4793"/>
          <a:stretch>
            <a:fillRect/>
          </a:stretch>
        </p:blipFill>
        <p:spPr bwMode="auto">
          <a:xfrm>
            <a:off x="106356" y="222028"/>
            <a:ext cx="2592388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0618" y="4165699"/>
            <a:ext cx="85027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FR" sz="1600" b="1" dirty="0">
                <a:solidFill>
                  <a:schemeClr val="accent6"/>
                </a:solidFill>
                <a:latin typeface="Arial" panose="020B0604020202020204" pitchFamily="34" charset="0"/>
              </a:rPr>
              <a:t>Colloque Adebiotech</a:t>
            </a:r>
          </a:p>
          <a:p>
            <a:r>
              <a:rPr lang="fr-FR" sz="1600" b="1" dirty="0">
                <a:solidFill>
                  <a:schemeClr val="accent6"/>
                </a:solidFill>
                <a:latin typeface="Arial" panose="020B0604020202020204" pitchFamily="34" charset="0"/>
              </a:rPr>
              <a:t>Approches innovantes en santé humaine, animale et environnementale dans la lutte contre l’</a:t>
            </a:r>
            <a:r>
              <a:rPr lang="fr-FR" sz="1600" b="1" dirty="0" err="1">
                <a:solidFill>
                  <a:schemeClr val="accent6"/>
                </a:solidFill>
                <a:latin typeface="Arial" panose="020B0604020202020204" pitchFamily="34" charset="0"/>
              </a:rPr>
              <a:t>antibiorésistance</a:t>
            </a:r>
            <a:endParaRPr lang="fr-FR" sz="1600" b="1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r>
              <a:rPr lang="fr-FR" sz="1600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16 </a:t>
            </a:r>
            <a:r>
              <a:rPr lang="fr-FR" sz="1600" b="1" dirty="0">
                <a:solidFill>
                  <a:schemeClr val="accent6"/>
                </a:solidFill>
                <a:latin typeface="Arial" panose="020B0604020202020204" pitchFamily="34" charset="0"/>
              </a:rPr>
              <a:t>septembre </a:t>
            </a:r>
            <a:r>
              <a:rPr lang="fr-FR" sz="1600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2021 – </a:t>
            </a:r>
            <a:r>
              <a:rPr lang="fr-FR" sz="1600" b="1" dirty="0" err="1">
                <a:solidFill>
                  <a:schemeClr val="accent6"/>
                </a:solidFill>
                <a:latin typeface="Arial" panose="020B0604020202020204" pitchFamily="34" charset="0"/>
              </a:rPr>
              <a:t>Génopole</a:t>
            </a:r>
            <a:r>
              <a:rPr lang="fr-FR" sz="1600" b="1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endParaRPr lang="fr-FR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323528" y="2330255"/>
            <a:ext cx="7992888" cy="648072"/>
          </a:xfrm>
        </p:spPr>
        <p:txBody>
          <a:bodyPr/>
          <a:lstStyle/>
          <a:p>
            <a:r>
              <a:rPr lang="fr-FR" dirty="0" smtClean="0"/>
              <a:t>Tests rapides antibiogramme et leur validation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sujets en panne</a:t>
            </a:r>
            <a:endParaRPr lang="fr-FR" dirty="0"/>
          </a:p>
        </p:txBody>
      </p:sp>
      <p:sp>
        <p:nvSpPr>
          <p:cNvPr id="4" name="Sous-titre 1"/>
          <p:cNvSpPr txBox="1">
            <a:spLocks/>
          </p:cNvSpPr>
          <p:nvPr/>
        </p:nvSpPr>
        <p:spPr>
          <a:xfrm>
            <a:off x="432008" y="3645024"/>
            <a:ext cx="838893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 smtClean="0"/>
              <a:t>Alternatives (traitements non antibiotiques) et leur validation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31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1052736"/>
            <a:ext cx="8932696" cy="4571964"/>
            <a:chOff x="103354" y="676275"/>
            <a:chExt cx="8932696" cy="4571964"/>
          </a:xfrm>
        </p:grpSpPr>
        <p:sp>
          <p:nvSpPr>
            <p:cNvPr id="5" name="Titre 1"/>
            <p:cNvSpPr txBox="1">
              <a:spLocks/>
            </p:cNvSpPr>
            <p:nvPr/>
          </p:nvSpPr>
          <p:spPr bwMode="auto">
            <a:xfrm>
              <a:off x="1331913" y="676275"/>
              <a:ext cx="7704137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ea typeface="+mj-ea"/>
                  <a:cs typeface="Arial" pitchFamily="34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r>
                <a:rPr lang="fr-FR" altLang="fr-FR" sz="3200" b="0" kern="0" dirty="0" smtClean="0"/>
                <a:t>Exposition des animaux aux antibiotiques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276719" y="4581129"/>
              <a:ext cx="1057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prstClr val="black"/>
                  </a:solidFill>
                  <a:latin typeface="Calibri"/>
                </a:rPr>
                <a:t>ALEA</a:t>
              </a:r>
            </a:p>
          </p:txBody>
        </p:sp>
        <p:graphicFrame>
          <p:nvGraphicFramePr>
            <p:cNvPr id="10" name="Graphique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5045663"/>
                </p:ext>
              </p:extLst>
            </p:nvPr>
          </p:nvGraphicFramePr>
          <p:xfrm>
            <a:off x="2367620" y="2162577"/>
            <a:ext cx="5570806" cy="30856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ZoneTexte 13"/>
            <p:cNvSpPr txBox="1"/>
            <p:nvPr/>
          </p:nvSpPr>
          <p:spPr>
            <a:xfrm>
              <a:off x="103354" y="2846176"/>
              <a:ext cx="15977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b="1" dirty="0" smtClean="0">
                  <a:solidFill>
                    <a:srgbClr val="C0504D"/>
                  </a:solidFill>
                </a:rPr>
                <a:t>Diminution</a:t>
              </a:r>
              <a:endParaRPr lang="fr-FR" b="1" dirty="0">
                <a:solidFill>
                  <a:srgbClr val="C0504D"/>
                </a:solidFill>
              </a:endParaRPr>
            </a:p>
            <a:p>
              <a:pPr lvl="0" algn="ctr"/>
              <a:r>
                <a:rPr lang="fr-FR" b="1" dirty="0">
                  <a:solidFill>
                    <a:srgbClr val="C0504D"/>
                  </a:solidFill>
                </a:rPr>
                <a:t>45,3 % </a:t>
              </a:r>
            </a:p>
            <a:p>
              <a:pPr lvl="0" algn="ctr"/>
              <a:r>
                <a:rPr lang="fr-FR" b="1" dirty="0" smtClean="0">
                  <a:solidFill>
                    <a:srgbClr val="C0504D"/>
                  </a:solidFill>
                </a:rPr>
                <a:t>depuis 2011</a:t>
              </a:r>
              <a:endParaRPr lang="fr-FR" b="1" dirty="0">
                <a:solidFill>
                  <a:srgbClr val="C0504D"/>
                </a:solidFill>
              </a:endParaRPr>
            </a:p>
          </p:txBody>
        </p:sp>
        <p:cxnSp>
          <p:nvCxnSpPr>
            <p:cNvPr id="12" name="Connecteur droit 15"/>
            <p:cNvCxnSpPr/>
            <p:nvPr/>
          </p:nvCxnSpPr>
          <p:spPr>
            <a:xfrm>
              <a:off x="2207468" y="2903155"/>
              <a:ext cx="3561995" cy="0"/>
            </a:xfrm>
            <a:prstGeom prst="line">
              <a:avLst/>
            </a:prstGeom>
            <a:noFill/>
            <a:ln w="19050" cap="flat" cmpd="sng" algn="ctr">
              <a:solidFill>
                <a:srgbClr val="C0504D"/>
              </a:solidFill>
              <a:prstDash val="solid"/>
            </a:ln>
            <a:effectLst/>
          </p:spPr>
        </p:cxnSp>
        <p:cxnSp>
          <p:nvCxnSpPr>
            <p:cNvPr id="13" name="Connecteur droit 16"/>
            <p:cNvCxnSpPr>
              <a:endCxn id="17" idx="2"/>
            </p:cNvCxnSpPr>
            <p:nvPr/>
          </p:nvCxnSpPr>
          <p:spPr>
            <a:xfrm>
              <a:off x="2207468" y="3745072"/>
              <a:ext cx="5425066" cy="0"/>
            </a:xfrm>
            <a:prstGeom prst="line">
              <a:avLst/>
            </a:prstGeom>
            <a:noFill/>
            <a:ln w="19050" cap="flat" cmpd="sng" algn="ctr">
              <a:solidFill>
                <a:srgbClr val="C0504D"/>
              </a:solidFill>
              <a:prstDash val="solid"/>
            </a:ln>
            <a:effectLst/>
          </p:spPr>
        </p:cxnSp>
        <p:sp>
          <p:nvSpPr>
            <p:cNvPr id="14" name="Double flèche verticale 11"/>
            <p:cNvSpPr/>
            <p:nvPr/>
          </p:nvSpPr>
          <p:spPr>
            <a:xfrm flipH="1">
              <a:off x="2115056" y="2924772"/>
              <a:ext cx="195040" cy="796917"/>
            </a:xfrm>
            <a:prstGeom prst="upDownArrow">
              <a:avLst/>
            </a:prstGeom>
            <a:solidFill>
              <a:srgbClr val="C0504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Ellipse 21"/>
            <p:cNvSpPr/>
            <p:nvPr/>
          </p:nvSpPr>
          <p:spPr>
            <a:xfrm>
              <a:off x="5756028" y="2869408"/>
              <a:ext cx="91739" cy="100342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Ellipse 22"/>
            <p:cNvSpPr/>
            <p:nvPr/>
          </p:nvSpPr>
          <p:spPr>
            <a:xfrm>
              <a:off x="7632534" y="3694901"/>
              <a:ext cx="91739" cy="100342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7399616" y="3561097"/>
              <a:ext cx="91740" cy="100342"/>
            </a:xfrm>
            <a:prstGeom prst="ellipse">
              <a:avLst/>
            </a:prstGeom>
            <a:solidFill>
              <a:srgbClr val="9BBB59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Double flèche horizontale 19"/>
            <p:cNvSpPr/>
            <p:nvPr/>
          </p:nvSpPr>
          <p:spPr>
            <a:xfrm>
              <a:off x="5924213" y="2077412"/>
              <a:ext cx="1170876" cy="179486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800506" y="1788655"/>
              <a:ext cx="13976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chemeClr val="accent1"/>
                  </a:solidFill>
                </a:rPr>
                <a:t>Ecoantibio 1</a:t>
              </a:r>
              <a:endParaRPr lang="fr-FR" sz="1600" dirty="0">
                <a:solidFill>
                  <a:schemeClr val="accent1"/>
                </a:solidFill>
              </a:endParaRPr>
            </a:p>
          </p:txBody>
        </p:sp>
        <p:cxnSp>
          <p:nvCxnSpPr>
            <p:cNvPr id="22" name="Connecteur droit 21"/>
            <p:cNvCxnSpPr/>
            <p:nvPr/>
          </p:nvCxnSpPr>
          <p:spPr>
            <a:xfrm flipV="1">
              <a:off x="5912016" y="1860564"/>
              <a:ext cx="7434" cy="2893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7090325" y="1886586"/>
              <a:ext cx="7434" cy="2893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ouble flèche horizontale 23"/>
            <p:cNvSpPr/>
            <p:nvPr/>
          </p:nvSpPr>
          <p:spPr>
            <a:xfrm>
              <a:off x="7114512" y="2077366"/>
              <a:ext cx="1170876" cy="179486"/>
            </a:xfrm>
            <a:prstGeom prst="left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4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990805" y="1788609"/>
              <a:ext cx="13976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chemeClr val="accent4"/>
                  </a:solidFill>
                </a:rPr>
                <a:t>Ecoantibio 2</a:t>
              </a:r>
              <a:endParaRPr lang="fr-FR" sz="16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373565" y="60216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Anses-ANMV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727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764765" y="676275"/>
            <a:ext cx="9548204" cy="5862637"/>
            <a:chOff x="764765" y="676275"/>
            <a:chExt cx="9548204" cy="5862637"/>
          </a:xfrm>
        </p:grpSpPr>
        <p:sp>
          <p:nvSpPr>
            <p:cNvPr id="5" name="Titre 1"/>
            <p:cNvSpPr txBox="1">
              <a:spLocks/>
            </p:cNvSpPr>
            <p:nvPr/>
          </p:nvSpPr>
          <p:spPr bwMode="auto">
            <a:xfrm>
              <a:off x="1331913" y="676275"/>
              <a:ext cx="7704137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ea typeface="+mj-ea"/>
                  <a:cs typeface="Arial" pitchFamily="34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r>
                <a:rPr lang="fr-FR" altLang="fr-FR" sz="3200" b="0" kern="0" dirty="0" smtClean="0"/>
                <a:t>Exposition des animaux aux antibiotiques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527993" y="1601416"/>
              <a:ext cx="87849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hangingPunct="1"/>
              <a:r>
                <a:rPr lang="fr-FR" altLang="fr-FR" sz="2000" i="1" dirty="0" smtClean="0">
                  <a:solidFill>
                    <a:srgbClr val="7030A0"/>
                  </a:solidFill>
                  <a:latin typeface="+mn-lt"/>
                </a:rPr>
                <a:t>Céphalosporines 3/4G : </a:t>
              </a:r>
              <a:r>
                <a:rPr lang="fr-FR" altLang="fr-FR" sz="2000" i="1" dirty="0">
                  <a:solidFill>
                    <a:srgbClr val="FF0000"/>
                  </a:solidFill>
                  <a:latin typeface="+mn-lt"/>
                </a:rPr>
                <a:t>- </a:t>
              </a:r>
              <a:r>
                <a:rPr lang="fr-FR" altLang="fr-FR" sz="2000" i="1" dirty="0" smtClean="0">
                  <a:solidFill>
                    <a:srgbClr val="FF0000"/>
                  </a:solidFill>
                  <a:latin typeface="+mn-lt"/>
                </a:rPr>
                <a:t>94,1 </a:t>
              </a:r>
              <a:r>
                <a:rPr lang="fr-FR" altLang="fr-FR" sz="2000" i="1" dirty="0">
                  <a:solidFill>
                    <a:srgbClr val="FF0000"/>
                  </a:solidFill>
                  <a:latin typeface="+mn-lt"/>
                </a:rPr>
                <a:t>% </a:t>
              </a:r>
              <a:r>
                <a:rPr lang="fr-FR" altLang="fr-FR" sz="2000" i="1" dirty="0" smtClean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fr-FR" altLang="fr-FR" sz="2000" i="1" dirty="0">
                  <a:solidFill>
                    <a:srgbClr val="7030A0"/>
                  </a:solidFill>
                  <a:latin typeface="+mn-lt"/>
                </a:rPr>
                <a:t>(</a:t>
              </a:r>
              <a:r>
                <a:rPr lang="fr-FR" altLang="fr-FR" sz="2000" i="1" dirty="0" smtClean="0">
                  <a:solidFill>
                    <a:srgbClr val="7030A0"/>
                  </a:solidFill>
                  <a:latin typeface="+mn-lt"/>
                </a:rPr>
                <a:t>2019 par rapport à 2013)</a:t>
              </a:r>
              <a:endParaRPr lang="fr-FR" altLang="fr-FR" sz="1400" i="1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580112" y="5584805"/>
              <a:ext cx="2448272" cy="9541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Entre 2013 et 2019 :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  <a:p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-95 %  chez les porcs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  <a:p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-94,8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% 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chez les bovins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  <a:p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-66,7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% 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chez les chats/chiens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</p:txBody>
        </p:sp>
        <p:graphicFrame>
          <p:nvGraphicFramePr>
            <p:cNvPr id="15" name="Graphique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42115262"/>
                </p:ext>
              </p:extLst>
            </p:nvPr>
          </p:nvGraphicFramePr>
          <p:xfrm>
            <a:off x="5004048" y="2522624"/>
            <a:ext cx="3128018" cy="24164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9" name="Graphique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63601761"/>
                </p:ext>
              </p:extLst>
            </p:nvPr>
          </p:nvGraphicFramePr>
          <p:xfrm>
            <a:off x="764765" y="2297727"/>
            <a:ext cx="3782480" cy="28898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9" name="ZoneTexte 8"/>
          <p:cNvSpPr txBox="1"/>
          <p:nvPr/>
        </p:nvSpPr>
        <p:spPr>
          <a:xfrm>
            <a:off x="373565" y="60216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Anses-ANMV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798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598353" y="676275"/>
            <a:ext cx="9715225" cy="5862637"/>
            <a:chOff x="598353" y="676275"/>
            <a:chExt cx="9715225" cy="5862637"/>
          </a:xfrm>
        </p:grpSpPr>
        <p:sp>
          <p:nvSpPr>
            <p:cNvPr id="5" name="Titre 1"/>
            <p:cNvSpPr txBox="1">
              <a:spLocks/>
            </p:cNvSpPr>
            <p:nvPr/>
          </p:nvSpPr>
          <p:spPr bwMode="auto">
            <a:xfrm>
              <a:off x="1331913" y="676275"/>
              <a:ext cx="7704137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ea typeface="+mj-ea"/>
                  <a:cs typeface="Arial" pitchFamily="34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0172B6"/>
                  </a:solidFill>
                  <a:latin typeface="Calibri" panose="020F0502020204030204" pitchFamily="34" charset="0"/>
                  <a:cs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9pPr>
            </a:lstStyle>
            <a:p>
              <a:pPr>
                <a:defRPr/>
              </a:pPr>
              <a:r>
                <a:rPr lang="fr-FR" altLang="fr-FR" sz="3200" b="0" kern="0" dirty="0" smtClean="0"/>
                <a:t>Exposition des animaux aux antibiotiques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00932" y="1677172"/>
              <a:ext cx="87126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pPr eaLnBrk="1" hangingPunct="1"/>
              <a:r>
                <a:rPr lang="fr-FR" altLang="fr-FR" sz="2000" i="1" dirty="0" err="1" smtClean="0">
                  <a:solidFill>
                    <a:srgbClr val="7030A0"/>
                  </a:solidFill>
                  <a:latin typeface="+mn-lt"/>
                </a:rPr>
                <a:t>Fluoroquinolones</a:t>
              </a:r>
              <a:r>
                <a:rPr lang="fr-FR" altLang="fr-FR" sz="2000" i="1" dirty="0" smtClean="0">
                  <a:solidFill>
                    <a:srgbClr val="7030A0"/>
                  </a:solidFill>
                  <a:latin typeface="+mn-lt"/>
                </a:rPr>
                <a:t> : </a:t>
              </a:r>
              <a:r>
                <a:rPr lang="fr-FR" altLang="fr-FR" sz="2000" i="1" dirty="0" smtClean="0">
                  <a:solidFill>
                    <a:srgbClr val="FF0000"/>
                  </a:solidFill>
                  <a:latin typeface="+mn-lt"/>
                </a:rPr>
                <a:t>-86 </a:t>
              </a:r>
              <a:r>
                <a:rPr lang="fr-FR" altLang="fr-FR" sz="2000" i="1" dirty="0">
                  <a:solidFill>
                    <a:srgbClr val="FF0000"/>
                  </a:solidFill>
                  <a:latin typeface="+mn-lt"/>
                </a:rPr>
                <a:t>% </a:t>
              </a:r>
              <a:r>
                <a:rPr lang="fr-FR" altLang="fr-FR" sz="2000" i="1" dirty="0" smtClean="0">
                  <a:solidFill>
                    <a:srgbClr val="7030A0"/>
                  </a:solidFill>
                  <a:latin typeface="+mn-lt"/>
                </a:rPr>
                <a:t>(2019 par rapport à 2013)</a:t>
              </a:r>
              <a:endParaRPr lang="fr-FR" altLang="fr-FR" sz="1400" i="1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939693" y="5369361"/>
              <a:ext cx="2448272" cy="1169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Entre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2013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et 2019</a:t>
              </a:r>
              <a:r>
                <a:rPr lang="fr-FR" sz="1400" dirty="0" smtClean="0">
                  <a:solidFill>
                    <a:prstClr val="black"/>
                  </a:solidFill>
                </a:rPr>
                <a:t> :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  <a:p>
              <a:pPr lvl="0"/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-89,0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% 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chez les bovins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  <a:p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-91,2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% 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chez le porc</a:t>
              </a:r>
              <a:endParaRPr lang="fr-FR" sz="1400" dirty="0">
                <a:solidFill>
                  <a:prstClr val="black"/>
                </a:solidFill>
              </a:endParaRPr>
            </a:p>
            <a:p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 -66,1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% 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chez la volaille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  <a:p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-70,3 </a:t>
              </a:r>
              <a:r>
                <a:rPr lang="fr-FR" sz="1400" dirty="0">
                  <a:solidFill>
                    <a:prstClr val="black"/>
                  </a:solidFill>
                  <a:latin typeface="Calibri"/>
                </a:rPr>
                <a:t>%  </a:t>
              </a:r>
              <a:r>
                <a:rPr lang="fr-FR" sz="1400" dirty="0" smtClean="0">
                  <a:solidFill>
                    <a:prstClr val="black"/>
                  </a:solidFill>
                  <a:latin typeface="Calibri"/>
                </a:rPr>
                <a:t>chez les chats/chiens</a:t>
              </a:r>
              <a:endParaRPr lang="fr-FR" sz="14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3499338" y="2819400"/>
              <a:ext cx="17585" cy="268458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Graphique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5605482"/>
                </p:ext>
              </p:extLst>
            </p:nvPr>
          </p:nvGraphicFramePr>
          <p:xfrm>
            <a:off x="4819524" y="2492896"/>
            <a:ext cx="3782580" cy="20145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9" name="Graphique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80300222"/>
                </p:ext>
              </p:extLst>
            </p:nvPr>
          </p:nvGraphicFramePr>
          <p:xfrm>
            <a:off x="598353" y="2566179"/>
            <a:ext cx="4138736" cy="29282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2" name="ZoneTexte 11"/>
          <p:cNvSpPr txBox="1"/>
          <p:nvPr/>
        </p:nvSpPr>
        <p:spPr>
          <a:xfrm>
            <a:off x="373565" y="60216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Anses-ANMV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19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49" y="1287822"/>
            <a:ext cx="7426901" cy="4505522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971600" y="459825"/>
            <a:ext cx="770413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fr-FR" altLang="fr-FR" sz="3200" b="0" kern="0" dirty="0" smtClean="0"/>
              <a:t>Résistance aux </a:t>
            </a:r>
            <a:r>
              <a:rPr lang="fr-FR" altLang="fr-FR" sz="3200" b="0" kern="0" dirty="0" err="1" smtClean="0"/>
              <a:t>fluoroquinolones</a:t>
            </a:r>
            <a:r>
              <a:rPr lang="fr-FR" altLang="fr-FR" sz="3200" b="0" kern="0" dirty="0" smtClean="0"/>
              <a:t> (</a:t>
            </a:r>
            <a:r>
              <a:rPr lang="fr-FR" altLang="fr-FR" sz="3200" b="0" i="1" kern="0" dirty="0" smtClean="0"/>
              <a:t>E. coli</a:t>
            </a:r>
            <a:r>
              <a:rPr lang="fr-FR" altLang="fr-FR" sz="3200" b="0" kern="0" dirty="0" smtClean="0"/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9734" y="630542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</a:t>
            </a:r>
            <a:r>
              <a:rPr lang="fr-FR" b="1" dirty="0" err="1" smtClean="0"/>
              <a:t>Résapath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562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7638"/>
            <a:ext cx="8097900" cy="4891681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971600" y="459825"/>
            <a:ext cx="770413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fr-FR" altLang="fr-FR" sz="3200" b="0" kern="0" dirty="0" smtClean="0"/>
              <a:t>Autres antibiotiques (</a:t>
            </a:r>
            <a:r>
              <a:rPr lang="fr-FR" altLang="fr-FR" sz="3200" b="0" i="1" kern="0" dirty="0" smtClean="0"/>
              <a:t>E. coli</a:t>
            </a:r>
            <a:r>
              <a:rPr lang="fr-FR" altLang="fr-FR" sz="3200" b="0" kern="0" dirty="0" smtClean="0"/>
              <a:t>)</a:t>
            </a:r>
          </a:p>
        </p:txBody>
      </p:sp>
      <p:pic>
        <p:nvPicPr>
          <p:cNvPr id="6" name="Picture 1" descr="C:\Users\jy.madec\Desktop\sans-tit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055" y="5284000"/>
            <a:ext cx="1585073" cy="15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19734" y="630542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</a:t>
            </a:r>
            <a:r>
              <a:rPr lang="fr-FR" b="1" dirty="0" err="1" smtClean="0"/>
              <a:t>Résapath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619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971600" y="459825"/>
            <a:ext cx="770413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fr-FR" altLang="fr-FR" sz="3200" b="0" kern="0" dirty="0" smtClean="0"/>
              <a:t>Autres antibiotiques (</a:t>
            </a:r>
            <a:r>
              <a:rPr lang="fr-FR" altLang="fr-FR" sz="3200" b="0" i="1" kern="0" dirty="0" smtClean="0"/>
              <a:t>E. coli</a:t>
            </a:r>
            <a:r>
              <a:rPr lang="fr-FR" altLang="fr-FR" sz="3200" b="0" kern="0" dirty="0" smtClean="0"/>
              <a:t>)</a:t>
            </a:r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633"/>
            <a:ext cx="7776864" cy="4536504"/>
          </a:xfrm>
          <a:prstGeom prst="rect">
            <a:avLst/>
          </a:prstGeom>
          <a:noFill/>
        </p:spPr>
      </p:pic>
      <p:pic>
        <p:nvPicPr>
          <p:cNvPr id="9" name="Picture 2" descr="C:\Users\jy.madec\Desktop\834347643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29200"/>
            <a:ext cx="1968218" cy="1476165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319734" y="630542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</a:t>
            </a:r>
            <a:r>
              <a:rPr lang="fr-FR" b="1" dirty="0" err="1" smtClean="0"/>
              <a:t>Résapath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559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971600" y="459825"/>
            <a:ext cx="770413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172B6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fr-FR" altLang="fr-FR" sz="3200" b="0" kern="0" dirty="0" smtClean="0"/>
              <a:t>Autres antibiotiques (</a:t>
            </a:r>
            <a:r>
              <a:rPr lang="fr-FR" altLang="fr-FR" sz="3200" b="0" i="1" kern="0" dirty="0" smtClean="0"/>
              <a:t>E. coli</a:t>
            </a:r>
            <a:r>
              <a:rPr lang="fr-FR" altLang="fr-FR" sz="3200" b="0" kern="0" dirty="0" smtClean="0"/>
              <a:t>)</a:t>
            </a:r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5112"/>
            <a:ext cx="7776864" cy="4536504"/>
          </a:xfrm>
          <a:prstGeom prst="rect">
            <a:avLst/>
          </a:prstGeom>
          <a:noFill/>
        </p:spPr>
      </p:pic>
      <p:pic>
        <p:nvPicPr>
          <p:cNvPr id="8" name="Picture 4" descr="C:\Users\jy.madec\Desktop\1312918-Cheval_ara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059415"/>
            <a:ext cx="2420818" cy="161534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319734" y="630542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Rapport </a:t>
            </a:r>
            <a:r>
              <a:rPr lang="fr-FR" b="1" dirty="0" err="1" smtClean="0"/>
              <a:t>Résapath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151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4307847" cy="623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220</Words>
  <Application>Microsoft Office PowerPoint</Application>
  <PresentationFormat>Affichage à l'écran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Tahoma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Deux sujets en panne</vt:lpstr>
    </vt:vector>
  </TitlesOfParts>
  <Company>ANSES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idomain</dc:creator>
  <cp:lastModifiedBy>JYM</cp:lastModifiedBy>
  <cp:revision>177</cp:revision>
  <dcterms:created xsi:type="dcterms:W3CDTF">2014-10-06T09:29:10Z</dcterms:created>
  <dcterms:modified xsi:type="dcterms:W3CDTF">2021-10-27T13:39:12Z</dcterms:modified>
</cp:coreProperties>
</file>