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2" r:id="rId5"/>
    <p:sldId id="263" r:id="rId6"/>
    <p:sldId id="265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5" d="100"/>
          <a:sy n="55" d="100"/>
        </p:scale>
        <p:origin x="1600" y="40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03A-978F-433F-807B-8AA6B7FECCB1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454-4ED1-4103-ACD2-FD05A67E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8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03A-978F-433F-807B-8AA6B7FECCB1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454-4ED1-4103-ACD2-FD05A67E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81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03A-978F-433F-807B-8AA6B7FECCB1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454-4ED1-4103-ACD2-FD05A67E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03A-978F-433F-807B-8AA6B7FECCB1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454-4ED1-4103-ACD2-FD05A67E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82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03A-978F-433F-807B-8AA6B7FECCB1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454-4ED1-4103-ACD2-FD05A67E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9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03A-978F-433F-807B-8AA6B7FECCB1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454-4ED1-4103-ACD2-FD05A67E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49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03A-978F-433F-807B-8AA6B7FECCB1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454-4ED1-4103-ACD2-FD05A67E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53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03A-978F-433F-807B-8AA6B7FECCB1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454-4ED1-4103-ACD2-FD05A67E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00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03A-978F-433F-807B-8AA6B7FECCB1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454-4ED1-4103-ACD2-FD05A67E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4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03A-978F-433F-807B-8AA6B7FECCB1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454-4ED1-4103-ACD2-FD05A67E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67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03A-978F-433F-807B-8AA6B7FECCB1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454-4ED1-4103-ACD2-FD05A67E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55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FE03A-978F-433F-807B-8AA6B7FECCB1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B8454-4ED1-4103-ACD2-FD05A67E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76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13130" y="253752"/>
            <a:ext cx="3917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DIAGRAM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29"/>
          <a:stretch/>
        </p:blipFill>
        <p:spPr bwMode="auto">
          <a:xfrm>
            <a:off x="2051720" y="2162257"/>
            <a:ext cx="1478807" cy="112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0"/>
          <a:stretch/>
        </p:blipFill>
        <p:spPr bwMode="auto">
          <a:xfrm>
            <a:off x="3606835" y="2162257"/>
            <a:ext cx="1516469" cy="112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55" y="2162258"/>
            <a:ext cx="1886140" cy="112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1" y="3993159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/>
              <a:t>Diag</a:t>
            </a:r>
            <a:r>
              <a:rPr lang="fr-FR" sz="3600" dirty="0"/>
              <a:t>nostic de la </a:t>
            </a:r>
            <a:r>
              <a:rPr lang="fr-FR" sz="3600" b="1" dirty="0"/>
              <a:t>R</a:t>
            </a:r>
            <a:r>
              <a:rPr lang="fr-FR" sz="3600" dirty="0"/>
              <a:t>ésistance</a:t>
            </a:r>
          </a:p>
          <a:p>
            <a:pPr algn="ctr"/>
            <a:r>
              <a:rPr lang="fr-FR" sz="3600" dirty="0"/>
              <a:t> aux </a:t>
            </a:r>
            <a:r>
              <a:rPr lang="fr-FR" sz="3600" b="1" dirty="0"/>
              <a:t>A</a:t>
            </a:r>
            <a:r>
              <a:rPr lang="fr-FR" sz="3600" dirty="0"/>
              <a:t>nthelminthiques chez des espèces de parasites en </a:t>
            </a:r>
            <a:r>
              <a:rPr lang="fr-FR" sz="3600" b="1" dirty="0"/>
              <a:t>M</a:t>
            </a:r>
            <a:r>
              <a:rPr lang="fr-FR" sz="3600" dirty="0"/>
              <a:t>élange </a:t>
            </a:r>
          </a:p>
        </p:txBody>
      </p:sp>
    </p:spTree>
    <p:extLst>
      <p:ext uri="{BB962C8B-B14F-4D97-AF65-F5344CB8AC3E}">
        <p14:creationId xmlns:p14="http://schemas.microsoft.com/office/powerpoint/2010/main" val="55702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5CA40A-CCCD-433B-B923-9575546799F9}"/>
              </a:ext>
            </a:extLst>
          </p:cNvPr>
          <p:cNvSpPr/>
          <p:nvPr/>
        </p:nvSpPr>
        <p:spPr>
          <a:xfrm>
            <a:off x="539552" y="1582341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notre premier objectif consistera à adapter la technologie ALMA pour la détection rapide et précise de </a:t>
            </a:r>
            <a:r>
              <a:rPr lang="fr-FR" sz="2400" b="1" dirty="0">
                <a:solidFill>
                  <a:srgbClr val="FF0000"/>
                </a:solidFill>
              </a:rPr>
              <a:t>l'émergence de résistances </a:t>
            </a:r>
            <a:r>
              <a:rPr lang="fr-FR" sz="2400" b="1" dirty="0"/>
              <a:t>et l'identification des </a:t>
            </a:r>
            <a:r>
              <a:rPr lang="fr-FR" sz="2400" b="1" dirty="0">
                <a:solidFill>
                  <a:srgbClr val="FF0000"/>
                </a:solidFill>
              </a:rPr>
              <a:t>anthelminthiques encore efficaces </a:t>
            </a:r>
            <a:r>
              <a:rPr lang="fr-FR" sz="2400" b="1" dirty="0"/>
              <a:t>sur des espèces de parasites en </a:t>
            </a:r>
            <a:r>
              <a:rPr lang="fr-FR" sz="2400" b="1" dirty="0">
                <a:solidFill>
                  <a:srgbClr val="FF0000"/>
                </a:solidFill>
              </a:rPr>
              <a:t>mélanges</a:t>
            </a:r>
            <a:r>
              <a:rPr lang="fr-FR" sz="2400" b="1" dirty="0"/>
              <a:t>. </a:t>
            </a:r>
          </a:p>
          <a:p>
            <a:endParaRPr lang="fr-FR" sz="2400" b="1" dirty="0"/>
          </a:p>
          <a:p>
            <a:endParaRPr lang="fr-FR" sz="2400" b="1" dirty="0"/>
          </a:p>
          <a:p>
            <a:endParaRPr lang="fr-FR" sz="2400" b="1" dirty="0"/>
          </a:p>
          <a:p>
            <a:pPr algn="ctr"/>
            <a:r>
              <a:rPr lang="fr-FR" sz="2400" b="1" dirty="0"/>
              <a:t>outil d'aide à la décision :</a:t>
            </a:r>
          </a:p>
          <a:p>
            <a:pPr algn="ctr"/>
            <a:r>
              <a:rPr lang="fr-FR" sz="2400" b="1" dirty="0"/>
              <a:t>optimiser l'usage des anthelminthiques</a:t>
            </a:r>
          </a:p>
          <a:p>
            <a:pPr algn="ctr"/>
            <a:r>
              <a:rPr lang="fr-FR" sz="2400" b="1" dirty="0"/>
              <a:t>médecine vétérinaire de précision.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6084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à coins arrondis 49"/>
          <p:cNvSpPr/>
          <p:nvPr/>
        </p:nvSpPr>
        <p:spPr>
          <a:xfrm>
            <a:off x="216147" y="4581444"/>
            <a:ext cx="8835178" cy="995994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411760" y="44624"/>
            <a:ext cx="493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err="1"/>
              <a:t>A</a:t>
            </a:r>
            <a:r>
              <a:rPr lang="fr-FR" sz="2400" dirty="0" err="1"/>
              <a:t>utomated</a:t>
            </a:r>
            <a:r>
              <a:rPr lang="fr-FR" sz="3600" dirty="0"/>
              <a:t> </a:t>
            </a:r>
            <a:r>
              <a:rPr lang="fr-FR" sz="3600" dirty="0" err="1"/>
              <a:t>L</a:t>
            </a:r>
            <a:r>
              <a:rPr lang="fr-FR" sz="2400" dirty="0" err="1"/>
              <a:t>arval</a:t>
            </a:r>
            <a:r>
              <a:rPr lang="fr-FR" sz="3600" dirty="0"/>
              <a:t> M</a:t>
            </a:r>
            <a:r>
              <a:rPr lang="fr-FR" sz="2400" dirty="0"/>
              <a:t>igration</a:t>
            </a:r>
            <a:r>
              <a:rPr lang="fr-FR" sz="3600" dirty="0"/>
              <a:t> </a:t>
            </a:r>
            <a:r>
              <a:rPr lang="fr-FR" sz="3600" dirty="0" err="1"/>
              <a:t>A</a:t>
            </a:r>
            <a:r>
              <a:rPr lang="fr-FR" sz="2400" dirty="0" err="1"/>
              <a:t>ssay</a:t>
            </a:r>
            <a:endParaRPr lang="fr-FR" sz="2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" y="1647583"/>
            <a:ext cx="3203847" cy="2121735"/>
            <a:chOff x="0" y="1490891"/>
            <a:chExt cx="4932039" cy="3809479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0" y="2244766"/>
              <a:ext cx="4932039" cy="2541518"/>
              <a:chOff x="520" y="1514"/>
              <a:chExt cx="4019" cy="2162"/>
            </a:xfrm>
          </p:grpSpPr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" y="1906"/>
                <a:ext cx="2058" cy="1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2472" y="1802"/>
                <a:ext cx="408" cy="363"/>
              </a:xfrm>
              <a:custGeom>
                <a:avLst/>
                <a:gdLst>
                  <a:gd name="T0" fmla="*/ 0 w 454"/>
                  <a:gd name="T1" fmla="*/ 318 h 318"/>
                  <a:gd name="T2" fmla="*/ 272 w 454"/>
                  <a:gd name="T3" fmla="*/ 273 h 318"/>
                  <a:gd name="T4" fmla="*/ 182 w 454"/>
                  <a:gd name="T5" fmla="*/ 137 h 318"/>
                  <a:gd name="T6" fmla="*/ 227 w 454"/>
                  <a:gd name="T7" fmla="*/ 46 h 318"/>
                  <a:gd name="T8" fmla="*/ 454 w 454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4" h="318">
                    <a:moveTo>
                      <a:pt x="0" y="318"/>
                    </a:moveTo>
                    <a:cubicBezTo>
                      <a:pt x="121" y="310"/>
                      <a:pt x="242" y="303"/>
                      <a:pt x="272" y="273"/>
                    </a:cubicBezTo>
                    <a:cubicBezTo>
                      <a:pt x="302" y="243"/>
                      <a:pt x="189" y="175"/>
                      <a:pt x="182" y="137"/>
                    </a:cubicBezTo>
                    <a:cubicBezTo>
                      <a:pt x="175" y="99"/>
                      <a:pt x="182" y="69"/>
                      <a:pt x="227" y="46"/>
                    </a:cubicBezTo>
                    <a:cubicBezTo>
                      <a:pt x="272" y="23"/>
                      <a:pt x="363" y="11"/>
                      <a:pt x="454" y="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  <p:pic>
            <p:nvPicPr>
              <p:cNvPr id="14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" y="1514"/>
                <a:ext cx="206" cy="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1616"/>
                <a:ext cx="1704" cy="1951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H="1" flipV="1">
                <a:off x="1156" y="1706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675" y="1598"/>
                <a:ext cx="617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fr-FR" sz="6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</a:rPr>
                  <a:t>Larvae</a:t>
                </a:r>
                <a:endParaRPr lang="en-GB" altLang="fr-FR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</a:endParaRPr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1111" y="1842"/>
                <a:ext cx="0" cy="454"/>
              </a:xfrm>
              <a:prstGeom prst="line">
                <a:avLst/>
              </a:prstGeom>
              <a:noFill/>
              <a:ln w="34925">
                <a:solidFill>
                  <a:srgbClr val="CC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520" y="1933"/>
                <a:ext cx="729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 altLang="fr-FR" sz="600" b="1" i="1" dirty="0">
                    <a:solidFill>
                      <a:srgbClr val="CC00FF"/>
                    </a:solidFill>
                    <a:effectLst/>
                    <a:latin typeface="Calibri Light" panose="020F0302020204030204" pitchFamily="34" charset="0"/>
                  </a:rPr>
                  <a:t>Migration</a:t>
                </a:r>
                <a:endParaRPr lang="fr-FR" altLang="fr-FR" sz="600" dirty="0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 Light" panose="020F0302020204030204" pitchFamily="34" charset="0"/>
                </a:endParaRPr>
              </a:p>
            </p:txBody>
          </p:sp>
        </p:grpSp>
        <p:cxnSp>
          <p:nvCxnSpPr>
            <p:cNvPr id="8" name="Connecteur droit avec flèche 7"/>
            <p:cNvCxnSpPr/>
            <p:nvPr/>
          </p:nvCxnSpPr>
          <p:spPr>
            <a:xfrm>
              <a:off x="3131840" y="4858291"/>
              <a:ext cx="16561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3491879" y="4858291"/>
              <a:ext cx="1296144" cy="442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</a:rPr>
                <a:t>Time (sec)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H="1" flipV="1">
              <a:off x="2726538" y="1905963"/>
              <a:ext cx="12746" cy="17379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2411761" y="1490891"/>
              <a:ext cx="1224135" cy="442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</a:rPr>
                <a:t>Count/sec</a:t>
              </a:r>
            </a:p>
          </p:txBody>
        </p:sp>
      </p:grpSp>
      <p:pic>
        <p:nvPicPr>
          <p:cNvPr id="2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9"/>
          <a:stretch/>
        </p:blipFill>
        <p:spPr>
          <a:xfrm>
            <a:off x="3596016" y="1647583"/>
            <a:ext cx="5584496" cy="2199166"/>
          </a:xfrm>
        </p:spPr>
      </p:pic>
      <p:sp>
        <p:nvSpPr>
          <p:cNvPr id="25" name="ZoneTexte 24"/>
          <p:cNvSpPr txBox="1"/>
          <p:nvPr/>
        </p:nvSpPr>
        <p:spPr>
          <a:xfrm>
            <a:off x="3347864" y="-485192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506749" y="-485192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025803" y="3751148"/>
            <a:ext cx="6303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/>
              <a:t>Time (s)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736408" y="3751148"/>
            <a:ext cx="6303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/>
              <a:t>Time (s)</a:t>
            </a:r>
          </a:p>
        </p:txBody>
      </p:sp>
      <p:sp>
        <p:nvSpPr>
          <p:cNvPr id="38" name="ZoneTexte 37"/>
          <p:cNvSpPr txBox="1"/>
          <p:nvPr/>
        </p:nvSpPr>
        <p:spPr>
          <a:xfrm rot="16200000">
            <a:off x="5464641" y="2562668"/>
            <a:ext cx="16369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cs typeface="Arial" panose="020B0604020202020204" pitchFamily="34" charset="0"/>
              </a:rPr>
              <a:t>Fluorescence (</a:t>
            </a:r>
            <a:r>
              <a:rPr lang="fr-FR" sz="1050" b="1" dirty="0" err="1">
                <a:cs typeface="Arial" panose="020B0604020202020204" pitchFamily="34" charset="0"/>
              </a:rPr>
              <a:t>counts</a:t>
            </a:r>
            <a:r>
              <a:rPr lang="fr-FR" sz="1050" b="1" dirty="0">
                <a:cs typeface="Arial" panose="020B0604020202020204" pitchFamily="34" charset="0"/>
              </a:rPr>
              <a:t>/sec)</a:t>
            </a:r>
            <a:endParaRPr lang="fr-FR" sz="1050" b="1" i="1" dirty="0">
              <a:cs typeface="Arial" panose="020B0604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 rot="16200000">
            <a:off x="2692634" y="2562668"/>
            <a:ext cx="16369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cs typeface="Arial" panose="020B0604020202020204" pitchFamily="34" charset="0"/>
              </a:rPr>
              <a:t>Fluorescence (</a:t>
            </a:r>
            <a:r>
              <a:rPr lang="fr-FR" sz="1050" b="1" dirty="0" err="1">
                <a:cs typeface="Arial" panose="020B0604020202020204" pitchFamily="34" charset="0"/>
              </a:rPr>
              <a:t>counts</a:t>
            </a:r>
            <a:r>
              <a:rPr lang="fr-FR" sz="1050" b="1" dirty="0">
                <a:cs typeface="Arial" panose="020B0604020202020204" pitchFamily="34" charset="0"/>
              </a:rPr>
              <a:t>/sec)</a:t>
            </a:r>
            <a:endParaRPr lang="fr-FR" sz="1050" b="1" i="1" dirty="0">
              <a:cs typeface="Arial" panose="020B060402020202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171506" y="1567891"/>
            <a:ext cx="193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/>
              <a:t>H. </a:t>
            </a:r>
            <a:r>
              <a:rPr lang="fr-FR" sz="1200" b="1" i="1" dirty="0" err="1"/>
              <a:t>contortus</a:t>
            </a:r>
            <a:r>
              <a:rPr lang="fr-FR" sz="1200" b="1" i="1" dirty="0"/>
              <a:t> </a:t>
            </a:r>
            <a:r>
              <a:rPr lang="fr-FR" sz="1200" b="1" dirty="0" err="1"/>
              <a:t>Wey</a:t>
            </a:r>
            <a:r>
              <a:rPr lang="fr-FR" sz="1200" b="1" dirty="0"/>
              <a:t> (sensible)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096476" y="-4495648"/>
            <a:ext cx="541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Kok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732240" y="1567891"/>
            <a:ext cx="2261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/>
              <a:t>H. </a:t>
            </a:r>
            <a:r>
              <a:rPr lang="fr-FR" sz="1200" b="1" i="1" dirty="0" err="1"/>
              <a:t>contortus</a:t>
            </a:r>
            <a:r>
              <a:rPr lang="fr-FR" sz="1200" b="1" i="1" dirty="0"/>
              <a:t> </a:t>
            </a:r>
            <a:r>
              <a:rPr lang="fr-FR" sz="1200" b="1" dirty="0"/>
              <a:t>Kok (</a:t>
            </a:r>
            <a:r>
              <a:rPr lang="fr-FR" sz="1200" b="1" dirty="0" err="1"/>
              <a:t>multirésistant</a:t>
            </a:r>
            <a:r>
              <a:rPr lang="fr-FR" sz="1200" b="1" dirty="0"/>
              <a:t>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120447" y="4574787"/>
            <a:ext cx="6742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</a:rPr>
              <a:t>La technologie ALMA tire avantage de l’auto-fluorescence des nématodes </a:t>
            </a:r>
          </a:p>
          <a:p>
            <a:pPr algn="ctr"/>
            <a:r>
              <a:rPr lang="fr-FR" sz="1400" dirty="0">
                <a:solidFill>
                  <a:srgbClr val="FFFF00"/>
                </a:solidFill>
              </a:rPr>
              <a:t>pour quantifier leur capacité de migration en temps réel vers la cuve de mesure</a:t>
            </a:r>
          </a:p>
          <a:p>
            <a:pPr algn="ctr"/>
            <a:r>
              <a:rPr lang="fr-FR" sz="1400" dirty="0">
                <a:solidFill>
                  <a:srgbClr val="FFFF00"/>
                </a:solidFill>
              </a:rPr>
              <a:t> d’un spectrophotomètre et ainsi d’évaluer de manière précise et rapide des modifications</a:t>
            </a:r>
          </a:p>
          <a:p>
            <a:pPr algn="ctr"/>
            <a:r>
              <a:rPr lang="fr-FR" sz="1400" dirty="0">
                <a:solidFill>
                  <a:srgbClr val="FFFF00"/>
                </a:solidFill>
              </a:rPr>
              <a:t> (même subtiles) de la mobilité des vers en présence d’anthelminthiques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874417" y="3782963"/>
            <a:ext cx="968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Charvet </a:t>
            </a:r>
            <a:r>
              <a:rPr lang="fr-FR" sz="800" i="1" dirty="0"/>
              <a:t>et al. </a:t>
            </a:r>
            <a:r>
              <a:rPr lang="fr-FR" sz="8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57310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BB2530D-E90C-4151-870C-A2C265230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886"/>
            <a:ext cx="4738984" cy="63186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98A083-231D-4B07-B090-0C780610D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984" y="1124744"/>
            <a:ext cx="35898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6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51">
            <a:extLst>
              <a:ext uri="{FF2B5EF4-FFF2-40B4-BE49-F238E27FC236}">
                <a16:creationId xmlns:a16="http://schemas.microsoft.com/office/drawing/2014/main" id="{550698EA-6CA1-4393-9B7E-355347698CB6}"/>
              </a:ext>
            </a:extLst>
          </p:cNvPr>
          <p:cNvSpPr/>
          <p:nvPr/>
        </p:nvSpPr>
        <p:spPr>
          <a:xfrm>
            <a:off x="201319" y="908720"/>
            <a:ext cx="8835178" cy="5703153"/>
          </a:xfrm>
          <a:prstGeom prst="round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8C2209-0C46-41AC-976F-505DE4C01C02}"/>
              </a:ext>
            </a:extLst>
          </p:cNvPr>
          <p:cNvSpPr txBox="1"/>
          <p:nvPr/>
        </p:nvSpPr>
        <p:spPr>
          <a:xfrm>
            <a:off x="412780" y="1432515"/>
            <a:ext cx="852990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FF00"/>
                </a:solidFill>
              </a:rPr>
              <a:t>DIAGRAM objectif:  adapter la technologie ALMA pour le développement d’un test de diagnostique adapté au contexte du terrain (24 mois, 220 K€)</a:t>
            </a:r>
          </a:p>
          <a:p>
            <a:endParaRPr lang="fr-FR" sz="1600" b="1" dirty="0">
              <a:solidFill>
                <a:srgbClr val="FFFF00"/>
              </a:solidFill>
            </a:endParaRPr>
          </a:p>
          <a:p>
            <a:endParaRPr lang="fr-FR" sz="1600" b="1" dirty="0">
              <a:solidFill>
                <a:srgbClr val="FFFF00"/>
              </a:solidFill>
            </a:endParaRPr>
          </a:p>
          <a:p>
            <a:pPr marL="342900" indent="-342900">
              <a:buAutoNum type="arabicParenR"/>
            </a:pPr>
            <a:r>
              <a:rPr lang="fr-FR" sz="1600" b="1" dirty="0">
                <a:solidFill>
                  <a:srgbClr val="FFFF00"/>
                </a:solidFill>
              </a:rPr>
              <a:t>Etablir des profils de migration ALMA d’espèces en mélange (</a:t>
            </a:r>
            <a:r>
              <a:rPr lang="fr-FR" sz="1600" b="1" i="1" dirty="0">
                <a:solidFill>
                  <a:srgbClr val="FFFF00"/>
                </a:solidFill>
              </a:rPr>
              <a:t>H. </a:t>
            </a:r>
            <a:r>
              <a:rPr lang="fr-FR" sz="1600" b="1" i="1" dirty="0" err="1">
                <a:solidFill>
                  <a:srgbClr val="FFFF00"/>
                </a:solidFill>
              </a:rPr>
              <a:t>contortus</a:t>
            </a:r>
            <a:r>
              <a:rPr lang="fr-FR" sz="1600" b="1" dirty="0">
                <a:solidFill>
                  <a:srgbClr val="FFFF00"/>
                </a:solidFill>
              </a:rPr>
              <a:t>, </a:t>
            </a:r>
            <a:r>
              <a:rPr lang="fr-FR" sz="1600" b="1" i="1" dirty="0">
                <a:solidFill>
                  <a:srgbClr val="FFFF00"/>
                </a:solidFill>
              </a:rPr>
              <a:t>T. </a:t>
            </a:r>
            <a:r>
              <a:rPr lang="fr-FR" sz="1600" b="1" i="1" dirty="0" err="1">
                <a:solidFill>
                  <a:srgbClr val="FFFF00"/>
                </a:solidFill>
              </a:rPr>
              <a:t>circumcincta</a:t>
            </a:r>
            <a:r>
              <a:rPr lang="fr-FR" sz="1600" b="1" dirty="0">
                <a:solidFill>
                  <a:srgbClr val="FFFF00"/>
                </a:solidFill>
              </a:rPr>
              <a:t> et </a:t>
            </a:r>
            <a:r>
              <a:rPr lang="fr-FR" sz="1600" b="1" i="1" dirty="0">
                <a:solidFill>
                  <a:srgbClr val="FFFF00"/>
                </a:solidFill>
              </a:rPr>
              <a:t>T. </a:t>
            </a:r>
            <a:r>
              <a:rPr lang="fr-FR" sz="1600" b="1" i="1" dirty="0" err="1">
                <a:solidFill>
                  <a:srgbClr val="FFFF00"/>
                </a:solidFill>
              </a:rPr>
              <a:t>colubriformis</a:t>
            </a:r>
            <a:r>
              <a:rPr lang="fr-FR" sz="1600" b="1" dirty="0">
                <a:solidFill>
                  <a:srgbClr val="FFFF00"/>
                </a:solidFill>
              </a:rPr>
              <a:t>) en différentes proportions (isolats sensibles ou multirésistants, avec ou sans anthelminthiques), mais également parasites des bovins, équins et volailles</a:t>
            </a:r>
          </a:p>
          <a:p>
            <a:pPr marL="342900" indent="-342900">
              <a:buAutoNum type="arabicParenR"/>
            </a:pPr>
            <a:endParaRPr lang="fr-FR" sz="1600" b="1" dirty="0">
              <a:solidFill>
                <a:srgbClr val="FFFF00"/>
              </a:solidFill>
            </a:endParaRPr>
          </a:p>
          <a:p>
            <a:pPr marL="342900" indent="-342900">
              <a:buAutoNum type="arabicParenR"/>
            </a:pPr>
            <a:r>
              <a:rPr lang="fr-FR" sz="1600" b="1" dirty="0">
                <a:solidFill>
                  <a:srgbClr val="FFFF00"/>
                </a:solidFill>
              </a:rPr>
              <a:t>Détermination du seuil de détection des résistances à l’ensemble des anthelminthiques utilisés en élevage chez les espèces en mélanges  et validation sur des isolats de terrain.</a:t>
            </a:r>
          </a:p>
          <a:p>
            <a:pPr marL="342900" indent="-342900">
              <a:buAutoNum type="arabicParenR"/>
            </a:pPr>
            <a:endParaRPr lang="fr-FR" sz="1600" b="1" dirty="0">
              <a:solidFill>
                <a:srgbClr val="FFFF00"/>
              </a:solidFill>
            </a:endParaRPr>
          </a:p>
          <a:p>
            <a:pPr marL="342900" indent="-342900">
              <a:buAutoNum type="arabicParenR"/>
            </a:pPr>
            <a:r>
              <a:rPr lang="fr-FR" sz="1600" b="1" dirty="0">
                <a:solidFill>
                  <a:srgbClr val="FFFF00"/>
                </a:solidFill>
              </a:rPr>
              <a:t>Adaptation du test pour la réalisation de diagnostics  « sensibilité/résistance » à « haut débit » pour envisager des solutions de traitement au niveau individuel des animaux dans les élevages </a:t>
            </a:r>
          </a:p>
          <a:p>
            <a:pPr marL="342900" indent="-342900">
              <a:buAutoNum type="arabicParenR"/>
            </a:pPr>
            <a:endParaRPr lang="fr-FR" sz="14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54A7C1C-2316-408D-BF25-8C56C8DE5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24" y="5699303"/>
            <a:ext cx="2993152" cy="90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329CE93-8420-4D61-A19B-C3FE11617586}"/>
              </a:ext>
            </a:extLst>
          </p:cNvPr>
          <p:cNvSpPr txBox="1"/>
          <p:nvPr/>
        </p:nvSpPr>
        <p:spPr>
          <a:xfrm>
            <a:off x="3598211" y="332656"/>
            <a:ext cx="2041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PLAN DE TRAVAIL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80F55A-49EB-4EFB-9786-ECA41341D156}"/>
              </a:ext>
            </a:extLst>
          </p:cNvPr>
          <p:cNvSpPr txBox="1"/>
          <p:nvPr/>
        </p:nvSpPr>
        <p:spPr>
          <a:xfrm>
            <a:off x="6033147" y="5949280"/>
            <a:ext cx="240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ALMA &amp; LDA </a:t>
            </a:r>
            <a:r>
              <a:rPr lang="en-GB" dirty="0" err="1">
                <a:solidFill>
                  <a:srgbClr val="FFFF00"/>
                </a:solidFill>
              </a:rPr>
              <a:t>haut</a:t>
            </a:r>
            <a:r>
              <a:rPr lang="en-GB" dirty="0">
                <a:solidFill>
                  <a:srgbClr val="FFFF00"/>
                </a:solidFill>
              </a:rPr>
              <a:t> debit</a:t>
            </a:r>
          </a:p>
          <a:p>
            <a:r>
              <a:rPr lang="en-GB">
                <a:solidFill>
                  <a:srgbClr val="FFFF00"/>
                </a:solidFill>
              </a:rPr>
              <a:t> 450 </a:t>
            </a:r>
            <a:r>
              <a:rPr lang="en-GB" dirty="0" err="1">
                <a:solidFill>
                  <a:srgbClr val="FFFF00"/>
                </a:solidFill>
              </a:rPr>
              <a:t>échantillons</a:t>
            </a:r>
            <a:r>
              <a:rPr lang="en-GB" dirty="0">
                <a:solidFill>
                  <a:srgbClr val="FFFF00"/>
                </a:solidFill>
              </a:rPr>
              <a:t>/jour</a:t>
            </a:r>
          </a:p>
        </p:txBody>
      </p:sp>
    </p:spTree>
    <p:extLst>
      <p:ext uri="{BB962C8B-B14F-4D97-AF65-F5344CB8AC3E}">
        <p14:creationId xmlns:p14="http://schemas.microsoft.com/office/powerpoint/2010/main" val="195059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DA9BF22-1861-4E01-BC8B-65C51B1E042D}"/>
              </a:ext>
            </a:extLst>
          </p:cNvPr>
          <p:cNvSpPr txBox="1"/>
          <p:nvPr/>
        </p:nvSpPr>
        <p:spPr>
          <a:xfrm>
            <a:off x="1619672" y="692696"/>
            <a:ext cx="59046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/>
              <a:t>Création</a:t>
            </a:r>
            <a:r>
              <a:rPr lang="en-GB" sz="3200" b="1" dirty="0"/>
              <a:t> d’un consortium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 err="1"/>
              <a:t>INRAe</a:t>
            </a:r>
            <a:r>
              <a:rPr lang="en-GB" sz="3200" b="1" dirty="0"/>
              <a:t>, ONIRIS, ENVT, ANSES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 err="1"/>
              <a:t>INVENesis</a:t>
            </a:r>
            <a:r>
              <a:rPr lang="en-GB" sz="3200" dirty="0"/>
              <a:t>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+</a:t>
            </a:r>
          </a:p>
          <a:p>
            <a:pPr algn="ctr"/>
            <a:endParaRPr lang="en-GB" sz="3200" dirty="0"/>
          </a:p>
          <a:p>
            <a:pPr algn="ctr"/>
            <a:r>
              <a:rPr lang="en-GB" sz="3200" b="1" dirty="0" err="1"/>
              <a:t>Partenaires</a:t>
            </a:r>
            <a:r>
              <a:rPr lang="en-GB" sz="3200" b="1" dirty="0"/>
              <a:t> </a:t>
            </a:r>
            <a:r>
              <a:rPr lang="en-GB" sz="3200" b="1" dirty="0" err="1"/>
              <a:t>privés</a:t>
            </a:r>
            <a:r>
              <a:rPr lang="en-GB" sz="3200" b="1" dirty="0"/>
              <a:t> </a:t>
            </a:r>
          </a:p>
          <a:p>
            <a:pPr algn="ctr"/>
            <a:r>
              <a:rPr lang="en-GB" sz="3200" b="1" dirty="0"/>
              <a:t>support financier ?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 err="1"/>
              <a:t>Praticiens</a:t>
            </a:r>
            <a:endParaRPr lang="en-GB" sz="3200" b="1" dirty="0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6C3F072-7A69-421E-BC94-8DA1B726174B}"/>
              </a:ext>
            </a:extLst>
          </p:cNvPr>
          <p:cNvSpPr/>
          <p:nvPr/>
        </p:nvSpPr>
        <p:spPr>
          <a:xfrm>
            <a:off x="2843808" y="6237312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365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334</Words>
  <Application>Microsoft Office PowerPoint</Application>
  <PresentationFormat>Affichage à l'écran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APR-IR 2020</dc:title>
  <dc:creator>Cedric Neveu</dc:creator>
  <cp:lastModifiedBy>Cedric Neveu</cp:lastModifiedBy>
  <cp:revision>62</cp:revision>
  <dcterms:created xsi:type="dcterms:W3CDTF">2019-11-20T14:16:27Z</dcterms:created>
  <dcterms:modified xsi:type="dcterms:W3CDTF">2021-10-11T15:07:03Z</dcterms:modified>
</cp:coreProperties>
</file>