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7"/>
  </p:notesMasterIdLst>
  <p:sldIdLst>
    <p:sldId id="258" r:id="rId2"/>
    <p:sldId id="257" r:id="rId3"/>
    <p:sldId id="256" r:id="rId4"/>
    <p:sldId id="281" r:id="rId5"/>
    <p:sldId id="284" r:id="rId6"/>
    <p:sldId id="292" r:id="rId7"/>
    <p:sldId id="259" r:id="rId8"/>
    <p:sldId id="306" r:id="rId9"/>
    <p:sldId id="304" r:id="rId10"/>
    <p:sldId id="260" r:id="rId11"/>
    <p:sldId id="261" r:id="rId12"/>
    <p:sldId id="266" r:id="rId13"/>
    <p:sldId id="262" r:id="rId14"/>
    <p:sldId id="271" r:id="rId15"/>
    <p:sldId id="273" r:id="rId16"/>
    <p:sldId id="275" r:id="rId17"/>
    <p:sldId id="307" r:id="rId18"/>
    <p:sldId id="280" r:id="rId19"/>
    <p:sldId id="263" r:id="rId20"/>
    <p:sldId id="265" r:id="rId21"/>
    <p:sldId id="308" r:id="rId22"/>
    <p:sldId id="267" r:id="rId23"/>
    <p:sldId id="287" r:id="rId24"/>
    <p:sldId id="286" r:id="rId25"/>
    <p:sldId id="293" r:id="rId26"/>
    <p:sldId id="294" r:id="rId27"/>
    <p:sldId id="296" r:id="rId28"/>
    <p:sldId id="298" r:id="rId29"/>
    <p:sldId id="299" r:id="rId30"/>
    <p:sldId id="302" r:id="rId31"/>
    <p:sldId id="269" r:id="rId32"/>
    <p:sldId id="268" r:id="rId33"/>
    <p:sldId id="310" r:id="rId34"/>
    <p:sldId id="301" r:id="rId35"/>
    <p:sldId id="30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0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9B4"/>
    <a:srgbClr val="275662"/>
    <a:srgbClr val="F351CA"/>
    <a:srgbClr val="F414E6"/>
    <a:srgbClr val="00A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64"/>
  </p:normalViewPr>
  <p:slideViewPr>
    <p:cSldViewPr snapToGrid="0">
      <p:cViewPr varScale="1">
        <p:scale>
          <a:sx n="107" d="100"/>
          <a:sy n="107" d="100"/>
        </p:scale>
        <p:origin x="400" y="176"/>
      </p:cViewPr>
      <p:guideLst>
        <p:guide orient="horz" pos="890"/>
        <p:guide pos="30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8A79D-2D30-2444-95D5-8B9133EB2E0B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81256-4836-AA43-99FC-B770B67FC8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25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Icône </a:t>
            </a:r>
            <a:r>
              <a:rPr lang="fr-FR" dirty="0" err="1"/>
              <a:t>Era</a:t>
            </a:r>
            <a:r>
              <a:rPr lang="fr-FR" dirty="0"/>
              <a:t>-Net ICRAD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660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11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611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72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546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579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044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320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50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26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03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Ursula Von der </a:t>
            </a:r>
            <a:r>
              <a:rPr lang="fr-FR" dirty="0" err="1"/>
              <a:t>Leyen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24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err="1"/>
              <a:t>European</a:t>
            </a:r>
            <a:r>
              <a:rPr lang="fr-FR" b="1" dirty="0"/>
              <a:t> </a:t>
            </a:r>
            <a:r>
              <a:rPr lang="fr-FR" b="1" dirty="0" err="1"/>
              <a:t>Research</a:t>
            </a:r>
            <a:r>
              <a:rPr lang="fr-FR" b="1" dirty="0"/>
              <a:t> Infrastructure on </a:t>
            </a:r>
            <a:r>
              <a:rPr lang="fr-FR" b="1" dirty="0" err="1"/>
              <a:t>Highly</a:t>
            </a:r>
            <a:r>
              <a:rPr lang="fr-FR" b="1" dirty="0"/>
              <a:t> </a:t>
            </a:r>
            <a:r>
              <a:rPr lang="fr-FR" b="1" dirty="0" err="1"/>
              <a:t>Pathogenic</a:t>
            </a:r>
            <a:r>
              <a:rPr lang="fr-FR" b="1" dirty="0"/>
              <a:t> Agents</a:t>
            </a:r>
          </a:p>
          <a:p>
            <a:pPr algn="just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Expected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ISIDORe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outcomes: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‒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Comprehensive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catalogue of research infrastructure services relevant to tackle infectious diseases epidemics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‒"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Challenge driven integration of research infrastructures to better support research addressing infectious diseases and face epidemics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27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32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70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11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52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81256-4836-AA43-99FC-B770B67FC8B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31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862269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5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18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45" y="1537856"/>
            <a:ext cx="9680172" cy="40067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33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0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3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4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144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555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5405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24045"/>
            <a:ext cx="7886700" cy="200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 userDrawn="1"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solidFill>
                  <a:srgbClr val="275662"/>
                </a:solidFill>
                <a:latin typeface="+mn-lt"/>
              </a:rPr>
              <a:t>Actualités</a:t>
            </a:r>
            <a:r>
              <a:rPr lang="it-IT" sz="1000" dirty="0">
                <a:solidFill>
                  <a:srgbClr val="275662"/>
                </a:solidFill>
                <a:latin typeface="+mn-lt"/>
              </a:rPr>
              <a:t> </a:t>
            </a:r>
            <a:r>
              <a:rPr lang="it-IT" sz="1000" dirty="0" err="1">
                <a:solidFill>
                  <a:srgbClr val="275662"/>
                </a:solidFill>
                <a:latin typeface="+mn-lt"/>
              </a:rPr>
              <a:t>européennes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 userDrawn="1"/>
        </p:nvSpPr>
        <p:spPr>
          <a:xfrm>
            <a:off x="1142999" y="6533137"/>
            <a:ext cx="671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err="1">
                <a:solidFill>
                  <a:srgbClr val="00A3A6"/>
                </a:solidFill>
                <a:latin typeface="+mj-lt"/>
              </a:rPr>
              <a:t>CoPil</a:t>
            </a:r>
            <a:r>
              <a:rPr lang="fr-FR" sz="1000" dirty="0">
                <a:solidFill>
                  <a:srgbClr val="00A3A6"/>
                </a:solidFill>
                <a:latin typeface="+mj-lt"/>
              </a:rPr>
              <a:t> RFSA juin 2021</a:t>
            </a:r>
          </a:p>
        </p:txBody>
      </p:sp>
    </p:spTree>
    <p:extLst>
      <p:ext uri="{BB962C8B-B14F-4D97-AF65-F5344CB8AC3E}">
        <p14:creationId xmlns:p14="http://schemas.microsoft.com/office/powerpoint/2010/main" val="399473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87" r:id="rId3"/>
    <p:sldLayoutId id="2147483662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3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E873B-B439-B142-893D-FCAD44A569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0" dirty="0">
                <a:latin typeface="Century Gothic" panose="020B0502020202020204" pitchFamily="34" charset="0"/>
                <a:cs typeface="Calibri" panose="020F0502020204030204" pitchFamily="34" charset="0"/>
              </a:rPr>
              <a:t>Actualités</a:t>
            </a:r>
            <a:r>
              <a:rPr lang="fr-FR" b="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0" dirty="0">
                <a:latin typeface="Century Gothic" panose="020B0502020202020204" pitchFamily="34" charset="0"/>
                <a:cs typeface="Calibri" panose="020F0502020204030204" pitchFamily="34" charset="0"/>
              </a:rPr>
              <a:t>du</a:t>
            </a:r>
            <a:r>
              <a:rPr lang="fr-FR" b="0" dirty="0">
                <a:latin typeface="Century Gothic" panose="020B0502020202020204" pitchFamily="34" charset="0"/>
                <a:cs typeface="Calibri" panose="020F0502020204030204" pitchFamily="34" charset="0"/>
              </a:rPr>
              <a:t> </a:t>
            </a:r>
            <a:r>
              <a:rPr lang="fr-FR" sz="4000" b="0" dirty="0">
                <a:latin typeface="Century Gothic" panose="020B0502020202020204" pitchFamily="34" charset="0"/>
                <a:cs typeface="Calibri" panose="020F0502020204030204" pitchFamily="34" charset="0"/>
              </a:rPr>
              <a:t>Programme Européen </a:t>
            </a:r>
            <a:br>
              <a:rPr lang="fr-FR" b="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fr-FR" sz="2800" b="0" dirty="0">
                <a:latin typeface="Century Gothic" panose="020B0502020202020204" pitchFamily="34" charset="0"/>
                <a:cs typeface="Calibri" panose="020F0502020204030204" pitchFamily="34" charset="0"/>
              </a:rPr>
              <a:t>pour la</a:t>
            </a:r>
            <a:r>
              <a:rPr lang="fr-FR" b="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4000" b="0" dirty="0">
                <a:latin typeface="Century Gothic" panose="020B0502020202020204" pitchFamily="34" charset="0"/>
                <a:cs typeface="Calibri" panose="020F0502020204030204" pitchFamily="34" charset="0"/>
              </a:rPr>
              <a:t>Recherche</a:t>
            </a:r>
            <a:r>
              <a:rPr lang="fr-FR" b="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2800" b="0" dirty="0">
                <a:latin typeface="Century Gothic" panose="020B0502020202020204" pitchFamily="34" charset="0"/>
                <a:cs typeface="Calibri" panose="020F0502020204030204" pitchFamily="34" charset="0"/>
              </a:rPr>
              <a:t>et</a:t>
            </a:r>
            <a:r>
              <a:rPr lang="fr-FR" b="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4000" b="0" dirty="0">
                <a:latin typeface="Century Gothic" panose="020B0502020202020204" pitchFamily="34" charset="0"/>
                <a:cs typeface="Calibri" panose="020F0502020204030204" pitchFamily="34" charset="0"/>
              </a:rPr>
              <a:t>l’Innovation</a:t>
            </a:r>
            <a:endParaRPr lang="fr-FR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8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858C8844-6ECC-FE4C-AE3F-88BF5E90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30790" b="50000"/>
          <a:stretch/>
        </p:blipFill>
        <p:spPr>
          <a:xfrm>
            <a:off x="284480" y="660405"/>
            <a:ext cx="3096986" cy="577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F825F7-3D57-6644-B40D-D77135F64B7F}"/>
              </a:ext>
            </a:extLst>
          </p:cNvPr>
          <p:cNvSpPr/>
          <p:nvPr/>
        </p:nvSpPr>
        <p:spPr>
          <a:xfrm>
            <a:off x="556593" y="830455"/>
            <a:ext cx="2690190" cy="45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EE46123E-298C-B94C-92FF-A1A6B0FFFCE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2321" y="858842"/>
            <a:ext cx="9680171" cy="679019"/>
          </a:xfrm>
        </p:spPr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Le conseil européen de recherche (ERC)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2162C7-2540-4D4A-98F8-2F9CB021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</a:rPr>
              <a:t>Pilier 1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6DA77B6-4D5B-7D4E-80F7-A278BC346AF7}"/>
              </a:ext>
            </a:extLst>
          </p:cNvPr>
          <p:cNvGrpSpPr/>
          <p:nvPr/>
        </p:nvGrpSpPr>
        <p:grpSpPr>
          <a:xfrm>
            <a:off x="1287226" y="1198352"/>
            <a:ext cx="3329744" cy="4707517"/>
            <a:chOff x="1287226" y="1198352"/>
            <a:chExt cx="3329744" cy="470751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E4C50EC-7AF9-F141-8FD3-1F5AD603DA08}"/>
                </a:ext>
              </a:extLst>
            </p:cNvPr>
            <p:cNvSpPr txBox="1"/>
            <p:nvPr/>
          </p:nvSpPr>
          <p:spPr>
            <a:xfrm>
              <a:off x="1287226" y="5197983"/>
              <a:ext cx="3329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highlight>
                    <a:srgbClr val="FFFF00"/>
                  </a:highlight>
                  <a:latin typeface="+mj-lt"/>
                </a:rPr>
                <a:t>ERC</a:t>
              </a:r>
              <a:r>
                <a:rPr lang="fr-FR" sz="2000" dirty="0">
                  <a:latin typeface="+mj-lt"/>
                </a:rPr>
                <a:t>: </a:t>
              </a:r>
              <a:r>
                <a:rPr lang="fr-FR" sz="2000" dirty="0">
                  <a:highlight>
                    <a:srgbClr val="7ECFD2"/>
                  </a:highlight>
                  <a:latin typeface="+mj-lt"/>
                </a:rPr>
                <a:t>l’excellence scientifique à la frontière des connaissances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A033E20-A7C1-DC4C-A60B-B9CFB0342242}"/>
                </a:ext>
              </a:extLst>
            </p:cNvPr>
            <p:cNvGrpSpPr/>
            <p:nvPr/>
          </p:nvGrpSpPr>
          <p:grpSpPr>
            <a:xfrm>
              <a:off x="1287226" y="1198352"/>
              <a:ext cx="3209823" cy="3808364"/>
              <a:chOff x="1287226" y="1198352"/>
              <a:chExt cx="3209823" cy="3808364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C553B025-4046-514D-9D54-D4A8EFF31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23" r="66727" b="22172"/>
              <a:stretch/>
            </p:blipFill>
            <p:spPr>
              <a:xfrm>
                <a:off x="1287226" y="1198352"/>
                <a:ext cx="3209823" cy="3808364"/>
              </a:xfrm>
              <a:prstGeom prst="rect">
                <a:avLst/>
              </a:prstGeom>
            </p:spPr>
          </p:pic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7C297D79-9598-234F-9077-D4B7C2624249}"/>
                  </a:ext>
                </a:extLst>
              </p:cNvPr>
              <p:cNvSpPr/>
              <p:nvPr/>
            </p:nvSpPr>
            <p:spPr>
              <a:xfrm>
                <a:off x="1723870" y="2380245"/>
                <a:ext cx="2466422" cy="362503"/>
              </a:xfrm>
              <a:prstGeom prst="roundRect">
                <a:avLst/>
              </a:prstGeom>
              <a:noFill/>
              <a:ln w="28575">
                <a:solidFill>
                  <a:srgbClr val="D90E8E"/>
                </a:solidFill>
                <a:extLst>
                  <a:ext uri="{C807C97D-BFC1-408E-A445-0C87EB9F89A2}">
                    <ask:lineSketchStyleProps xmlns:ask="http://schemas.microsoft.com/office/drawing/2018/sketchyshapes" sd="4057322111">
                      <a:custGeom>
                        <a:avLst/>
                        <a:gdLst>
                          <a:gd name="connsiteX0" fmla="*/ 0 w 2466422"/>
                          <a:gd name="connsiteY0" fmla="*/ 60418 h 362503"/>
                          <a:gd name="connsiteX1" fmla="*/ 60418 w 2466422"/>
                          <a:gd name="connsiteY1" fmla="*/ 0 h 362503"/>
                          <a:gd name="connsiteX2" fmla="*/ 693726 w 2466422"/>
                          <a:gd name="connsiteY2" fmla="*/ 0 h 362503"/>
                          <a:gd name="connsiteX3" fmla="*/ 1256667 w 2466422"/>
                          <a:gd name="connsiteY3" fmla="*/ 0 h 362503"/>
                          <a:gd name="connsiteX4" fmla="*/ 1796152 w 2466422"/>
                          <a:gd name="connsiteY4" fmla="*/ 0 h 362503"/>
                          <a:gd name="connsiteX5" fmla="*/ 2406004 w 2466422"/>
                          <a:gd name="connsiteY5" fmla="*/ 0 h 362503"/>
                          <a:gd name="connsiteX6" fmla="*/ 2466422 w 2466422"/>
                          <a:gd name="connsiteY6" fmla="*/ 60418 h 362503"/>
                          <a:gd name="connsiteX7" fmla="*/ 2466422 w 2466422"/>
                          <a:gd name="connsiteY7" fmla="*/ 302085 h 362503"/>
                          <a:gd name="connsiteX8" fmla="*/ 2406004 w 2466422"/>
                          <a:gd name="connsiteY8" fmla="*/ 362503 h 362503"/>
                          <a:gd name="connsiteX9" fmla="*/ 1866519 w 2466422"/>
                          <a:gd name="connsiteY9" fmla="*/ 362503 h 362503"/>
                          <a:gd name="connsiteX10" fmla="*/ 1327034 w 2466422"/>
                          <a:gd name="connsiteY10" fmla="*/ 362503 h 362503"/>
                          <a:gd name="connsiteX11" fmla="*/ 717182 w 2466422"/>
                          <a:gd name="connsiteY11" fmla="*/ 362503 h 362503"/>
                          <a:gd name="connsiteX12" fmla="*/ 60418 w 2466422"/>
                          <a:gd name="connsiteY12" fmla="*/ 362503 h 362503"/>
                          <a:gd name="connsiteX13" fmla="*/ 0 w 2466422"/>
                          <a:gd name="connsiteY13" fmla="*/ 302085 h 362503"/>
                          <a:gd name="connsiteX14" fmla="*/ 0 w 2466422"/>
                          <a:gd name="connsiteY14" fmla="*/ 60418 h 362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466422" h="362503" extrusionOk="0">
                            <a:moveTo>
                              <a:pt x="0" y="60418"/>
                            </a:moveTo>
                            <a:cubicBezTo>
                              <a:pt x="2996" y="30967"/>
                              <a:pt x="22369" y="-7406"/>
                              <a:pt x="60418" y="0"/>
                            </a:cubicBezTo>
                            <a:cubicBezTo>
                              <a:pt x="259599" y="-43133"/>
                              <a:pt x="503547" y="40966"/>
                              <a:pt x="693726" y="0"/>
                            </a:cubicBezTo>
                            <a:cubicBezTo>
                              <a:pt x="883905" y="-40966"/>
                              <a:pt x="1122020" y="3453"/>
                              <a:pt x="1256667" y="0"/>
                            </a:cubicBezTo>
                            <a:cubicBezTo>
                              <a:pt x="1391314" y="-3453"/>
                              <a:pt x="1584677" y="60769"/>
                              <a:pt x="1796152" y="0"/>
                            </a:cubicBezTo>
                            <a:cubicBezTo>
                              <a:pt x="2007628" y="-60769"/>
                              <a:pt x="2241475" y="61573"/>
                              <a:pt x="2406004" y="0"/>
                            </a:cubicBezTo>
                            <a:cubicBezTo>
                              <a:pt x="2439297" y="6178"/>
                              <a:pt x="2457051" y="25201"/>
                              <a:pt x="2466422" y="60418"/>
                            </a:cubicBezTo>
                            <a:cubicBezTo>
                              <a:pt x="2492837" y="130535"/>
                              <a:pt x="2451710" y="240819"/>
                              <a:pt x="2466422" y="302085"/>
                            </a:cubicBezTo>
                            <a:cubicBezTo>
                              <a:pt x="2459871" y="329935"/>
                              <a:pt x="2438898" y="354743"/>
                              <a:pt x="2406004" y="362503"/>
                            </a:cubicBezTo>
                            <a:cubicBezTo>
                              <a:pt x="2230607" y="379416"/>
                              <a:pt x="2078054" y="346784"/>
                              <a:pt x="1866519" y="362503"/>
                            </a:cubicBezTo>
                            <a:cubicBezTo>
                              <a:pt x="1654984" y="378222"/>
                              <a:pt x="1454436" y="313368"/>
                              <a:pt x="1327034" y="362503"/>
                            </a:cubicBezTo>
                            <a:cubicBezTo>
                              <a:pt x="1199633" y="411638"/>
                              <a:pt x="917335" y="303178"/>
                              <a:pt x="717182" y="362503"/>
                            </a:cubicBezTo>
                            <a:cubicBezTo>
                              <a:pt x="517029" y="421828"/>
                              <a:pt x="310008" y="292816"/>
                              <a:pt x="60418" y="362503"/>
                            </a:cubicBezTo>
                            <a:cubicBezTo>
                              <a:pt x="27731" y="366504"/>
                              <a:pt x="2188" y="334163"/>
                              <a:pt x="0" y="302085"/>
                            </a:cubicBezTo>
                            <a:cubicBezTo>
                              <a:pt x="-913" y="196325"/>
                              <a:pt x="10708" y="157931"/>
                              <a:pt x="0" y="60418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A3984F9F-D5F3-BC48-A398-44310B72E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A2ADD2B-2967-5A4D-B5F2-AC14FAE0B7E4}"/>
              </a:ext>
            </a:extLst>
          </p:cNvPr>
          <p:cNvGrpSpPr/>
          <p:nvPr/>
        </p:nvGrpSpPr>
        <p:grpSpPr>
          <a:xfrm>
            <a:off x="4764890" y="1385903"/>
            <a:ext cx="7427110" cy="5033495"/>
            <a:chOff x="4764890" y="1385903"/>
            <a:chExt cx="7427110" cy="503349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2436D31-F640-2D49-8D93-8E658A5BAF0F}"/>
                </a:ext>
              </a:extLst>
            </p:cNvPr>
            <p:cNvGrpSpPr/>
            <p:nvPr/>
          </p:nvGrpSpPr>
          <p:grpSpPr>
            <a:xfrm>
              <a:off x="4764890" y="1385903"/>
              <a:ext cx="7427110" cy="5033495"/>
              <a:chOff x="4764890" y="1385903"/>
              <a:chExt cx="7427110" cy="5033495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5C88C132-4DBB-F347-A223-0FBF73407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4890" y="1385903"/>
                <a:ext cx="2670048" cy="3742944"/>
              </a:xfrm>
              <a:prstGeom prst="rect">
                <a:avLst/>
              </a:prstGeom>
            </p:spPr>
          </p:pic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CA6F7DAA-C2FA-0440-B2FC-6095CE40D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6400" y="2742748"/>
                <a:ext cx="5435600" cy="3676650"/>
              </a:xfrm>
              <a:prstGeom prst="rect">
                <a:avLst/>
              </a:prstGeom>
            </p:spPr>
          </p:pic>
        </p:grp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847C6A5-1A1B-EC4E-BE56-EBD0C7ADD6C6}"/>
                </a:ext>
              </a:extLst>
            </p:cNvPr>
            <p:cNvSpPr/>
            <p:nvPr/>
          </p:nvSpPr>
          <p:spPr>
            <a:xfrm>
              <a:off x="10904774" y="5551926"/>
              <a:ext cx="1199405" cy="702570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1199405"/>
                        <a:gd name="connsiteY0" fmla="*/ 117097 h 702570"/>
                        <a:gd name="connsiteX1" fmla="*/ 117097 w 1199405"/>
                        <a:gd name="connsiteY1" fmla="*/ 0 h 702570"/>
                        <a:gd name="connsiteX2" fmla="*/ 619007 w 1199405"/>
                        <a:gd name="connsiteY2" fmla="*/ 0 h 702570"/>
                        <a:gd name="connsiteX3" fmla="*/ 1082308 w 1199405"/>
                        <a:gd name="connsiteY3" fmla="*/ 0 h 702570"/>
                        <a:gd name="connsiteX4" fmla="*/ 1199405 w 1199405"/>
                        <a:gd name="connsiteY4" fmla="*/ 117097 h 702570"/>
                        <a:gd name="connsiteX5" fmla="*/ 1199405 w 1199405"/>
                        <a:gd name="connsiteY5" fmla="*/ 585473 h 702570"/>
                        <a:gd name="connsiteX6" fmla="*/ 1082308 w 1199405"/>
                        <a:gd name="connsiteY6" fmla="*/ 702570 h 702570"/>
                        <a:gd name="connsiteX7" fmla="*/ 580398 w 1199405"/>
                        <a:gd name="connsiteY7" fmla="*/ 702570 h 702570"/>
                        <a:gd name="connsiteX8" fmla="*/ 117097 w 1199405"/>
                        <a:gd name="connsiteY8" fmla="*/ 702570 h 702570"/>
                        <a:gd name="connsiteX9" fmla="*/ 0 w 1199405"/>
                        <a:gd name="connsiteY9" fmla="*/ 585473 h 702570"/>
                        <a:gd name="connsiteX10" fmla="*/ 0 w 1199405"/>
                        <a:gd name="connsiteY10" fmla="*/ 117097 h 7025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99405" h="702570" extrusionOk="0">
                          <a:moveTo>
                            <a:pt x="0" y="117097"/>
                          </a:moveTo>
                          <a:cubicBezTo>
                            <a:pt x="9365" y="64671"/>
                            <a:pt x="43316" y="-14412"/>
                            <a:pt x="117097" y="0"/>
                          </a:cubicBezTo>
                          <a:cubicBezTo>
                            <a:pt x="313206" y="-45256"/>
                            <a:pt x="476453" y="15893"/>
                            <a:pt x="619007" y="0"/>
                          </a:cubicBezTo>
                          <a:cubicBezTo>
                            <a:pt x="761561" y="-15893"/>
                            <a:pt x="897519" y="49623"/>
                            <a:pt x="1082308" y="0"/>
                          </a:cubicBezTo>
                          <a:cubicBezTo>
                            <a:pt x="1143208" y="1244"/>
                            <a:pt x="1201157" y="65588"/>
                            <a:pt x="1199405" y="117097"/>
                          </a:cubicBezTo>
                          <a:cubicBezTo>
                            <a:pt x="1199829" y="217045"/>
                            <a:pt x="1176071" y="365773"/>
                            <a:pt x="1199405" y="585473"/>
                          </a:cubicBezTo>
                          <a:cubicBezTo>
                            <a:pt x="1203027" y="642786"/>
                            <a:pt x="1148200" y="686996"/>
                            <a:pt x="1082308" y="702570"/>
                          </a:cubicBezTo>
                          <a:cubicBezTo>
                            <a:pt x="958059" y="741125"/>
                            <a:pt x="683347" y="690192"/>
                            <a:pt x="580398" y="702570"/>
                          </a:cubicBezTo>
                          <a:cubicBezTo>
                            <a:pt x="477449" y="714948"/>
                            <a:pt x="329058" y="696518"/>
                            <a:pt x="117097" y="702570"/>
                          </a:cubicBezTo>
                          <a:cubicBezTo>
                            <a:pt x="62523" y="687383"/>
                            <a:pt x="-7181" y="633497"/>
                            <a:pt x="0" y="585473"/>
                          </a:cubicBezTo>
                          <a:cubicBezTo>
                            <a:pt x="-48056" y="381260"/>
                            <a:pt x="12517" y="309356"/>
                            <a:pt x="0" y="11709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96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858C8844-6ECC-FE4C-AE3F-88BF5E90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30790" b="50000"/>
          <a:stretch/>
        </p:blipFill>
        <p:spPr>
          <a:xfrm>
            <a:off x="284480" y="660405"/>
            <a:ext cx="3096986" cy="577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F825F7-3D57-6644-B40D-D77135F64B7F}"/>
              </a:ext>
            </a:extLst>
          </p:cNvPr>
          <p:cNvSpPr/>
          <p:nvPr/>
        </p:nvSpPr>
        <p:spPr>
          <a:xfrm>
            <a:off x="556593" y="830455"/>
            <a:ext cx="2690190" cy="45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2162C7-2540-4D4A-98F8-2F9CB021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</a:rPr>
              <a:t>Pilier 1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7F6A6B6-D34E-004C-BDB1-CB362BBCF61F}"/>
              </a:ext>
            </a:extLst>
          </p:cNvPr>
          <p:cNvSpPr txBox="1"/>
          <p:nvPr/>
        </p:nvSpPr>
        <p:spPr>
          <a:xfrm>
            <a:off x="483261" y="785089"/>
            <a:ext cx="36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Les actions Marie Curie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3EB0D07-4B5E-5340-A1E3-9BCBE55FF0EA}"/>
              </a:ext>
            </a:extLst>
          </p:cNvPr>
          <p:cNvGrpSpPr/>
          <p:nvPr/>
        </p:nvGrpSpPr>
        <p:grpSpPr>
          <a:xfrm>
            <a:off x="1287226" y="1198352"/>
            <a:ext cx="3209823" cy="5175684"/>
            <a:chOff x="1287226" y="1198352"/>
            <a:chExt cx="3209823" cy="5175684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CE4CA3B-3FAF-634C-B3AA-769C7811D5A2}"/>
                </a:ext>
              </a:extLst>
            </p:cNvPr>
            <p:cNvGrpSpPr/>
            <p:nvPr/>
          </p:nvGrpSpPr>
          <p:grpSpPr>
            <a:xfrm>
              <a:off x="1287226" y="1198352"/>
              <a:ext cx="3209823" cy="5175684"/>
              <a:chOff x="1287226" y="1198352"/>
              <a:chExt cx="3209823" cy="5175684"/>
            </a:xfrm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F40880D-EC0B-2440-AB41-8A6AF56A7132}"/>
                  </a:ext>
                </a:extLst>
              </p:cNvPr>
              <p:cNvSpPr txBox="1"/>
              <p:nvPr/>
            </p:nvSpPr>
            <p:spPr>
              <a:xfrm>
                <a:off x="1397859" y="5044730"/>
                <a:ext cx="30991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  <a:latin typeface="+mj-lt"/>
                  </a:rPr>
                  <a:t>MCSA</a:t>
                </a:r>
                <a:r>
                  <a:rPr lang="fr-FR" dirty="0">
                    <a:latin typeface="+mj-lt"/>
                  </a:rPr>
                  <a:t>: </a:t>
                </a:r>
                <a:r>
                  <a:rPr lang="fr-FR" dirty="0">
                    <a:highlight>
                      <a:srgbClr val="7ECFD2"/>
                    </a:highlight>
                    <a:latin typeface="+mj-lt"/>
                  </a:rPr>
                  <a:t>Mobilité des chercheurs* entre pays, secteurs et disciplines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AB1DFF9A-376E-DC41-B27D-EEAEC0764999}"/>
                  </a:ext>
                </a:extLst>
              </p:cNvPr>
              <p:cNvSpPr txBox="1"/>
              <p:nvPr/>
            </p:nvSpPr>
            <p:spPr>
              <a:xfrm>
                <a:off x="1397859" y="6004704"/>
                <a:ext cx="3099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  <a:latin typeface="+mj-lt"/>
                  </a:rPr>
                  <a:t>*Domaines public et privé</a:t>
                </a:r>
                <a:endParaRPr lang="fr-FR" dirty="0">
                  <a:highlight>
                    <a:srgbClr val="7ECFD2"/>
                  </a:highlight>
                  <a:latin typeface="+mj-lt"/>
                </a:endParaRPr>
              </a:p>
            </p:txBody>
          </p:sp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BE9D0684-DDA1-6E49-A589-879D0D93F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23" r="66727" b="22172"/>
              <a:stretch/>
            </p:blipFill>
            <p:spPr>
              <a:xfrm>
                <a:off x="1287226" y="1198352"/>
                <a:ext cx="3209823" cy="3808364"/>
              </a:xfrm>
              <a:prstGeom prst="rect">
                <a:avLst/>
              </a:prstGeom>
            </p:spPr>
          </p:pic>
        </p:grp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45D4857B-C2FF-C24A-B010-81873B9165CE}"/>
                </a:ext>
              </a:extLst>
            </p:cNvPr>
            <p:cNvSpPr/>
            <p:nvPr/>
          </p:nvSpPr>
          <p:spPr>
            <a:xfrm>
              <a:off x="1608543" y="2922547"/>
              <a:ext cx="2708623" cy="318016"/>
            </a:xfrm>
            <a:prstGeom prst="roundRect">
              <a:avLst/>
            </a:prstGeom>
            <a:noFill/>
            <a:ln w="28575">
              <a:solidFill>
                <a:srgbClr val="D90E8E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2708623"/>
                        <a:gd name="connsiteY0" fmla="*/ 53004 h 318016"/>
                        <a:gd name="connsiteX1" fmla="*/ 53004 w 2708623"/>
                        <a:gd name="connsiteY1" fmla="*/ 0 h 318016"/>
                        <a:gd name="connsiteX2" fmla="*/ 625579 w 2708623"/>
                        <a:gd name="connsiteY2" fmla="*/ 0 h 318016"/>
                        <a:gd name="connsiteX3" fmla="*/ 1120076 w 2708623"/>
                        <a:gd name="connsiteY3" fmla="*/ 0 h 318016"/>
                        <a:gd name="connsiteX4" fmla="*/ 1588547 w 2708623"/>
                        <a:gd name="connsiteY4" fmla="*/ 0 h 318016"/>
                        <a:gd name="connsiteX5" fmla="*/ 2161122 w 2708623"/>
                        <a:gd name="connsiteY5" fmla="*/ 0 h 318016"/>
                        <a:gd name="connsiteX6" fmla="*/ 2655619 w 2708623"/>
                        <a:gd name="connsiteY6" fmla="*/ 0 h 318016"/>
                        <a:gd name="connsiteX7" fmla="*/ 2708623 w 2708623"/>
                        <a:gd name="connsiteY7" fmla="*/ 53004 h 318016"/>
                        <a:gd name="connsiteX8" fmla="*/ 2708623 w 2708623"/>
                        <a:gd name="connsiteY8" fmla="*/ 265012 h 318016"/>
                        <a:gd name="connsiteX9" fmla="*/ 2655619 w 2708623"/>
                        <a:gd name="connsiteY9" fmla="*/ 318016 h 318016"/>
                        <a:gd name="connsiteX10" fmla="*/ 2135096 w 2708623"/>
                        <a:gd name="connsiteY10" fmla="*/ 318016 h 318016"/>
                        <a:gd name="connsiteX11" fmla="*/ 1588547 w 2708623"/>
                        <a:gd name="connsiteY11" fmla="*/ 318016 h 318016"/>
                        <a:gd name="connsiteX12" fmla="*/ 1041998 w 2708623"/>
                        <a:gd name="connsiteY12" fmla="*/ 318016 h 318016"/>
                        <a:gd name="connsiteX13" fmla="*/ 53004 w 2708623"/>
                        <a:gd name="connsiteY13" fmla="*/ 318016 h 318016"/>
                        <a:gd name="connsiteX14" fmla="*/ 0 w 2708623"/>
                        <a:gd name="connsiteY14" fmla="*/ 265012 h 318016"/>
                        <a:gd name="connsiteX15" fmla="*/ 0 w 2708623"/>
                        <a:gd name="connsiteY15" fmla="*/ 53004 h 318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708623" h="318016" extrusionOk="0">
                          <a:moveTo>
                            <a:pt x="0" y="53004"/>
                          </a:moveTo>
                          <a:cubicBezTo>
                            <a:pt x="3053" y="27723"/>
                            <a:pt x="20441" y="-5205"/>
                            <a:pt x="53004" y="0"/>
                          </a:cubicBezTo>
                          <a:cubicBezTo>
                            <a:pt x="209215" y="-28950"/>
                            <a:pt x="458148" y="44845"/>
                            <a:pt x="625579" y="0"/>
                          </a:cubicBezTo>
                          <a:cubicBezTo>
                            <a:pt x="793010" y="-44845"/>
                            <a:pt x="1020520" y="50787"/>
                            <a:pt x="1120076" y="0"/>
                          </a:cubicBezTo>
                          <a:cubicBezTo>
                            <a:pt x="1219632" y="-50787"/>
                            <a:pt x="1359614" y="27245"/>
                            <a:pt x="1588547" y="0"/>
                          </a:cubicBezTo>
                          <a:cubicBezTo>
                            <a:pt x="1817480" y="-27245"/>
                            <a:pt x="1912982" y="30850"/>
                            <a:pt x="2161122" y="0"/>
                          </a:cubicBezTo>
                          <a:cubicBezTo>
                            <a:pt x="2409263" y="-30850"/>
                            <a:pt x="2469113" y="32754"/>
                            <a:pt x="2655619" y="0"/>
                          </a:cubicBezTo>
                          <a:cubicBezTo>
                            <a:pt x="2688606" y="-7545"/>
                            <a:pt x="2708741" y="22223"/>
                            <a:pt x="2708623" y="53004"/>
                          </a:cubicBezTo>
                          <a:cubicBezTo>
                            <a:pt x="2728783" y="114554"/>
                            <a:pt x="2704721" y="201718"/>
                            <a:pt x="2708623" y="265012"/>
                          </a:cubicBezTo>
                          <a:cubicBezTo>
                            <a:pt x="2708157" y="290415"/>
                            <a:pt x="2687147" y="319710"/>
                            <a:pt x="2655619" y="318016"/>
                          </a:cubicBezTo>
                          <a:cubicBezTo>
                            <a:pt x="2476988" y="323027"/>
                            <a:pt x="2292513" y="262522"/>
                            <a:pt x="2135096" y="318016"/>
                          </a:cubicBezTo>
                          <a:cubicBezTo>
                            <a:pt x="1977679" y="373510"/>
                            <a:pt x="1714116" y="290248"/>
                            <a:pt x="1588547" y="318016"/>
                          </a:cubicBezTo>
                          <a:cubicBezTo>
                            <a:pt x="1462978" y="345784"/>
                            <a:pt x="1157072" y="292525"/>
                            <a:pt x="1041998" y="318016"/>
                          </a:cubicBezTo>
                          <a:cubicBezTo>
                            <a:pt x="926924" y="343507"/>
                            <a:pt x="546229" y="211946"/>
                            <a:pt x="53004" y="318016"/>
                          </a:cubicBezTo>
                          <a:cubicBezTo>
                            <a:pt x="21928" y="326501"/>
                            <a:pt x="2134" y="289831"/>
                            <a:pt x="0" y="265012"/>
                          </a:cubicBezTo>
                          <a:cubicBezTo>
                            <a:pt x="-21441" y="205178"/>
                            <a:pt x="21444" y="126260"/>
                            <a:pt x="0" y="5300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5" name="Image 44">
            <a:extLst>
              <a:ext uri="{FF2B5EF4-FFF2-40B4-BE49-F238E27FC236}">
                <a16:creationId xmlns:a16="http://schemas.microsoft.com/office/drawing/2014/main" id="{5EC184CE-7263-2848-A872-872FF7E91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sp>
        <p:nvSpPr>
          <p:cNvPr id="17" name="Sous-titre 3">
            <a:extLst>
              <a:ext uri="{FF2B5EF4-FFF2-40B4-BE49-F238E27FC236}">
                <a16:creationId xmlns:a16="http://schemas.microsoft.com/office/drawing/2014/main" id="{D60180A5-445D-CB45-BFF2-B70D0184F2C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2321" y="858842"/>
            <a:ext cx="9680171" cy="679019"/>
          </a:xfrm>
          <a:solidFill>
            <a:schemeClr val="bg1"/>
          </a:solidFill>
        </p:spPr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Les Actions Marie-Curie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5BD66E5-2826-F64A-B8A7-10138D1CBA48}"/>
              </a:ext>
            </a:extLst>
          </p:cNvPr>
          <p:cNvGrpSpPr/>
          <p:nvPr/>
        </p:nvGrpSpPr>
        <p:grpSpPr>
          <a:xfrm>
            <a:off x="4477512" y="1307614"/>
            <a:ext cx="7702977" cy="4924037"/>
            <a:chOff x="4477512" y="1307614"/>
            <a:chExt cx="7702977" cy="492403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A86FFE3-63E5-FB45-A693-3C3530F3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512" y="1375713"/>
              <a:ext cx="2688336" cy="3758692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55E073E7-183B-874C-B363-10CE4A51B7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1500" y="1307614"/>
              <a:ext cx="5618989" cy="4924037"/>
              <a:chOff x="3143879" y="1208575"/>
              <a:chExt cx="5883555" cy="5155884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0700737E-916B-C441-A16F-ECF596F050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02" r="47935"/>
              <a:stretch/>
            </p:blipFill>
            <p:spPr>
              <a:xfrm>
                <a:off x="3143879" y="1208575"/>
                <a:ext cx="3262751" cy="1861302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3D261939-8DDF-F242-A270-6553B1B2AC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87" t="31882" r="1558" b="11515"/>
              <a:stretch/>
            </p:blipFill>
            <p:spPr>
              <a:xfrm>
                <a:off x="3187592" y="3352800"/>
                <a:ext cx="5839842" cy="3011659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F8F2EDE-2275-1A4D-843F-8210790E6321}"/>
                  </a:ext>
                </a:extLst>
              </p:cNvPr>
              <p:cNvSpPr txBox="1"/>
              <p:nvPr/>
            </p:nvSpPr>
            <p:spPr>
              <a:xfrm>
                <a:off x="3246783" y="2983468"/>
                <a:ext cx="25925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  <a:latin typeface="+mj-lt"/>
                  </a:rPr>
                  <a:t>Horizon 2020 2014-2020</a:t>
                </a:r>
                <a:endParaRPr lang="fr-FR" dirty="0">
                  <a:highlight>
                    <a:srgbClr val="7ECFD2"/>
                  </a:highlight>
                  <a:latin typeface="+mj-lt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ED8DC89-453C-A246-BEDB-5CD14AB1F655}"/>
                  </a:ext>
                </a:extLst>
              </p:cNvPr>
              <p:cNvSpPr txBox="1"/>
              <p:nvPr/>
            </p:nvSpPr>
            <p:spPr>
              <a:xfrm>
                <a:off x="6107513" y="2983468"/>
                <a:ext cx="29199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highlight>
                      <a:srgbClr val="FFFF00"/>
                    </a:highlight>
                    <a:latin typeface="+mj-lt"/>
                  </a:rPr>
                  <a:t>Horizon Europe 2021 - 2027 </a:t>
                </a:r>
                <a:endParaRPr lang="fr-FR" dirty="0">
                  <a:highlight>
                    <a:srgbClr val="7ECFD2"/>
                  </a:highlight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99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858C8844-6ECC-FE4C-AE3F-88BF5E90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30790" b="50000"/>
          <a:stretch/>
        </p:blipFill>
        <p:spPr>
          <a:xfrm>
            <a:off x="284480" y="660405"/>
            <a:ext cx="3096986" cy="577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F825F7-3D57-6644-B40D-D77135F64B7F}"/>
              </a:ext>
            </a:extLst>
          </p:cNvPr>
          <p:cNvSpPr/>
          <p:nvPr/>
        </p:nvSpPr>
        <p:spPr>
          <a:xfrm>
            <a:off x="556593" y="830455"/>
            <a:ext cx="2690190" cy="45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2162C7-2540-4D4A-98F8-2F9CB021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</a:rPr>
              <a:t>Pilier 1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7F6A6B6-D34E-004C-BDB1-CB362BBCF61F}"/>
              </a:ext>
            </a:extLst>
          </p:cNvPr>
          <p:cNvSpPr txBox="1"/>
          <p:nvPr/>
        </p:nvSpPr>
        <p:spPr>
          <a:xfrm>
            <a:off x="483261" y="785089"/>
            <a:ext cx="36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Les actions Marie Curie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A64F1A-D0F1-9447-A4D2-BAEE18B111AE}"/>
              </a:ext>
            </a:extLst>
          </p:cNvPr>
          <p:cNvGrpSpPr/>
          <p:nvPr/>
        </p:nvGrpSpPr>
        <p:grpSpPr>
          <a:xfrm>
            <a:off x="1287226" y="1198352"/>
            <a:ext cx="3209823" cy="3808364"/>
            <a:chOff x="1287226" y="1198352"/>
            <a:chExt cx="3209823" cy="380836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B7169B4-C4AB-C842-B935-486129FDF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23" r="66727" b="22172"/>
            <a:stretch/>
          </p:blipFill>
          <p:spPr>
            <a:xfrm>
              <a:off x="1287226" y="1198352"/>
              <a:ext cx="3209823" cy="3808364"/>
            </a:xfrm>
            <a:prstGeom prst="rect">
              <a:avLst/>
            </a:prstGeom>
          </p:spPr>
        </p:pic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45D4857B-C2FF-C24A-B010-81873B9165CE}"/>
                </a:ext>
              </a:extLst>
            </p:cNvPr>
            <p:cNvSpPr/>
            <p:nvPr/>
          </p:nvSpPr>
          <p:spPr>
            <a:xfrm>
              <a:off x="1849437" y="3458980"/>
              <a:ext cx="2279374" cy="331304"/>
            </a:xfrm>
            <a:prstGeom prst="roundRect">
              <a:avLst/>
            </a:prstGeom>
            <a:noFill/>
            <a:ln w="28575">
              <a:solidFill>
                <a:srgbClr val="D90E8E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2279374"/>
                        <a:gd name="connsiteY0" fmla="*/ 55218 h 331304"/>
                        <a:gd name="connsiteX1" fmla="*/ 55218 w 2279374"/>
                        <a:gd name="connsiteY1" fmla="*/ 0 h 331304"/>
                        <a:gd name="connsiteX2" fmla="*/ 640831 w 2279374"/>
                        <a:gd name="connsiteY2" fmla="*/ 0 h 331304"/>
                        <a:gd name="connsiteX3" fmla="*/ 1161376 w 2279374"/>
                        <a:gd name="connsiteY3" fmla="*/ 0 h 331304"/>
                        <a:gd name="connsiteX4" fmla="*/ 1660232 w 2279374"/>
                        <a:gd name="connsiteY4" fmla="*/ 0 h 331304"/>
                        <a:gd name="connsiteX5" fmla="*/ 2224156 w 2279374"/>
                        <a:gd name="connsiteY5" fmla="*/ 0 h 331304"/>
                        <a:gd name="connsiteX6" fmla="*/ 2279374 w 2279374"/>
                        <a:gd name="connsiteY6" fmla="*/ 55218 h 331304"/>
                        <a:gd name="connsiteX7" fmla="*/ 2279374 w 2279374"/>
                        <a:gd name="connsiteY7" fmla="*/ 276086 h 331304"/>
                        <a:gd name="connsiteX8" fmla="*/ 2224156 w 2279374"/>
                        <a:gd name="connsiteY8" fmla="*/ 331304 h 331304"/>
                        <a:gd name="connsiteX9" fmla="*/ 1725300 w 2279374"/>
                        <a:gd name="connsiteY9" fmla="*/ 331304 h 331304"/>
                        <a:gd name="connsiteX10" fmla="*/ 1226445 w 2279374"/>
                        <a:gd name="connsiteY10" fmla="*/ 331304 h 331304"/>
                        <a:gd name="connsiteX11" fmla="*/ 662521 w 2279374"/>
                        <a:gd name="connsiteY11" fmla="*/ 331304 h 331304"/>
                        <a:gd name="connsiteX12" fmla="*/ 55218 w 2279374"/>
                        <a:gd name="connsiteY12" fmla="*/ 331304 h 331304"/>
                        <a:gd name="connsiteX13" fmla="*/ 0 w 2279374"/>
                        <a:gd name="connsiteY13" fmla="*/ 276086 h 331304"/>
                        <a:gd name="connsiteX14" fmla="*/ 0 w 2279374"/>
                        <a:gd name="connsiteY14" fmla="*/ 55218 h 331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79374" h="331304" extrusionOk="0">
                          <a:moveTo>
                            <a:pt x="0" y="55218"/>
                          </a:moveTo>
                          <a:cubicBezTo>
                            <a:pt x="4195" y="30206"/>
                            <a:pt x="22258" y="-3898"/>
                            <a:pt x="55218" y="0"/>
                          </a:cubicBezTo>
                          <a:cubicBezTo>
                            <a:pt x="249508" y="-16378"/>
                            <a:pt x="379529" y="61433"/>
                            <a:pt x="640831" y="0"/>
                          </a:cubicBezTo>
                          <a:cubicBezTo>
                            <a:pt x="902133" y="-61433"/>
                            <a:pt x="947591" y="56990"/>
                            <a:pt x="1161376" y="0"/>
                          </a:cubicBezTo>
                          <a:cubicBezTo>
                            <a:pt x="1375161" y="-56990"/>
                            <a:pt x="1546891" y="39156"/>
                            <a:pt x="1660232" y="0"/>
                          </a:cubicBezTo>
                          <a:cubicBezTo>
                            <a:pt x="1773573" y="-39156"/>
                            <a:pt x="2106527" y="67553"/>
                            <a:pt x="2224156" y="0"/>
                          </a:cubicBezTo>
                          <a:cubicBezTo>
                            <a:pt x="2254639" y="1102"/>
                            <a:pt x="2271257" y="23120"/>
                            <a:pt x="2279374" y="55218"/>
                          </a:cubicBezTo>
                          <a:cubicBezTo>
                            <a:pt x="2299625" y="105349"/>
                            <a:pt x="2267440" y="226378"/>
                            <a:pt x="2279374" y="276086"/>
                          </a:cubicBezTo>
                          <a:cubicBezTo>
                            <a:pt x="2275243" y="303102"/>
                            <a:pt x="2254239" y="324545"/>
                            <a:pt x="2224156" y="331304"/>
                          </a:cubicBezTo>
                          <a:cubicBezTo>
                            <a:pt x="2035417" y="359334"/>
                            <a:pt x="1942074" y="325756"/>
                            <a:pt x="1725300" y="331304"/>
                          </a:cubicBezTo>
                          <a:cubicBezTo>
                            <a:pt x="1508526" y="336852"/>
                            <a:pt x="1432743" y="280409"/>
                            <a:pt x="1226445" y="331304"/>
                          </a:cubicBezTo>
                          <a:cubicBezTo>
                            <a:pt x="1020148" y="382199"/>
                            <a:pt x="866659" y="296191"/>
                            <a:pt x="662521" y="331304"/>
                          </a:cubicBezTo>
                          <a:cubicBezTo>
                            <a:pt x="458383" y="366417"/>
                            <a:pt x="290467" y="268205"/>
                            <a:pt x="55218" y="331304"/>
                          </a:cubicBezTo>
                          <a:cubicBezTo>
                            <a:pt x="25502" y="335887"/>
                            <a:pt x="4492" y="303932"/>
                            <a:pt x="0" y="276086"/>
                          </a:cubicBezTo>
                          <a:cubicBezTo>
                            <a:pt x="-19822" y="165816"/>
                            <a:pt x="2444" y="105254"/>
                            <a:pt x="0" y="5521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48D4CF22-9E93-7141-9391-46013EF6C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sp>
        <p:nvSpPr>
          <p:cNvPr id="19" name="Sous-titre 3">
            <a:extLst>
              <a:ext uri="{FF2B5EF4-FFF2-40B4-BE49-F238E27FC236}">
                <a16:creationId xmlns:a16="http://schemas.microsoft.com/office/drawing/2014/main" id="{98B9BBA5-6159-B548-A162-703BF558D21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2321" y="858842"/>
            <a:ext cx="9680171" cy="679019"/>
          </a:xfrm>
          <a:solidFill>
            <a:schemeClr val="bg1"/>
          </a:solidFill>
        </p:spPr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Les Infrastructures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09C0AB-D3D2-A346-8E12-A1A236726C36}"/>
              </a:ext>
            </a:extLst>
          </p:cNvPr>
          <p:cNvSpPr/>
          <p:nvPr/>
        </p:nvSpPr>
        <p:spPr>
          <a:xfrm>
            <a:off x="5056486" y="2030321"/>
            <a:ext cx="6282073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000" b="1" dirty="0">
                <a:solidFill>
                  <a:srgbClr val="0190B3"/>
                </a:solidFill>
                <a:latin typeface="+mj-lt"/>
              </a:rPr>
              <a:t>HORIZON-INFRA-2021-EMERGENCY-02</a:t>
            </a:r>
            <a:r>
              <a:rPr lang="en-US" sz="2000" b="1" dirty="0">
                <a:solidFill>
                  <a:srgbClr val="0190B3"/>
                </a:solidFill>
                <a:latin typeface="+mj-lt"/>
              </a:rPr>
              <a:t>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Research infrastructure services for rapid research responses to COVID-19 and other infectious disease epidemics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964128F-DBDB-D641-A429-D4D7747AC40C}"/>
              </a:ext>
            </a:extLst>
          </p:cNvPr>
          <p:cNvGrpSpPr/>
          <p:nvPr/>
        </p:nvGrpSpPr>
        <p:grpSpPr>
          <a:xfrm>
            <a:off x="5056487" y="3861009"/>
            <a:ext cx="6282072" cy="2123863"/>
            <a:chOff x="5056487" y="3861009"/>
            <a:chExt cx="6282072" cy="2123863"/>
          </a:xfrm>
        </p:grpSpPr>
        <p:sp>
          <p:nvSpPr>
            <p:cNvPr id="28" name="Titre 1">
              <a:extLst>
                <a:ext uri="{FF2B5EF4-FFF2-40B4-BE49-F238E27FC236}">
                  <a16:creationId xmlns:a16="http://schemas.microsoft.com/office/drawing/2014/main" id="{66C9A625-EE22-1947-8FED-6AFF4407F4C8}"/>
                </a:ext>
              </a:extLst>
            </p:cNvPr>
            <p:cNvSpPr txBox="1">
              <a:spLocks/>
            </p:cNvSpPr>
            <p:nvPr/>
          </p:nvSpPr>
          <p:spPr>
            <a:xfrm>
              <a:off x="5140648" y="3861009"/>
              <a:ext cx="4417066" cy="727380"/>
            </a:xfrm>
            <a:prstGeom prst="rect">
              <a:avLst/>
            </a:prstGeom>
          </p:spPr>
          <p:txBody>
            <a:bodyPr vert="horz" lIns="0" tIns="46800" rIns="91440" bIns="45720" rtlCol="0" anchor="ctr" anchorCtr="0">
              <a:noAutofit/>
            </a:bodyPr>
            <a:lstStyle>
              <a:lvl1pPr marL="457200" indent="-45720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Tx/>
                <a:buBlip>
                  <a:blip r:embed="rId6"/>
                </a:buBlip>
                <a:defRPr sz="3000" b="1" kern="1200">
                  <a:solidFill>
                    <a:srgbClr val="00A3A6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algn="just">
                <a:buNone/>
              </a:pPr>
              <a:r>
                <a:rPr lang="fr-FR" sz="2000" dirty="0" err="1">
                  <a:solidFill>
                    <a:srgbClr val="0190B3"/>
                  </a:solidFill>
                </a:rPr>
                <a:t>ISIDORe</a:t>
              </a:r>
              <a:r>
                <a:rPr lang="fr-FR" sz="2000" dirty="0">
                  <a:solidFill>
                    <a:srgbClr val="0190B3"/>
                  </a:solidFill>
                </a:rPr>
                <a:t> ‒ </a:t>
              </a:r>
              <a:r>
                <a:rPr lang="en-GB" sz="2000" u="sng" dirty="0">
                  <a:solidFill>
                    <a:srgbClr val="0190B3"/>
                  </a:solidFill>
                </a:rPr>
                <a:t>I</a:t>
              </a:r>
              <a:r>
                <a:rPr lang="en-GB" sz="2000" dirty="0">
                  <a:solidFill>
                    <a:srgbClr val="0190B3"/>
                  </a:solidFill>
                </a:rPr>
                <a:t>ntegrated </a:t>
              </a:r>
              <a:r>
                <a:rPr lang="en-GB" sz="2000" u="sng" dirty="0">
                  <a:solidFill>
                    <a:srgbClr val="0190B3"/>
                  </a:solidFill>
                </a:rPr>
                <a:t>S</a:t>
              </a:r>
              <a:r>
                <a:rPr lang="en-GB" sz="2000" dirty="0">
                  <a:solidFill>
                    <a:srgbClr val="0190B3"/>
                  </a:solidFill>
                </a:rPr>
                <a:t>ervices for </a:t>
              </a:r>
              <a:r>
                <a:rPr lang="en-GB" sz="2000" u="sng" dirty="0">
                  <a:solidFill>
                    <a:srgbClr val="0190B3"/>
                  </a:solidFill>
                </a:rPr>
                <a:t>I</a:t>
              </a:r>
              <a:r>
                <a:rPr lang="en-GB" sz="2000" dirty="0">
                  <a:solidFill>
                    <a:srgbClr val="0190B3"/>
                  </a:solidFill>
                </a:rPr>
                <a:t>nfectious </a:t>
              </a:r>
              <a:r>
                <a:rPr lang="en-GB" sz="2000" u="sng" dirty="0">
                  <a:solidFill>
                    <a:srgbClr val="0190B3"/>
                  </a:solidFill>
                </a:rPr>
                <a:t>D</a:t>
              </a:r>
              <a:r>
                <a:rPr lang="en-GB" sz="2000" dirty="0">
                  <a:solidFill>
                    <a:srgbClr val="0190B3"/>
                  </a:solidFill>
                </a:rPr>
                <a:t>iseases </a:t>
              </a:r>
              <a:r>
                <a:rPr lang="en-GB" sz="2000" u="sng" dirty="0">
                  <a:solidFill>
                    <a:srgbClr val="0190B3"/>
                  </a:solidFill>
                </a:rPr>
                <a:t>O</a:t>
              </a:r>
              <a:r>
                <a:rPr lang="en-GB" sz="2000" dirty="0">
                  <a:solidFill>
                    <a:srgbClr val="0190B3"/>
                  </a:solidFill>
                </a:rPr>
                <a:t>utbreak </a:t>
              </a:r>
              <a:r>
                <a:rPr lang="en-GB" sz="2000" u="sng" dirty="0">
                  <a:solidFill>
                    <a:srgbClr val="0190B3"/>
                  </a:solidFill>
                </a:rPr>
                <a:t>Re</a:t>
              </a:r>
              <a:r>
                <a:rPr lang="en-GB" sz="2000" dirty="0">
                  <a:solidFill>
                    <a:srgbClr val="0190B3"/>
                  </a:solidFill>
                </a:rPr>
                <a:t>search</a:t>
              </a:r>
              <a:endParaRPr lang="fr-FR" sz="2000" dirty="0">
                <a:solidFill>
                  <a:srgbClr val="0190B3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85A397-C7D2-D044-A315-5BCADC25F2BE}"/>
                </a:ext>
              </a:extLst>
            </p:cNvPr>
            <p:cNvSpPr/>
            <p:nvPr/>
          </p:nvSpPr>
          <p:spPr>
            <a:xfrm>
              <a:off x="5056487" y="4683491"/>
              <a:ext cx="55766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b="1" dirty="0">
                  <a:solidFill>
                    <a:srgbClr val="0190B3"/>
                  </a:solidFill>
                  <a:latin typeface="+mj-lt"/>
                  <a:ea typeface="Times New Roman" panose="02020603050405020304" pitchFamily="18" charset="0"/>
                </a:rPr>
                <a:t>Coordination : </a:t>
              </a:r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ERINHA (</a:t>
              </a:r>
              <a:r>
                <a:rPr lang="en-GB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Hervé</a:t>
              </a:r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RAOUL, Audrey RICHARD</a:t>
              </a:r>
              <a:r>
                <a:rPr lang="en-GB" b="1" dirty="0">
                  <a:solidFill>
                    <a:srgbClr val="0190B3"/>
                  </a:solidFill>
                  <a:latin typeface="+mj-lt"/>
                </a:rPr>
                <a:t>)</a:t>
              </a:r>
            </a:p>
            <a:p>
              <a:pPr algn="just"/>
              <a:r>
                <a:rPr lang="fr-FR" b="1" dirty="0">
                  <a:solidFill>
                    <a:srgbClr val="0190B3"/>
                  </a:solidFill>
                  <a:latin typeface="+mj-lt"/>
                  <a:ea typeface="Times New Roman" panose="02020603050405020304" pitchFamily="18" charset="0"/>
                </a:rPr>
                <a:t>Participation : </a:t>
              </a:r>
              <a:r>
                <a:rPr lang="fr-FR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17 </a:t>
              </a:r>
              <a:r>
                <a:rPr lang="fr-FR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core</a:t>
              </a:r>
              <a:r>
                <a:rPr lang="fr-FR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fr-FR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entites</a:t>
              </a:r>
              <a:r>
                <a:rPr lang="fr-FR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 (dont </a:t>
              </a:r>
              <a:r>
                <a:rPr lang="fr-FR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VetBioNet</a:t>
              </a:r>
              <a:r>
                <a:rPr lang="fr-FR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) ; 165 structures, 34 pays</a:t>
              </a:r>
              <a:endParaRPr lang="en-GB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58719EB-2204-4B43-8516-B1E73BC985FD}"/>
                </a:ext>
              </a:extLst>
            </p:cNvPr>
            <p:cNvSpPr txBox="1"/>
            <p:nvPr/>
          </p:nvSpPr>
          <p:spPr>
            <a:xfrm>
              <a:off x="8162543" y="5523207"/>
              <a:ext cx="3176016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516240314">
                    <a:custGeom>
                      <a:avLst/>
                      <a:gdLst>
                        <a:gd name="connsiteX0" fmla="*/ 0 w 3176016"/>
                        <a:gd name="connsiteY0" fmla="*/ 0 h 461665"/>
                        <a:gd name="connsiteX1" fmla="*/ 529336 w 3176016"/>
                        <a:gd name="connsiteY1" fmla="*/ 0 h 461665"/>
                        <a:gd name="connsiteX2" fmla="*/ 1058672 w 3176016"/>
                        <a:gd name="connsiteY2" fmla="*/ 0 h 461665"/>
                        <a:gd name="connsiteX3" fmla="*/ 1588008 w 3176016"/>
                        <a:gd name="connsiteY3" fmla="*/ 0 h 461665"/>
                        <a:gd name="connsiteX4" fmla="*/ 2053824 w 3176016"/>
                        <a:gd name="connsiteY4" fmla="*/ 0 h 461665"/>
                        <a:gd name="connsiteX5" fmla="*/ 2487879 w 3176016"/>
                        <a:gd name="connsiteY5" fmla="*/ 0 h 461665"/>
                        <a:gd name="connsiteX6" fmla="*/ 3176016 w 3176016"/>
                        <a:gd name="connsiteY6" fmla="*/ 0 h 461665"/>
                        <a:gd name="connsiteX7" fmla="*/ 3176016 w 3176016"/>
                        <a:gd name="connsiteY7" fmla="*/ 461665 h 461665"/>
                        <a:gd name="connsiteX8" fmla="*/ 2614920 w 3176016"/>
                        <a:gd name="connsiteY8" fmla="*/ 461665 h 461665"/>
                        <a:gd name="connsiteX9" fmla="*/ 2085584 w 3176016"/>
                        <a:gd name="connsiteY9" fmla="*/ 461665 h 461665"/>
                        <a:gd name="connsiteX10" fmla="*/ 1556248 w 3176016"/>
                        <a:gd name="connsiteY10" fmla="*/ 461665 h 461665"/>
                        <a:gd name="connsiteX11" fmla="*/ 1090432 w 3176016"/>
                        <a:gd name="connsiteY11" fmla="*/ 461665 h 461665"/>
                        <a:gd name="connsiteX12" fmla="*/ 529336 w 3176016"/>
                        <a:gd name="connsiteY12" fmla="*/ 461665 h 461665"/>
                        <a:gd name="connsiteX13" fmla="*/ 0 w 3176016"/>
                        <a:gd name="connsiteY13" fmla="*/ 461665 h 461665"/>
                        <a:gd name="connsiteX14" fmla="*/ 0 w 3176016"/>
                        <a:gd name="connsiteY14" fmla="*/ 0 h 4616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176016" h="461665" fill="none" extrusionOk="0">
                          <a:moveTo>
                            <a:pt x="0" y="0"/>
                          </a:moveTo>
                          <a:cubicBezTo>
                            <a:pt x="234918" y="-27530"/>
                            <a:pt x="279427" y="8796"/>
                            <a:pt x="529336" y="0"/>
                          </a:cubicBezTo>
                          <a:cubicBezTo>
                            <a:pt x="779245" y="-8796"/>
                            <a:pt x="874534" y="20871"/>
                            <a:pt x="1058672" y="0"/>
                          </a:cubicBezTo>
                          <a:cubicBezTo>
                            <a:pt x="1242810" y="-20871"/>
                            <a:pt x="1388789" y="40173"/>
                            <a:pt x="1588008" y="0"/>
                          </a:cubicBezTo>
                          <a:cubicBezTo>
                            <a:pt x="1787227" y="-40173"/>
                            <a:pt x="1829041" y="3209"/>
                            <a:pt x="2053824" y="0"/>
                          </a:cubicBezTo>
                          <a:cubicBezTo>
                            <a:pt x="2278607" y="-3209"/>
                            <a:pt x="2340178" y="48594"/>
                            <a:pt x="2487879" y="0"/>
                          </a:cubicBezTo>
                          <a:cubicBezTo>
                            <a:pt x="2635580" y="-48594"/>
                            <a:pt x="2940862" y="11155"/>
                            <a:pt x="3176016" y="0"/>
                          </a:cubicBezTo>
                          <a:cubicBezTo>
                            <a:pt x="3179972" y="198551"/>
                            <a:pt x="3139532" y="230970"/>
                            <a:pt x="3176016" y="461665"/>
                          </a:cubicBezTo>
                          <a:cubicBezTo>
                            <a:pt x="2960278" y="464712"/>
                            <a:pt x="2737946" y="397890"/>
                            <a:pt x="2614920" y="461665"/>
                          </a:cubicBezTo>
                          <a:cubicBezTo>
                            <a:pt x="2491894" y="525440"/>
                            <a:pt x="2310181" y="450417"/>
                            <a:pt x="2085584" y="461665"/>
                          </a:cubicBezTo>
                          <a:cubicBezTo>
                            <a:pt x="1860987" y="472913"/>
                            <a:pt x="1699910" y="455521"/>
                            <a:pt x="1556248" y="461665"/>
                          </a:cubicBezTo>
                          <a:cubicBezTo>
                            <a:pt x="1412586" y="467809"/>
                            <a:pt x="1292872" y="409154"/>
                            <a:pt x="1090432" y="461665"/>
                          </a:cubicBezTo>
                          <a:cubicBezTo>
                            <a:pt x="887992" y="514176"/>
                            <a:pt x="806753" y="429698"/>
                            <a:pt x="529336" y="461665"/>
                          </a:cubicBezTo>
                          <a:cubicBezTo>
                            <a:pt x="251919" y="493632"/>
                            <a:pt x="222140" y="460759"/>
                            <a:pt x="0" y="461665"/>
                          </a:cubicBezTo>
                          <a:cubicBezTo>
                            <a:pt x="-52523" y="346441"/>
                            <a:pt x="25552" y="181715"/>
                            <a:pt x="0" y="0"/>
                          </a:cubicBezTo>
                          <a:close/>
                        </a:path>
                        <a:path w="3176016" h="461665" stroke="0" extrusionOk="0">
                          <a:moveTo>
                            <a:pt x="0" y="0"/>
                          </a:moveTo>
                          <a:cubicBezTo>
                            <a:pt x="124708" y="-46301"/>
                            <a:pt x="314777" y="33779"/>
                            <a:pt x="497576" y="0"/>
                          </a:cubicBezTo>
                          <a:cubicBezTo>
                            <a:pt x="680375" y="-33779"/>
                            <a:pt x="766481" y="24411"/>
                            <a:pt x="1026912" y="0"/>
                          </a:cubicBezTo>
                          <a:cubicBezTo>
                            <a:pt x="1287343" y="-24411"/>
                            <a:pt x="1388237" y="69771"/>
                            <a:pt x="1619768" y="0"/>
                          </a:cubicBezTo>
                          <a:cubicBezTo>
                            <a:pt x="1851299" y="-69771"/>
                            <a:pt x="1935258" y="39308"/>
                            <a:pt x="2117344" y="0"/>
                          </a:cubicBezTo>
                          <a:cubicBezTo>
                            <a:pt x="2299430" y="-39308"/>
                            <a:pt x="2366975" y="40850"/>
                            <a:pt x="2583160" y="0"/>
                          </a:cubicBezTo>
                          <a:cubicBezTo>
                            <a:pt x="2799345" y="-40850"/>
                            <a:pt x="2937021" y="12207"/>
                            <a:pt x="3176016" y="0"/>
                          </a:cubicBezTo>
                          <a:cubicBezTo>
                            <a:pt x="3191752" y="152556"/>
                            <a:pt x="3151394" y="299026"/>
                            <a:pt x="3176016" y="461665"/>
                          </a:cubicBezTo>
                          <a:cubicBezTo>
                            <a:pt x="3021773" y="464909"/>
                            <a:pt x="2713214" y="444059"/>
                            <a:pt x="2583160" y="461665"/>
                          </a:cubicBezTo>
                          <a:cubicBezTo>
                            <a:pt x="2453106" y="479271"/>
                            <a:pt x="2244304" y="415225"/>
                            <a:pt x="2117344" y="461665"/>
                          </a:cubicBezTo>
                          <a:cubicBezTo>
                            <a:pt x="1990384" y="508105"/>
                            <a:pt x="1850066" y="416018"/>
                            <a:pt x="1588008" y="461665"/>
                          </a:cubicBezTo>
                          <a:cubicBezTo>
                            <a:pt x="1325950" y="507312"/>
                            <a:pt x="1321336" y="457064"/>
                            <a:pt x="1153952" y="461665"/>
                          </a:cubicBezTo>
                          <a:cubicBezTo>
                            <a:pt x="986568" y="466266"/>
                            <a:pt x="852016" y="427690"/>
                            <a:pt x="592856" y="461665"/>
                          </a:cubicBezTo>
                          <a:cubicBezTo>
                            <a:pt x="333696" y="495640"/>
                            <a:pt x="264893" y="413293"/>
                            <a:pt x="0" y="461665"/>
                          </a:cubicBezTo>
                          <a:cubicBezTo>
                            <a:pt x="-21602" y="279819"/>
                            <a:pt x="18044" y="14161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i="1" dirty="0">
                  <a:solidFill>
                    <a:srgbClr val="FF59B4"/>
                  </a:solidFill>
                </a:rPr>
                <a:t>Soumis en mai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0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858C8844-6ECC-FE4C-AE3F-88BF5E90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30790" b="50000"/>
          <a:stretch/>
        </p:blipFill>
        <p:spPr>
          <a:xfrm>
            <a:off x="284480" y="660405"/>
            <a:ext cx="3096986" cy="577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F825F7-3D57-6644-B40D-D77135F64B7F}"/>
              </a:ext>
            </a:extLst>
          </p:cNvPr>
          <p:cNvSpPr/>
          <p:nvPr/>
        </p:nvSpPr>
        <p:spPr>
          <a:xfrm>
            <a:off x="556593" y="830455"/>
            <a:ext cx="2690190" cy="45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2162C7-2540-4D4A-98F8-2F9CB021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</a:rPr>
              <a:t>Pilier 2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7F6A6B6-D34E-004C-BDB1-CB362BBCF61F}"/>
              </a:ext>
            </a:extLst>
          </p:cNvPr>
          <p:cNvSpPr txBox="1"/>
          <p:nvPr/>
        </p:nvSpPr>
        <p:spPr>
          <a:xfrm>
            <a:off x="483261" y="785089"/>
            <a:ext cx="3032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Les défis mondiaux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A8FC43C-C941-F54C-BD79-040986725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8" t="8123" r="33474" b="21349"/>
          <a:stretch/>
        </p:blipFill>
        <p:spPr>
          <a:xfrm>
            <a:off x="4512039" y="1198352"/>
            <a:ext cx="3192906" cy="385333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32DE290-D9B7-F242-A95A-5EE517D566E4}"/>
              </a:ext>
            </a:extLst>
          </p:cNvPr>
          <p:cNvGrpSpPr/>
          <p:nvPr/>
        </p:nvGrpSpPr>
        <p:grpSpPr>
          <a:xfrm>
            <a:off x="5178229" y="2447744"/>
            <a:ext cx="2215799" cy="1714351"/>
            <a:chOff x="5178229" y="2447744"/>
            <a:chExt cx="2215799" cy="171435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9EC8963-DF0D-204C-A271-F10CFF8DDDD9}"/>
                </a:ext>
              </a:extLst>
            </p:cNvPr>
            <p:cNvSpPr/>
            <p:nvPr/>
          </p:nvSpPr>
          <p:spPr>
            <a:xfrm>
              <a:off x="5178229" y="2447744"/>
              <a:ext cx="742123" cy="198776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742123"/>
                        <a:gd name="connsiteY0" fmla="*/ 33130 h 198776"/>
                        <a:gd name="connsiteX1" fmla="*/ 33130 w 742123"/>
                        <a:gd name="connsiteY1" fmla="*/ 0 h 198776"/>
                        <a:gd name="connsiteX2" fmla="*/ 384579 w 742123"/>
                        <a:gd name="connsiteY2" fmla="*/ 0 h 198776"/>
                        <a:gd name="connsiteX3" fmla="*/ 708993 w 742123"/>
                        <a:gd name="connsiteY3" fmla="*/ 0 h 198776"/>
                        <a:gd name="connsiteX4" fmla="*/ 742123 w 742123"/>
                        <a:gd name="connsiteY4" fmla="*/ 33130 h 198776"/>
                        <a:gd name="connsiteX5" fmla="*/ 742123 w 742123"/>
                        <a:gd name="connsiteY5" fmla="*/ 165646 h 198776"/>
                        <a:gd name="connsiteX6" fmla="*/ 708993 w 742123"/>
                        <a:gd name="connsiteY6" fmla="*/ 198776 h 198776"/>
                        <a:gd name="connsiteX7" fmla="*/ 357544 w 742123"/>
                        <a:gd name="connsiteY7" fmla="*/ 198776 h 198776"/>
                        <a:gd name="connsiteX8" fmla="*/ 33130 w 742123"/>
                        <a:gd name="connsiteY8" fmla="*/ 198776 h 198776"/>
                        <a:gd name="connsiteX9" fmla="*/ 0 w 742123"/>
                        <a:gd name="connsiteY9" fmla="*/ 165646 h 198776"/>
                        <a:gd name="connsiteX10" fmla="*/ 0 w 742123"/>
                        <a:gd name="connsiteY10" fmla="*/ 33130 h 198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2123" h="198776" extrusionOk="0">
                          <a:moveTo>
                            <a:pt x="0" y="33130"/>
                          </a:moveTo>
                          <a:cubicBezTo>
                            <a:pt x="2982" y="18733"/>
                            <a:pt x="14130" y="-1112"/>
                            <a:pt x="33130" y="0"/>
                          </a:cubicBezTo>
                          <a:cubicBezTo>
                            <a:pt x="104394" y="-27131"/>
                            <a:pt x="289600" y="32575"/>
                            <a:pt x="384579" y="0"/>
                          </a:cubicBezTo>
                          <a:cubicBezTo>
                            <a:pt x="479558" y="-32575"/>
                            <a:pt x="604902" y="35554"/>
                            <a:pt x="708993" y="0"/>
                          </a:cubicBezTo>
                          <a:cubicBezTo>
                            <a:pt x="722267" y="1657"/>
                            <a:pt x="742282" y="16027"/>
                            <a:pt x="742123" y="33130"/>
                          </a:cubicBezTo>
                          <a:cubicBezTo>
                            <a:pt x="756468" y="61514"/>
                            <a:pt x="730288" y="127440"/>
                            <a:pt x="742123" y="165646"/>
                          </a:cubicBezTo>
                          <a:cubicBezTo>
                            <a:pt x="744132" y="179861"/>
                            <a:pt x="727631" y="194430"/>
                            <a:pt x="708993" y="198776"/>
                          </a:cubicBezTo>
                          <a:cubicBezTo>
                            <a:pt x="579817" y="205859"/>
                            <a:pt x="489837" y="180166"/>
                            <a:pt x="357544" y="198776"/>
                          </a:cubicBezTo>
                          <a:cubicBezTo>
                            <a:pt x="225251" y="217386"/>
                            <a:pt x="173040" y="160865"/>
                            <a:pt x="33130" y="198776"/>
                          </a:cubicBezTo>
                          <a:cubicBezTo>
                            <a:pt x="17823" y="194280"/>
                            <a:pt x="-564" y="182636"/>
                            <a:pt x="0" y="165646"/>
                          </a:cubicBezTo>
                          <a:cubicBezTo>
                            <a:pt x="-14625" y="138697"/>
                            <a:pt x="12716" y="71174"/>
                            <a:pt x="0" y="3313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8E652A4-A142-9F41-83AE-99FE34CCDAE8}"/>
                </a:ext>
              </a:extLst>
            </p:cNvPr>
            <p:cNvSpPr/>
            <p:nvPr/>
          </p:nvSpPr>
          <p:spPr>
            <a:xfrm>
              <a:off x="5178229" y="3608934"/>
              <a:ext cx="2215799" cy="553161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2215799"/>
                        <a:gd name="connsiteY0" fmla="*/ 92195 h 553161"/>
                        <a:gd name="connsiteX1" fmla="*/ 92195 w 2215799"/>
                        <a:gd name="connsiteY1" fmla="*/ 0 h 553161"/>
                        <a:gd name="connsiteX2" fmla="*/ 640675 w 2215799"/>
                        <a:gd name="connsiteY2" fmla="*/ 0 h 553161"/>
                        <a:gd name="connsiteX3" fmla="*/ 1128214 w 2215799"/>
                        <a:gd name="connsiteY3" fmla="*/ 0 h 553161"/>
                        <a:gd name="connsiteX4" fmla="*/ 1595438 w 2215799"/>
                        <a:gd name="connsiteY4" fmla="*/ 0 h 553161"/>
                        <a:gd name="connsiteX5" fmla="*/ 2123604 w 2215799"/>
                        <a:gd name="connsiteY5" fmla="*/ 0 h 553161"/>
                        <a:gd name="connsiteX6" fmla="*/ 2215799 w 2215799"/>
                        <a:gd name="connsiteY6" fmla="*/ 92195 h 553161"/>
                        <a:gd name="connsiteX7" fmla="*/ 2215799 w 2215799"/>
                        <a:gd name="connsiteY7" fmla="*/ 460966 h 553161"/>
                        <a:gd name="connsiteX8" fmla="*/ 2123604 w 2215799"/>
                        <a:gd name="connsiteY8" fmla="*/ 553161 h 553161"/>
                        <a:gd name="connsiteX9" fmla="*/ 1656380 w 2215799"/>
                        <a:gd name="connsiteY9" fmla="*/ 553161 h 553161"/>
                        <a:gd name="connsiteX10" fmla="*/ 1189156 w 2215799"/>
                        <a:gd name="connsiteY10" fmla="*/ 553161 h 553161"/>
                        <a:gd name="connsiteX11" fmla="*/ 660990 w 2215799"/>
                        <a:gd name="connsiteY11" fmla="*/ 553161 h 553161"/>
                        <a:gd name="connsiteX12" fmla="*/ 92195 w 2215799"/>
                        <a:gd name="connsiteY12" fmla="*/ 553161 h 553161"/>
                        <a:gd name="connsiteX13" fmla="*/ 0 w 2215799"/>
                        <a:gd name="connsiteY13" fmla="*/ 460966 h 553161"/>
                        <a:gd name="connsiteX14" fmla="*/ 0 w 2215799"/>
                        <a:gd name="connsiteY14" fmla="*/ 92195 h 5531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15799" h="553161" extrusionOk="0">
                          <a:moveTo>
                            <a:pt x="0" y="92195"/>
                          </a:moveTo>
                          <a:cubicBezTo>
                            <a:pt x="7679" y="51317"/>
                            <a:pt x="36703" y="-7236"/>
                            <a:pt x="92195" y="0"/>
                          </a:cubicBezTo>
                          <a:cubicBezTo>
                            <a:pt x="215093" y="-54149"/>
                            <a:pt x="465556" y="56576"/>
                            <a:pt x="640675" y="0"/>
                          </a:cubicBezTo>
                          <a:cubicBezTo>
                            <a:pt x="815794" y="-56576"/>
                            <a:pt x="957009" y="25741"/>
                            <a:pt x="1128214" y="0"/>
                          </a:cubicBezTo>
                          <a:cubicBezTo>
                            <a:pt x="1299419" y="-25741"/>
                            <a:pt x="1417914" y="33427"/>
                            <a:pt x="1595438" y="0"/>
                          </a:cubicBezTo>
                          <a:cubicBezTo>
                            <a:pt x="1772962" y="-33427"/>
                            <a:pt x="1973800" y="3767"/>
                            <a:pt x="2123604" y="0"/>
                          </a:cubicBezTo>
                          <a:cubicBezTo>
                            <a:pt x="2174338" y="15109"/>
                            <a:pt x="2207633" y="39666"/>
                            <a:pt x="2215799" y="92195"/>
                          </a:cubicBezTo>
                          <a:cubicBezTo>
                            <a:pt x="2218525" y="225278"/>
                            <a:pt x="2183900" y="351278"/>
                            <a:pt x="2215799" y="460966"/>
                          </a:cubicBezTo>
                          <a:cubicBezTo>
                            <a:pt x="2210484" y="507407"/>
                            <a:pt x="2173712" y="539912"/>
                            <a:pt x="2123604" y="553161"/>
                          </a:cubicBezTo>
                          <a:cubicBezTo>
                            <a:pt x="2019745" y="607765"/>
                            <a:pt x="1823956" y="538538"/>
                            <a:pt x="1656380" y="553161"/>
                          </a:cubicBezTo>
                          <a:cubicBezTo>
                            <a:pt x="1488804" y="567784"/>
                            <a:pt x="1387035" y="497178"/>
                            <a:pt x="1189156" y="553161"/>
                          </a:cubicBezTo>
                          <a:cubicBezTo>
                            <a:pt x="991277" y="609144"/>
                            <a:pt x="823074" y="506910"/>
                            <a:pt x="660990" y="553161"/>
                          </a:cubicBezTo>
                          <a:cubicBezTo>
                            <a:pt x="498906" y="599412"/>
                            <a:pt x="339426" y="486672"/>
                            <a:pt x="92195" y="553161"/>
                          </a:cubicBezTo>
                          <a:cubicBezTo>
                            <a:pt x="43203" y="564481"/>
                            <a:pt x="12406" y="504566"/>
                            <a:pt x="0" y="460966"/>
                          </a:cubicBezTo>
                          <a:cubicBezTo>
                            <a:pt x="-28209" y="344512"/>
                            <a:pt x="11467" y="231685"/>
                            <a:pt x="0" y="9219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25E007E-AEE1-C746-8BD0-84C7586CC61F}"/>
                </a:ext>
              </a:extLst>
            </p:cNvPr>
            <p:cNvSpPr/>
            <p:nvPr/>
          </p:nvSpPr>
          <p:spPr>
            <a:xfrm>
              <a:off x="5178229" y="3381702"/>
              <a:ext cx="2215799" cy="198776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2215799"/>
                        <a:gd name="connsiteY0" fmla="*/ 33130 h 198776"/>
                        <a:gd name="connsiteX1" fmla="*/ 33130 w 2215799"/>
                        <a:gd name="connsiteY1" fmla="*/ 0 h 198776"/>
                        <a:gd name="connsiteX2" fmla="*/ 613506 w 2215799"/>
                        <a:gd name="connsiteY2" fmla="*/ 0 h 198776"/>
                        <a:gd name="connsiteX3" fmla="*/ 1129395 w 2215799"/>
                        <a:gd name="connsiteY3" fmla="*/ 0 h 198776"/>
                        <a:gd name="connsiteX4" fmla="*/ 1623789 w 2215799"/>
                        <a:gd name="connsiteY4" fmla="*/ 0 h 198776"/>
                        <a:gd name="connsiteX5" fmla="*/ 2182669 w 2215799"/>
                        <a:gd name="connsiteY5" fmla="*/ 0 h 198776"/>
                        <a:gd name="connsiteX6" fmla="*/ 2215799 w 2215799"/>
                        <a:gd name="connsiteY6" fmla="*/ 33130 h 198776"/>
                        <a:gd name="connsiteX7" fmla="*/ 2215799 w 2215799"/>
                        <a:gd name="connsiteY7" fmla="*/ 165646 h 198776"/>
                        <a:gd name="connsiteX8" fmla="*/ 2182669 w 2215799"/>
                        <a:gd name="connsiteY8" fmla="*/ 198776 h 198776"/>
                        <a:gd name="connsiteX9" fmla="*/ 1688275 w 2215799"/>
                        <a:gd name="connsiteY9" fmla="*/ 198776 h 198776"/>
                        <a:gd name="connsiteX10" fmla="*/ 1193881 w 2215799"/>
                        <a:gd name="connsiteY10" fmla="*/ 198776 h 198776"/>
                        <a:gd name="connsiteX11" fmla="*/ 635001 w 2215799"/>
                        <a:gd name="connsiteY11" fmla="*/ 198776 h 198776"/>
                        <a:gd name="connsiteX12" fmla="*/ 33130 w 2215799"/>
                        <a:gd name="connsiteY12" fmla="*/ 198776 h 198776"/>
                        <a:gd name="connsiteX13" fmla="*/ 0 w 2215799"/>
                        <a:gd name="connsiteY13" fmla="*/ 165646 h 198776"/>
                        <a:gd name="connsiteX14" fmla="*/ 0 w 2215799"/>
                        <a:gd name="connsiteY14" fmla="*/ 33130 h 198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215799" h="198776" extrusionOk="0">
                          <a:moveTo>
                            <a:pt x="0" y="33130"/>
                          </a:moveTo>
                          <a:cubicBezTo>
                            <a:pt x="2982" y="18733"/>
                            <a:pt x="14130" y="-1112"/>
                            <a:pt x="33130" y="0"/>
                          </a:cubicBezTo>
                          <a:cubicBezTo>
                            <a:pt x="305556" y="-43849"/>
                            <a:pt x="333230" y="41950"/>
                            <a:pt x="613506" y="0"/>
                          </a:cubicBezTo>
                          <a:cubicBezTo>
                            <a:pt x="893782" y="-41950"/>
                            <a:pt x="910298" y="54998"/>
                            <a:pt x="1129395" y="0"/>
                          </a:cubicBezTo>
                          <a:cubicBezTo>
                            <a:pt x="1348492" y="-54998"/>
                            <a:pt x="1388961" y="12310"/>
                            <a:pt x="1623789" y="0"/>
                          </a:cubicBezTo>
                          <a:cubicBezTo>
                            <a:pt x="1858617" y="-12310"/>
                            <a:pt x="2034940" y="15417"/>
                            <a:pt x="2182669" y="0"/>
                          </a:cubicBezTo>
                          <a:cubicBezTo>
                            <a:pt x="2200921" y="3726"/>
                            <a:pt x="2213831" y="14445"/>
                            <a:pt x="2215799" y="33130"/>
                          </a:cubicBezTo>
                          <a:cubicBezTo>
                            <a:pt x="2220875" y="81538"/>
                            <a:pt x="2208232" y="117360"/>
                            <a:pt x="2215799" y="165646"/>
                          </a:cubicBezTo>
                          <a:cubicBezTo>
                            <a:pt x="2215398" y="183605"/>
                            <a:pt x="2200721" y="194763"/>
                            <a:pt x="2182669" y="198776"/>
                          </a:cubicBezTo>
                          <a:cubicBezTo>
                            <a:pt x="2070478" y="219115"/>
                            <a:pt x="1883711" y="172208"/>
                            <a:pt x="1688275" y="198776"/>
                          </a:cubicBezTo>
                          <a:cubicBezTo>
                            <a:pt x="1492839" y="225344"/>
                            <a:pt x="1369967" y="183554"/>
                            <a:pt x="1193881" y="198776"/>
                          </a:cubicBezTo>
                          <a:cubicBezTo>
                            <a:pt x="1017795" y="213998"/>
                            <a:pt x="858309" y="145944"/>
                            <a:pt x="635001" y="198776"/>
                          </a:cubicBezTo>
                          <a:cubicBezTo>
                            <a:pt x="411693" y="251608"/>
                            <a:pt x="296136" y="137054"/>
                            <a:pt x="33130" y="198776"/>
                          </a:cubicBezTo>
                          <a:cubicBezTo>
                            <a:pt x="15735" y="204076"/>
                            <a:pt x="3022" y="182160"/>
                            <a:pt x="0" y="165646"/>
                          </a:cubicBezTo>
                          <a:cubicBezTo>
                            <a:pt x="-15531" y="100050"/>
                            <a:pt x="7944" y="75612"/>
                            <a:pt x="0" y="3313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C995D569-8E7F-944D-9809-1E13F5C71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93B508-1898-4C49-A019-DC5F3B6A2FC7}"/>
              </a:ext>
            </a:extLst>
          </p:cNvPr>
          <p:cNvGrpSpPr/>
          <p:nvPr/>
        </p:nvGrpSpPr>
        <p:grpSpPr>
          <a:xfrm>
            <a:off x="74581" y="1241702"/>
            <a:ext cx="10724797" cy="5466660"/>
            <a:chOff x="74581" y="1241702"/>
            <a:chExt cx="10724797" cy="546666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E444461-992C-2848-8845-46B3FF92B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81" y="1241702"/>
              <a:ext cx="2698750" cy="38227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8F69B2F-FB9C-A245-BC47-527D13691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285" y="2217545"/>
              <a:ext cx="2711450" cy="3810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AD3011-BDB2-AF4D-96D0-D1388664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928" y="2885662"/>
              <a:ext cx="2711450" cy="3822700"/>
            </a:xfrm>
            <a:prstGeom prst="rect">
              <a:avLst/>
            </a:prstGeom>
          </p:spPr>
        </p:pic>
      </p:grpSp>
      <p:sp>
        <p:nvSpPr>
          <p:cNvPr id="26" name="Sous-titre 3">
            <a:extLst>
              <a:ext uri="{FF2B5EF4-FFF2-40B4-BE49-F238E27FC236}">
                <a16:creationId xmlns:a16="http://schemas.microsoft.com/office/drawing/2014/main" id="{1983FAAD-B3D1-1541-93A1-F9A2A6E2F79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52321" y="858842"/>
            <a:ext cx="9680171" cy="679019"/>
          </a:xfrm>
          <a:solidFill>
            <a:schemeClr val="bg1"/>
          </a:solidFill>
        </p:spPr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Les Défis Mondiaux</a:t>
            </a:r>
          </a:p>
        </p:txBody>
      </p:sp>
    </p:spTree>
    <p:extLst>
      <p:ext uri="{BB962C8B-B14F-4D97-AF65-F5344CB8AC3E}">
        <p14:creationId xmlns:p14="http://schemas.microsoft.com/office/powerpoint/2010/main" val="33937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AB2C5-700F-424A-BF47-5D4E8F41C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30012"/>
            <a:ext cx="9144000" cy="1057708"/>
          </a:xfrm>
        </p:spPr>
        <p:txBody>
          <a:bodyPr/>
          <a:lstStyle/>
          <a:p>
            <a:r>
              <a:rPr lang="fr-FR" dirty="0"/>
              <a:t>Défis Mondiaux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C11092-A8D2-594C-9F43-13236460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311" y="3367188"/>
            <a:ext cx="9144000" cy="654923"/>
          </a:xfrm>
          <a:ln>
            <a:noFill/>
          </a:ln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Appels à projets 2021-2022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B8A3C2C-FA59-9649-A64E-EB3E638B9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2ED469-315A-314C-BE2F-F541F811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02" y="2338355"/>
            <a:ext cx="2711450" cy="3822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B7E0D5-43BD-2743-B196-DC159389307A}"/>
              </a:ext>
            </a:extLst>
          </p:cNvPr>
          <p:cNvSpPr txBox="1"/>
          <p:nvPr/>
        </p:nvSpPr>
        <p:spPr>
          <a:xfrm>
            <a:off x="6316057" y="3587985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solidFill>
                  <a:srgbClr val="FF59B4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41259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6036E-4D8A-F448-8CC3-C2F1C864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Les AAP 2021 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Cluster 6 Alimentation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8C1ABCE-1AC9-3B47-9269-C60DCEA228B3}"/>
              </a:ext>
            </a:extLst>
          </p:cNvPr>
          <p:cNvGrpSpPr/>
          <p:nvPr/>
        </p:nvGrpSpPr>
        <p:grpSpPr>
          <a:xfrm>
            <a:off x="1056556" y="1842782"/>
            <a:ext cx="10326101" cy="2355785"/>
            <a:chOff x="1056556" y="1842782"/>
            <a:chExt cx="10326101" cy="2355785"/>
          </a:xfrm>
        </p:grpSpPr>
        <p:pic>
          <p:nvPicPr>
            <p:cNvPr id="4098" name="Picture 2" descr="Cirad (@Cirad) | টুইটার">
              <a:extLst>
                <a:ext uri="{FF2B5EF4-FFF2-40B4-BE49-F238E27FC236}">
                  <a16:creationId xmlns:a16="http://schemas.microsoft.com/office/drawing/2014/main" id="{A1ED0603-D072-484A-999B-64A385613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556" y="2776167"/>
              <a:ext cx="1422400" cy="142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re 3">
              <a:extLst>
                <a:ext uri="{FF2B5EF4-FFF2-40B4-BE49-F238E27FC236}">
                  <a16:creationId xmlns:a16="http://schemas.microsoft.com/office/drawing/2014/main" id="{7FB0F422-5758-B645-9FB3-AF2E99F7B7F0}"/>
                </a:ext>
              </a:extLst>
            </p:cNvPr>
            <p:cNvSpPr txBox="1">
              <a:spLocks/>
            </p:cNvSpPr>
            <p:nvPr/>
          </p:nvSpPr>
          <p:spPr>
            <a:xfrm>
              <a:off x="1099706" y="1842782"/>
              <a:ext cx="8615437" cy="8920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2800" b="1" u="sng" dirty="0">
                  <a:solidFill>
                    <a:srgbClr val="1BADB0"/>
                  </a:solidFill>
                  <a:latin typeface="+mn-lt"/>
                </a:rPr>
                <a:t>HORIZON-CL6-2021-BIODIV-01-11</a:t>
              </a:r>
              <a:r>
                <a:rPr lang="en-GB" sz="2800" b="1" u="sng" dirty="0">
                  <a:solidFill>
                    <a:srgbClr val="1BADB0"/>
                  </a:solidFill>
                  <a:latin typeface="+mn-lt"/>
                </a:rPr>
                <a:t>:</a:t>
              </a:r>
            </a:p>
            <a:p>
              <a:pPr algn="just"/>
              <a:r>
                <a:rPr lang="en-US" sz="2400" b="1" u="sng" dirty="0">
                  <a:solidFill>
                    <a:srgbClr val="1BADB0"/>
                  </a:solidFill>
                  <a:latin typeface="+mn-lt"/>
                  <a:cs typeface="Calibri" panose="020F0502020204030204" pitchFamily="34" charset="0"/>
                </a:rPr>
                <a:t>What else is out there? Exploring the connection between biodiversity, ecosystems services and pandemics (RIA)</a:t>
              </a:r>
              <a:endParaRPr lang="fr-FR" sz="2400" b="1" u="sng" dirty="0">
                <a:solidFill>
                  <a:srgbClr val="1BADB0"/>
                </a:solidFill>
                <a:latin typeface="+mn-lt"/>
                <a:cs typeface="Calibri" panose="020F0502020204030204" pitchFamily="34" charset="0"/>
              </a:endParaRPr>
            </a:p>
            <a:p>
              <a:pPr algn="just"/>
              <a:endParaRPr lang="en-GB" sz="2800" u="sng" dirty="0">
                <a:solidFill>
                  <a:srgbClr val="1BADB0"/>
                </a:solidFill>
                <a:latin typeface="+mn-lt"/>
              </a:endParaRPr>
            </a:p>
          </p:txBody>
        </p:sp>
        <p:sp>
          <p:nvSpPr>
            <p:cNvPr id="6" name="Sous-titre 2">
              <a:extLst>
                <a:ext uri="{FF2B5EF4-FFF2-40B4-BE49-F238E27FC236}">
                  <a16:creationId xmlns:a16="http://schemas.microsoft.com/office/drawing/2014/main" id="{2051A2EF-A140-8544-8948-50C3AF3A98FF}"/>
                </a:ext>
              </a:extLst>
            </p:cNvPr>
            <p:cNvSpPr txBox="1">
              <a:spLocks/>
            </p:cNvSpPr>
            <p:nvPr/>
          </p:nvSpPr>
          <p:spPr>
            <a:xfrm>
              <a:off x="1113970" y="2808859"/>
              <a:ext cx="8195095" cy="535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dirty="0">
                  <a:solidFill>
                    <a:srgbClr val="398296"/>
                  </a:solidFill>
                  <a:latin typeface="+mj-lt"/>
                </a:rPr>
                <a:t>Budget 6 M€ par projet / 2 projets financés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F8AC4D7-BC4C-D64F-881F-CDC3166D8E12}"/>
                </a:ext>
              </a:extLst>
            </p:cNvPr>
            <p:cNvGrpSpPr/>
            <p:nvPr/>
          </p:nvGrpSpPr>
          <p:grpSpPr>
            <a:xfrm>
              <a:off x="8889638" y="2841543"/>
              <a:ext cx="2493019" cy="705181"/>
              <a:chOff x="5817705" y="4801708"/>
              <a:chExt cx="2493019" cy="705181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EA48CD1-4C05-8143-907A-DBE692CDF6C0}"/>
                  </a:ext>
                </a:extLst>
              </p:cNvPr>
              <p:cNvGrpSpPr/>
              <p:nvPr/>
            </p:nvGrpSpPr>
            <p:grpSpPr>
              <a:xfrm>
                <a:off x="5817705" y="4801708"/>
                <a:ext cx="2493019" cy="369332"/>
                <a:chOff x="4969565" y="4801708"/>
                <a:chExt cx="2493019" cy="369332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BDAAFB8-7C8E-2E43-ACBA-1CE4D8198B92}"/>
                    </a:ext>
                  </a:extLst>
                </p:cNvPr>
                <p:cNvSpPr/>
                <p:nvPr/>
              </p:nvSpPr>
              <p:spPr>
                <a:xfrm>
                  <a:off x="6142991" y="4801708"/>
                  <a:ext cx="1319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22/06/2021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B02BF987-F9D2-2E4F-B7E1-E11E4FBD5E39}"/>
                    </a:ext>
                  </a:extLst>
                </p:cNvPr>
                <p:cNvSpPr txBox="1"/>
                <p:nvPr/>
              </p:nvSpPr>
              <p:spPr>
                <a:xfrm>
                  <a:off x="4969565" y="4801708"/>
                  <a:ext cx="12828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Ouverture :</a:t>
                  </a:r>
                </a:p>
              </p:txBody>
            </p:sp>
          </p:grp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EBB0D9CF-0191-7F4F-889D-F18C4174EC7C}"/>
                  </a:ext>
                </a:extLst>
              </p:cNvPr>
              <p:cNvGrpSpPr/>
              <p:nvPr/>
            </p:nvGrpSpPr>
            <p:grpSpPr>
              <a:xfrm>
                <a:off x="5817705" y="5137557"/>
                <a:ext cx="2214725" cy="369332"/>
                <a:chOff x="4969565" y="5230321"/>
                <a:chExt cx="2214725" cy="369332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0CFC352-C431-CB44-8787-9F2C593E041A}"/>
                    </a:ext>
                  </a:extLst>
                </p:cNvPr>
                <p:cNvSpPr/>
                <p:nvPr/>
              </p:nvSpPr>
              <p:spPr>
                <a:xfrm>
                  <a:off x="5864698" y="5230321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06/10/2021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6FC25B7F-0F23-D94B-9F5E-AAC6FBCEE925}"/>
                    </a:ext>
                  </a:extLst>
                </p:cNvPr>
                <p:cNvSpPr txBox="1"/>
                <p:nvPr/>
              </p:nvSpPr>
              <p:spPr>
                <a:xfrm>
                  <a:off x="4969565" y="5230321"/>
                  <a:ext cx="1001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Clôture :</a:t>
                  </a:r>
                </a:p>
              </p:txBody>
            </p:sp>
          </p:grpSp>
        </p:grp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AF12E0E-F4E5-C14F-8C3C-6A396D3B6CFC}"/>
              </a:ext>
            </a:extLst>
          </p:cNvPr>
          <p:cNvGrpSpPr/>
          <p:nvPr/>
        </p:nvGrpSpPr>
        <p:grpSpPr>
          <a:xfrm>
            <a:off x="1018945" y="3979321"/>
            <a:ext cx="10363712" cy="2053219"/>
            <a:chOff x="1018945" y="3916257"/>
            <a:chExt cx="10363712" cy="2053219"/>
          </a:xfrm>
        </p:grpSpPr>
        <p:sp>
          <p:nvSpPr>
            <p:cNvPr id="14" name="Titre 3">
              <a:extLst>
                <a:ext uri="{FF2B5EF4-FFF2-40B4-BE49-F238E27FC236}">
                  <a16:creationId xmlns:a16="http://schemas.microsoft.com/office/drawing/2014/main" id="{D8504951-08A1-0A4C-9EC6-903BE4CBDE82}"/>
                </a:ext>
              </a:extLst>
            </p:cNvPr>
            <p:cNvSpPr txBox="1">
              <a:spLocks/>
            </p:cNvSpPr>
            <p:nvPr/>
          </p:nvSpPr>
          <p:spPr>
            <a:xfrm>
              <a:off x="1099706" y="3916257"/>
              <a:ext cx="7147431" cy="10952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GB" sz="2800" b="1" u="sng" dirty="0">
                  <a:solidFill>
                    <a:srgbClr val="1BADB0"/>
                  </a:solidFill>
                  <a:latin typeface="+mn-lt"/>
                </a:rPr>
                <a:t>HORIZON-CL6-2021-FARM2FORK-01-05: Animal welfare 2.0 (RIA)</a:t>
              </a:r>
              <a:endParaRPr lang="en-GB" sz="2800" u="sng" dirty="0">
                <a:solidFill>
                  <a:srgbClr val="1BADB0"/>
                </a:solidFill>
                <a:latin typeface="+mn-lt"/>
              </a:endParaRPr>
            </a:p>
          </p:txBody>
        </p:sp>
        <p:sp>
          <p:nvSpPr>
            <p:cNvPr id="15" name="Sous-titre 2">
              <a:extLst>
                <a:ext uri="{FF2B5EF4-FFF2-40B4-BE49-F238E27FC236}">
                  <a16:creationId xmlns:a16="http://schemas.microsoft.com/office/drawing/2014/main" id="{C6E8E1ED-6910-EB4D-9F4F-DE74BC93E123}"/>
                </a:ext>
              </a:extLst>
            </p:cNvPr>
            <p:cNvSpPr txBox="1">
              <a:spLocks/>
            </p:cNvSpPr>
            <p:nvPr/>
          </p:nvSpPr>
          <p:spPr>
            <a:xfrm>
              <a:off x="1113970" y="5064511"/>
              <a:ext cx="8195095" cy="535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dirty="0">
                  <a:solidFill>
                    <a:srgbClr val="398296"/>
                  </a:solidFill>
                  <a:latin typeface="+mj-lt"/>
                </a:rPr>
                <a:t>Budget 8M€ par projet / 1 projet financé / multi-acteurs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C93757B8-1C29-7D4B-A163-67B94F918326}"/>
                </a:ext>
              </a:extLst>
            </p:cNvPr>
            <p:cNvGrpSpPr/>
            <p:nvPr/>
          </p:nvGrpSpPr>
          <p:grpSpPr>
            <a:xfrm>
              <a:off x="8889638" y="5092003"/>
              <a:ext cx="2493019" cy="705181"/>
              <a:chOff x="5817705" y="4801708"/>
              <a:chExt cx="2493019" cy="705181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93FE3858-4599-DB49-957B-9AA614648C67}"/>
                  </a:ext>
                </a:extLst>
              </p:cNvPr>
              <p:cNvGrpSpPr/>
              <p:nvPr/>
            </p:nvGrpSpPr>
            <p:grpSpPr>
              <a:xfrm>
                <a:off x="5817705" y="4801708"/>
                <a:ext cx="2493019" cy="369332"/>
                <a:chOff x="4969565" y="4801708"/>
                <a:chExt cx="2493019" cy="369332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F8AC206-0EF0-6A48-B592-79854AD7DBCA}"/>
                    </a:ext>
                  </a:extLst>
                </p:cNvPr>
                <p:cNvSpPr/>
                <p:nvPr/>
              </p:nvSpPr>
              <p:spPr>
                <a:xfrm>
                  <a:off x="6142992" y="4801708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22/06/2021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260144E9-3671-C046-9D2D-54984DAF863E}"/>
                    </a:ext>
                  </a:extLst>
                </p:cNvPr>
                <p:cNvSpPr txBox="1"/>
                <p:nvPr/>
              </p:nvSpPr>
              <p:spPr>
                <a:xfrm>
                  <a:off x="4969565" y="4801708"/>
                  <a:ext cx="12828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Ouverture :</a:t>
                  </a:r>
                </a:p>
              </p:txBody>
            </p:sp>
          </p:grp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0DC67163-53A4-8043-920C-9221B47040A2}"/>
                  </a:ext>
                </a:extLst>
              </p:cNvPr>
              <p:cNvGrpSpPr/>
              <p:nvPr/>
            </p:nvGrpSpPr>
            <p:grpSpPr>
              <a:xfrm>
                <a:off x="5817705" y="5137557"/>
                <a:ext cx="2214726" cy="369332"/>
                <a:chOff x="4969565" y="5230321"/>
                <a:chExt cx="2214726" cy="36933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8B498FE-12C7-5841-B69E-51164AD4E8F3}"/>
                    </a:ext>
                  </a:extLst>
                </p:cNvPr>
                <p:cNvSpPr/>
                <p:nvPr/>
              </p:nvSpPr>
              <p:spPr>
                <a:xfrm>
                  <a:off x="5864699" y="5230321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06/10/2021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79E2326A-41BE-A24B-84EA-838455A2F497}"/>
                    </a:ext>
                  </a:extLst>
                </p:cNvPr>
                <p:cNvSpPr txBox="1"/>
                <p:nvPr/>
              </p:nvSpPr>
              <p:spPr>
                <a:xfrm>
                  <a:off x="4969565" y="5230321"/>
                  <a:ext cx="1001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Clôture :</a:t>
                  </a:r>
                </a:p>
              </p:txBody>
            </p:sp>
          </p:grpSp>
        </p:grp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2BF5D60-985A-FF4C-A824-6645D49C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945" y="5347176"/>
              <a:ext cx="1314450" cy="622300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DAFCE0C0-0B49-5845-A4BA-7345A991F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6036E-4D8A-F448-8CC3-C2F1C864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Les AAP 2021 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Cluster 6 Alimentation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EC803D3-ED14-ED49-AE26-CD5FBA6C3E4E}"/>
              </a:ext>
            </a:extLst>
          </p:cNvPr>
          <p:cNvGrpSpPr/>
          <p:nvPr/>
        </p:nvGrpSpPr>
        <p:grpSpPr>
          <a:xfrm>
            <a:off x="1101064" y="1422637"/>
            <a:ext cx="10287728" cy="1835991"/>
            <a:chOff x="1101064" y="1422637"/>
            <a:chExt cx="10287728" cy="1835991"/>
          </a:xfrm>
        </p:grpSpPr>
        <p:sp>
          <p:nvSpPr>
            <p:cNvPr id="23" name="Titre 3">
              <a:extLst>
                <a:ext uri="{FF2B5EF4-FFF2-40B4-BE49-F238E27FC236}">
                  <a16:creationId xmlns:a16="http://schemas.microsoft.com/office/drawing/2014/main" id="{07FC0B30-3AB2-CE49-9292-58207A36352B}"/>
                </a:ext>
              </a:extLst>
            </p:cNvPr>
            <p:cNvSpPr txBox="1">
              <a:spLocks/>
            </p:cNvSpPr>
            <p:nvPr/>
          </p:nvSpPr>
          <p:spPr>
            <a:xfrm>
              <a:off x="1101064" y="1422637"/>
              <a:ext cx="7823293" cy="10952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GB" sz="2800" b="1" u="sng" dirty="0">
                  <a:solidFill>
                    <a:srgbClr val="1BADB0"/>
                  </a:solidFill>
                  <a:latin typeface="+mn-lt"/>
                </a:rPr>
                <a:t>HORIZON-CL6-2021-FARM2FORK-01-06: Vaccines &amp; Diagnostics for Priority Diseases (IA)</a:t>
              </a:r>
              <a:endParaRPr lang="en-GB" sz="2800" u="sng" dirty="0">
                <a:solidFill>
                  <a:srgbClr val="1BADB0"/>
                </a:solidFill>
                <a:latin typeface="+mn-lt"/>
              </a:endParaRPr>
            </a:p>
          </p:txBody>
        </p:sp>
        <p:sp>
          <p:nvSpPr>
            <p:cNvPr id="24" name="Sous-titre 2">
              <a:extLst>
                <a:ext uri="{FF2B5EF4-FFF2-40B4-BE49-F238E27FC236}">
                  <a16:creationId xmlns:a16="http://schemas.microsoft.com/office/drawing/2014/main" id="{26DD7A15-A0BC-2848-8D85-43EC8F237AB0}"/>
                </a:ext>
              </a:extLst>
            </p:cNvPr>
            <p:cNvSpPr txBox="1">
              <a:spLocks/>
            </p:cNvSpPr>
            <p:nvPr/>
          </p:nvSpPr>
          <p:spPr>
            <a:xfrm>
              <a:off x="1115328" y="2525921"/>
              <a:ext cx="8195095" cy="535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dirty="0">
                  <a:solidFill>
                    <a:srgbClr val="398296"/>
                  </a:solidFill>
                  <a:latin typeface="+mj-lt"/>
                </a:rPr>
                <a:t>Budget 6M€ par projet / 2 projet financés</a:t>
              </a: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A3930DE8-453F-B348-B651-1E21C880591F}"/>
                </a:ext>
              </a:extLst>
            </p:cNvPr>
            <p:cNvGrpSpPr/>
            <p:nvPr/>
          </p:nvGrpSpPr>
          <p:grpSpPr>
            <a:xfrm>
              <a:off x="8895773" y="2553447"/>
              <a:ext cx="2493019" cy="705181"/>
              <a:chOff x="5817705" y="4801708"/>
              <a:chExt cx="2493019" cy="705181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0015913E-FFD3-1B4D-80A5-60E1B6412ED5}"/>
                  </a:ext>
                </a:extLst>
              </p:cNvPr>
              <p:cNvGrpSpPr/>
              <p:nvPr/>
            </p:nvGrpSpPr>
            <p:grpSpPr>
              <a:xfrm>
                <a:off x="5817705" y="4801708"/>
                <a:ext cx="2493019" cy="369332"/>
                <a:chOff x="4969565" y="4801708"/>
                <a:chExt cx="2493019" cy="369332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0993DC0-9393-604F-AB5E-5E238F55E3EC}"/>
                    </a:ext>
                  </a:extLst>
                </p:cNvPr>
                <p:cNvSpPr/>
                <p:nvPr/>
              </p:nvSpPr>
              <p:spPr>
                <a:xfrm>
                  <a:off x="6142992" y="4801708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22/06/2021</a:t>
                  </a:r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C89ADB24-0E83-524F-950E-E2FC6FB6CD5D}"/>
                    </a:ext>
                  </a:extLst>
                </p:cNvPr>
                <p:cNvSpPr txBox="1"/>
                <p:nvPr/>
              </p:nvSpPr>
              <p:spPr>
                <a:xfrm>
                  <a:off x="4969565" y="4801708"/>
                  <a:ext cx="12828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Ouverture :</a:t>
                  </a:r>
                </a:p>
              </p:txBody>
            </p:sp>
          </p:grp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62BD87AD-F7C6-404B-98CB-FE3D73CB62BD}"/>
                  </a:ext>
                </a:extLst>
              </p:cNvPr>
              <p:cNvGrpSpPr/>
              <p:nvPr/>
            </p:nvGrpSpPr>
            <p:grpSpPr>
              <a:xfrm>
                <a:off x="5817705" y="5137557"/>
                <a:ext cx="2214725" cy="369332"/>
                <a:chOff x="4969565" y="5230321"/>
                <a:chExt cx="2214725" cy="369332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F44A3B1-DE7B-8941-B6B2-95E07FC87587}"/>
                    </a:ext>
                  </a:extLst>
                </p:cNvPr>
                <p:cNvSpPr/>
                <p:nvPr/>
              </p:nvSpPr>
              <p:spPr>
                <a:xfrm>
                  <a:off x="5864698" y="5230321"/>
                  <a:ext cx="13195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06/10/2021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3D09BFF-1CCD-2741-9348-F3E4F8A9CC47}"/>
                    </a:ext>
                  </a:extLst>
                </p:cNvPr>
                <p:cNvSpPr txBox="1"/>
                <p:nvPr/>
              </p:nvSpPr>
              <p:spPr>
                <a:xfrm>
                  <a:off x="4969565" y="5230321"/>
                  <a:ext cx="1001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Clôture :</a:t>
                  </a:r>
                </a:p>
              </p:txBody>
            </p:sp>
          </p:grp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AF5FE1A-8A13-4648-808A-0D7228DE80FF}"/>
              </a:ext>
            </a:extLst>
          </p:cNvPr>
          <p:cNvGrpSpPr/>
          <p:nvPr/>
        </p:nvGrpSpPr>
        <p:grpSpPr>
          <a:xfrm>
            <a:off x="1003179" y="3918566"/>
            <a:ext cx="10379339" cy="2224336"/>
            <a:chOff x="1003179" y="3918566"/>
            <a:chExt cx="10379339" cy="2224336"/>
          </a:xfrm>
        </p:grpSpPr>
        <p:sp>
          <p:nvSpPr>
            <p:cNvPr id="32" name="Titre 3">
              <a:extLst>
                <a:ext uri="{FF2B5EF4-FFF2-40B4-BE49-F238E27FC236}">
                  <a16:creationId xmlns:a16="http://schemas.microsoft.com/office/drawing/2014/main" id="{080367B2-2303-884E-A063-0C3F856607FD}"/>
                </a:ext>
              </a:extLst>
            </p:cNvPr>
            <p:cNvSpPr txBox="1">
              <a:spLocks/>
            </p:cNvSpPr>
            <p:nvPr/>
          </p:nvSpPr>
          <p:spPr>
            <a:xfrm>
              <a:off x="1091165" y="3918566"/>
              <a:ext cx="8777450" cy="10952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b="1" u="sng" dirty="0">
                  <a:solidFill>
                    <a:srgbClr val="1BADB0"/>
                  </a:solidFill>
                  <a:latin typeface="+mn-lt"/>
                </a:rPr>
                <a:t>HORIZON-CL6-2021-CLIMATE-01-06:</a:t>
              </a:r>
            </a:p>
            <a:p>
              <a:r>
                <a:rPr lang="en-GB" sz="2400" b="1" u="sng" dirty="0">
                  <a:solidFill>
                    <a:srgbClr val="1BADB0"/>
                  </a:solidFill>
                  <a:latin typeface="+mn-lt"/>
                </a:rPr>
                <a:t>Resilient livestock farming systems under climate change (RIA)</a:t>
              </a:r>
            </a:p>
          </p:txBody>
        </p:sp>
        <p:sp>
          <p:nvSpPr>
            <p:cNvPr id="33" name="Sous-titre 2">
              <a:extLst>
                <a:ext uri="{FF2B5EF4-FFF2-40B4-BE49-F238E27FC236}">
                  <a16:creationId xmlns:a16="http://schemas.microsoft.com/office/drawing/2014/main" id="{0AF2EEE4-5ABC-F44B-ACD8-949B94CFCF66}"/>
                </a:ext>
              </a:extLst>
            </p:cNvPr>
            <p:cNvSpPr txBox="1">
              <a:spLocks/>
            </p:cNvSpPr>
            <p:nvPr/>
          </p:nvSpPr>
          <p:spPr>
            <a:xfrm>
              <a:off x="1105429" y="5053568"/>
              <a:ext cx="8195095" cy="535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dirty="0">
                  <a:solidFill>
                    <a:srgbClr val="398296"/>
                  </a:solidFill>
                  <a:latin typeface="+mj-lt"/>
                </a:rPr>
                <a:t>Budget 12M€ par projet / 1 projet financé / multi-acteurs</a:t>
              </a: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C76BEBCE-9EDC-D147-99D4-A529FC146E38}"/>
                </a:ext>
              </a:extLst>
            </p:cNvPr>
            <p:cNvGrpSpPr/>
            <p:nvPr/>
          </p:nvGrpSpPr>
          <p:grpSpPr>
            <a:xfrm>
              <a:off x="8889499" y="5102762"/>
              <a:ext cx="2493019" cy="705181"/>
              <a:chOff x="5817705" y="4801708"/>
              <a:chExt cx="2493019" cy="705181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75973183-0DDC-2243-A159-22A3BE121FAA}"/>
                  </a:ext>
                </a:extLst>
              </p:cNvPr>
              <p:cNvGrpSpPr/>
              <p:nvPr/>
            </p:nvGrpSpPr>
            <p:grpSpPr>
              <a:xfrm>
                <a:off x="5817705" y="4801708"/>
                <a:ext cx="2493019" cy="369332"/>
                <a:chOff x="4969565" y="4801708"/>
                <a:chExt cx="2493019" cy="369332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3D1E820-716E-104A-86F6-B12DE2DFF136}"/>
                    </a:ext>
                  </a:extLst>
                </p:cNvPr>
                <p:cNvSpPr/>
                <p:nvPr/>
              </p:nvSpPr>
              <p:spPr>
                <a:xfrm>
                  <a:off x="6142991" y="4801708"/>
                  <a:ext cx="1319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22/06/2021</a:t>
                  </a: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98EA27CC-802B-7547-A31B-0706CA57E150}"/>
                    </a:ext>
                  </a:extLst>
                </p:cNvPr>
                <p:cNvSpPr txBox="1"/>
                <p:nvPr/>
              </p:nvSpPr>
              <p:spPr>
                <a:xfrm>
                  <a:off x="4969565" y="4801708"/>
                  <a:ext cx="12828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Ouverture :</a:t>
                  </a:r>
                </a:p>
              </p:txBody>
            </p:sp>
          </p:grp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8D79D935-08EF-744F-BF82-66F9BB15D55C}"/>
                  </a:ext>
                </a:extLst>
              </p:cNvPr>
              <p:cNvGrpSpPr/>
              <p:nvPr/>
            </p:nvGrpSpPr>
            <p:grpSpPr>
              <a:xfrm>
                <a:off x="5817705" y="5137557"/>
                <a:ext cx="2214726" cy="369332"/>
                <a:chOff x="4969565" y="5230321"/>
                <a:chExt cx="2214726" cy="369332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099A9FFF-3BA0-D449-B076-C05BE1FA47F3}"/>
                    </a:ext>
                  </a:extLst>
                </p:cNvPr>
                <p:cNvSpPr/>
                <p:nvPr/>
              </p:nvSpPr>
              <p:spPr>
                <a:xfrm>
                  <a:off x="5864698" y="5230321"/>
                  <a:ext cx="1319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06/10/2021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9CD5BFEF-F599-6B47-830A-0DD6F09B83E2}"/>
                    </a:ext>
                  </a:extLst>
                </p:cNvPr>
                <p:cNvSpPr txBox="1"/>
                <p:nvPr/>
              </p:nvSpPr>
              <p:spPr>
                <a:xfrm>
                  <a:off x="4969565" y="5230321"/>
                  <a:ext cx="1001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Clôture :</a:t>
                  </a:r>
                </a:p>
              </p:txBody>
            </p:sp>
          </p:grp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4E56865-6F81-CE42-AF1F-F8D456AF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79" y="5520602"/>
              <a:ext cx="1314450" cy="622300"/>
            </a:xfrm>
            <a:prstGeom prst="rect">
              <a:avLst/>
            </a:prstGeom>
          </p:spPr>
        </p:pic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763AFA82-217C-A94F-8865-D1EA0FF4B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AB2C5-700F-424A-BF47-5D4E8F41C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30012"/>
            <a:ext cx="9144000" cy="1057708"/>
          </a:xfrm>
        </p:spPr>
        <p:txBody>
          <a:bodyPr/>
          <a:lstStyle/>
          <a:p>
            <a:r>
              <a:rPr lang="fr-FR" dirty="0"/>
              <a:t>Défis Mondiaux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C11092-A8D2-594C-9F43-13236460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311" y="3367188"/>
            <a:ext cx="9144000" cy="654923"/>
          </a:xfrm>
          <a:ln>
            <a:noFill/>
          </a:ln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Appels à projets 2021-2022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B8A3C2C-FA59-9649-A64E-EB3E638B9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2ED469-315A-314C-BE2F-F541F8117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02" y="2338355"/>
            <a:ext cx="2711450" cy="3822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B7E0D5-43BD-2743-B196-DC159389307A}"/>
              </a:ext>
            </a:extLst>
          </p:cNvPr>
          <p:cNvSpPr txBox="1"/>
          <p:nvPr/>
        </p:nvSpPr>
        <p:spPr>
          <a:xfrm>
            <a:off x="6316057" y="3587985"/>
            <a:ext cx="2262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>
                <a:solidFill>
                  <a:srgbClr val="FF59B4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0211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6036E-4D8A-F448-8CC3-C2F1C864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Les AAP 2022 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3200" i="1" dirty="0">
                <a:latin typeface="Calibri" panose="020F0502020204030204" pitchFamily="34" charset="0"/>
                <a:cs typeface="Calibri" panose="020F0502020204030204" pitchFamily="34" charset="0"/>
              </a:rPr>
              <a:t>Cluster 6 Alimentation</a:t>
            </a:r>
            <a:r>
              <a:rPr 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31A562D-320D-B64D-A753-00694B83E961}"/>
              </a:ext>
            </a:extLst>
          </p:cNvPr>
          <p:cNvGrpSpPr/>
          <p:nvPr/>
        </p:nvGrpSpPr>
        <p:grpSpPr>
          <a:xfrm>
            <a:off x="1116054" y="1601773"/>
            <a:ext cx="10416688" cy="2033523"/>
            <a:chOff x="1116054" y="1601773"/>
            <a:chExt cx="10416688" cy="2033523"/>
          </a:xfrm>
        </p:grpSpPr>
        <p:sp>
          <p:nvSpPr>
            <p:cNvPr id="40" name="Titre 3">
              <a:extLst>
                <a:ext uri="{FF2B5EF4-FFF2-40B4-BE49-F238E27FC236}">
                  <a16:creationId xmlns:a16="http://schemas.microsoft.com/office/drawing/2014/main" id="{EF73DB44-328D-5046-9638-CAA310DA2596}"/>
                </a:ext>
              </a:extLst>
            </p:cNvPr>
            <p:cNvSpPr txBox="1">
              <a:spLocks/>
            </p:cNvSpPr>
            <p:nvPr/>
          </p:nvSpPr>
          <p:spPr>
            <a:xfrm>
              <a:off x="1116054" y="1601773"/>
              <a:ext cx="8459398" cy="10952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2800" b="1" u="sng" dirty="0">
                  <a:solidFill>
                    <a:srgbClr val="1BADB0"/>
                  </a:solidFill>
                  <a:latin typeface="+mn-lt"/>
                </a:rPr>
                <a:t>HORIZON-CL6-2022-FARM2FORK-01-06:</a:t>
              </a:r>
            </a:p>
            <a:p>
              <a:pPr algn="just"/>
              <a:r>
                <a:rPr lang="en-US" sz="2800" b="1" u="sng" dirty="0">
                  <a:solidFill>
                    <a:srgbClr val="1BADB0"/>
                  </a:solidFill>
                  <a:latin typeface="+mn-lt"/>
                </a:rPr>
                <a:t>Biosecurity, hygiene, disease prevention and animal welfare in aquaculture (RIA)</a:t>
              </a:r>
            </a:p>
          </p:txBody>
        </p:sp>
        <p:sp>
          <p:nvSpPr>
            <p:cNvPr id="41" name="Sous-titre 2">
              <a:extLst>
                <a:ext uri="{FF2B5EF4-FFF2-40B4-BE49-F238E27FC236}">
                  <a16:creationId xmlns:a16="http://schemas.microsoft.com/office/drawing/2014/main" id="{F7CAF269-C537-EE48-B813-1BC74FFDD223}"/>
                </a:ext>
              </a:extLst>
            </p:cNvPr>
            <p:cNvSpPr txBox="1">
              <a:spLocks/>
            </p:cNvSpPr>
            <p:nvPr/>
          </p:nvSpPr>
          <p:spPr>
            <a:xfrm>
              <a:off x="1130318" y="2868861"/>
              <a:ext cx="8195095" cy="535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dirty="0">
                  <a:solidFill>
                    <a:srgbClr val="398296"/>
                  </a:solidFill>
                  <a:latin typeface="+mj-lt"/>
                </a:rPr>
                <a:t>1 étape / </a:t>
              </a:r>
              <a:r>
                <a:rPr lang="fr-FR" sz="2400" dirty="0">
                  <a:solidFill>
                    <a:srgbClr val="398296"/>
                  </a:solidFill>
                  <a:latin typeface="+mj-lt"/>
                </a:rPr>
                <a:t>Budget 6M€ par projet / 2 projets financés /</a:t>
              </a:r>
            </a:p>
            <a:p>
              <a:pPr algn="just">
                <a:lnSpc>
                  <a:spcPct val="100000"/>
                </a:lnSpc>
                <a:spcBef>
                  <a:spcPts val="0"/>
                </a:spcBef>
              </a:pPr>
              <a:r>
                <a:rPr lang="en-US" sz="2400" dirty="0">
                  <a:solidFill>
                    <a:srgbClr val="398296"/>
                  </a:solidFill>
                  <a:latin typeface="+mj-lt"/>
                </a:rPr>
                <a:t>multi-</a:t>
              </a:r>
              <a:r>
                <a:rPr lang="en-US" sz="2400" dirty="0" err="1">
                  <a:solidFill>
                    <a:srgbClr val="398296"/>
                  </a:solidFill>
                  <a:latin typeface="+mj-lt"/>
                </a:rPr>
                <a:t>acteurs</a:t>
              </a:r>
              <a:r>
                <a:rPr lang="en-US" sz="2400" dirty="0">
                  <a:solidFill>
                    <a:srgbClr val="398296"/>
                  </a:solidFill>
                  <a:latin typeface="+mj-lt"/>
                </a:rPr>
                <a:t> </a:t>
              </a: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A8393DD7-E50B-E84F-AF2E-5F4046A96CE0}"/>
                </a:ext>
              </a:extLst>
            </p:cNvPr>
            <p:cNvGrpSpPr/>
            <p:nvPr/>
          </p:nvGrpSpPr>
          <p:grpSpPr>
            <a:xfrm>
              <a:off x="9119235" y="2930115"/>
              <a:ext cx="2413507" cy="705181"/>
              <a:chOff x="5817705" y="4801708"/>
              <a:chExt cx="2413507" cy="705181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5EFFEC5D-7684-6C4D-8B57-A46FA23EFE4D}"/>
                  </a:ext>
                </a:extLst>
              </p:cNvPr>
              <p:cNvGrpSpPr/>
              <p:nvPr/>
            </p:nvGrpSpPr>
            <p:grpSpPr>
              <a:xfrm>
                <a:off x="5817705" y="4801708"/>
                <a:ext cx="2413507" cy="369332"/>
                <a:chOff x="4969565" y="4801708"/>
                <a:chExt cx="2413507" cy="369332"/>
              </a:xfrm>
            </p:grpSpPr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9CEE174-905D-4045-B024-37200900639C}"/>
                    </a:ext>
                  </a:extLst>
                </p:cNvPr>
                <p:cNvSpPr/>
                <p:nvPr/>
              </p:nvSpPr>
              <p:spPr>
                <a:xfrm>
                  <a:off x="6063479" y="4801708"/>
                  <a:ext cx="1319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28/10/2021</a:t>
                  </a:r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28602102-1725-EB45-97F0-4F9D71A2248B}"/>
                    </a:ext>
                  </a:extLst>
                </p:cNvPr>
                <p:cNvSpPr txBox="1"/>
                <p:nvPr/>
              </p:nvSpPr>
              <p:spPr>
                <a:xfrm>
                  <a:off x="4969565" y="4801708"/>
                  <a:ext cx="1335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Ouverture :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C28C14BB-DA68-8645-AE58-B39F2E4C22C2}"/>
                  </a:ext>
                </a:extLst>
              </p:cNvPr>
              <p:cNvGrpSpPr/>
              <p:nvPr/>
            </p:nvGrpSpPr>
            <p:grpSpPr>
              <a:xfrm>
                <a:off x="5817705" y="5137557"/>
                <a:ext cx="2161718" cy="369332"/>
                <a:chOff x="4969565" y="5230321"/>
                <a:chExt cx="2161718" cy="369332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EB6821B-5B77-B844-A785-51AA1D6CE45C}"/>
                    </a:ext>
                  </a:extLst>
                </p:cNvPr>
                <p:cNvSpPr/>
                <p:nvPr/>
              </p:nvSpPr>
              <p:spPr>
                <a:xfrm>
                  <a:off x="5811690" y="5230321"/>
                  <a:ext cx="1319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15/02/2022</a:t>
                  </a: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A8BF1C9-B165-A048-BFB9-81B0B7668D4E}"/>
                    </a:ext>
                  </a:extLst>
                </p:cNvPr>
                <p:cNvSpPr txBox="1"/>
                <p:nvPr/>
              </p:nvSpPr>
              <p:spPr>
                <a:xfrm>
                  <a:off x="4969565" y="5230321"/>
                  <a:ext cx="1001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Clôture :</a:t>
                  </a:r>
                </a:p>
              </p:txBody>
            </p:sp>
          </p:grp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443F905-B010-904B-AD93-FE8C707E589B}"/>
              </a:ext>
            </a:extLst>
          </p:cNvPr>
          <p:cNvGrpSpPr/>
          <p:nvPr/>
        </p:nvGrpSpPr>
        <p:grpSpPr>
          <a:xfrm>
            <a:off x="1086074" y="4008982"/>
            <a:ext cx="10447320" cy="2487665"/>
            <a:chOff x="1086074" y="4008982"/>
            <a:chExt cx="10447320" cy="2487665"/>
          </a:xfrm>
        </p:grpSpPr>
        <p:pic>
          <p:nvPicPr>
            <p:cNvPr id="49" name="Picture 2" descr="Cirad (@Cirad) | টুইটার">
              <a:extLst>
                <a:ext uri="{FF2B5EF4-FFF2-40B4-BE49-F238E27FC236}">
                  <a16:creationId xmlns:a16="http://schemas.microsoft.com/office/drawing/2014/main" id="{C0C0AA5C-C381-0146-B693-56E1594A5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21" y="5074247"/>
              <a:ext cx="1422400" cy="142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itre 3">
              <a:extLst>
                <a:ext uri="{FF2B5EF4-FFF2-40B4-BE49-F238E27FC236}">
                  <a16:creationId xmlns:a16="http://schemas.microsoft.com/office/drawing/2014/main" id="{74DD6D60-BECB-7246-9F67-5FF5F30BBDF4}"/>
                </a:ext>
              </a:extLst>
            </p:cNvPr>
            <p:cNvSpPr txBox="1">
              <a:spLocks/>
            </p:cNvSpPr>
            <p:nvPr/>
          </p:nvSpPr>
          <p:spPr>
            <a:xfrm>
              <a:off x="1086074" y="4008982"/>
              <a:ext cx="8459398" cy="10952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lang="en-US" sz="2800" b="1" u="sng" dirty="0">
                  <a:solidFill>
                    <a:srgbClr val="1BADB0"/>
                  </a:solidFill>
                  <a:latin typeface="+mn-lt"/>
                </a:rPr>
                <a:t>HORIZON-CL6-2022-FARM2FORK-02-03-two-stage: Ecology of infectious animal diseases (RIA)</a:t>
              </a:r>
            </a:p>
          </p:txBody>
        </p:sp>
        <p:sp>
          <p:nvSpPr>
            <p:cNvPr id="32" name="Sous-titre 2">
              <a:extLst>
                <a:ext uri="{FF2B5EF4-FFF2-40B4-BE49-F238E27FC236}">
                  <a16:creationId xmlns:a16="http://schemas.microsoft.com/office/drawing/2014/main" id="{846FB2B5-7EEC-214A-BB2E-E7327EA82105}"/>
                </a:ext>
              </a:extLst>
            </p:cNvPr>
            <p:cNvSpPr txBox="1">
              <a:spLocks/>
            </p:cNvSpPr>
            <p:nvPr/>
          </p:nvSpPr>
          <p:spPr>
            <a:xfrm>
              <a:off x="1100338" y="5051220"/>
              <a:ext cx="8195095" cy="53535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27566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400" dirty="0">
                  <a:solidFill>
                    <a:srgbClr val="398296"/>
                  </a:solidFill>
                  <a:latin typeface="+mj-lt"/>
                </a:rPr>
                <a:t>2 étapes / </a:t>
              </a:r>
              <a:r>
                <a:rPr lang="fr-FR" sz="2400" dirty="0">
                  <a:solidFill>
                    <a:srgbClr val="398296"/>
                  </a:solidFill>
                  <a:latin typeface="+mj-lt"/>
                </a:rPr>
                <a:t>Budget 6M€ par projet / 2 projets financés</a:t>
              </a:r>
              <a:endParaRPr lang="en-US" sz="2400" dirty="0">
                <a:solidFill>
                  <a:srgbClr val="398296"/>
                </a:solidFill>
                <a:latin typeface="+mj-lt"/>
              </a:endParaRPr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C357D81-D5A2-8C44-912D-4F46AA438412}"/>
                </a:ext>
              </a:extLst>
            </p:cNvPr>
            <p:cNvGrpSpPr/>
            <p:nvPr/>
          </p:nvGrpSpPr>
          <p:grpSpPr>
            <a:xfrm>
              <a:off x="9119887" y="5081260"/>
              <a:ext cx="2413507" cy="1259179"/>
              <a:chOff x="5817705" y="4801708"/>
              <a:chExt cx="2413507" cy="1259179"/>
            </a:xfrm>
          </p:grpSpPr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CE6DE94D-3D43-9B45-93C0-F18F454D5837}"/>
                  </a:ext>
                </a:extLst>
              </p:cNvPr>
              <p:cNvGrpSpPr/>
              <p:nvPr/>
            </p:nvGrpSpPr>
            <p:grpSpPr>
              <a:xfrm>
                <a:off x="5817705" y="4801708"/>
                <a:ext cx="2413507" cy="369332"/>
                <a:chOff x="4969565" y="4801708"/>
                <a:chExt cx="2413507" cy="369332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839E4B0-853A-9047-BF3D-F762E092A075}"/>
                    </a:ext>
                  </a:extLst>
                </p:cNvPr>
                <p:cNvSpPr/>
                <p:nvPr/>
              </p:nvSpPr>
              <p:spPr>
                <a:xfrm>
                  <a:off x="6063479" y="4801708"/>
                  <a:ext cx="1319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28/10/2021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BD807C1B-9533-A94A-BE13-4A7C186D5502}"/>
                    </a:ext>
                  </a:extLst>
                </p:cNvPr>
                <p:cNvSpPr txBox="1"/>
                <p:nvPr/>
              </p:nvSpPr>
              <p:spPr>
                <a:xfrm>
                  <a:off x="4969565" y="4801708"/>
                  <a:ext cx="13357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Ouverture : </a:t>
                  </a:r>
                </a:p>
              </p:txBody>
            </p:sp>
          </p:grpSp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86C64D72-9AF9-3B4F-A134-F6743471C762}"/>
                  </a:ext>
                </a:extLst>
              </p:cNvPr>
              <p:cNvGrpSpPr/>
              <p:nvPr/>
            </p:nvGrpSpPr>
            <p:grpSpPr>
              <a:xfrm>
                <a:off x="5817705" y="5137557"/>
                <a:ext cx="2161717" cy="923330"/>
                <a:chOff x="4969565" y="5230321"/>
                <a:chExt cx="2161717" cy="923330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A2DB977-1726-D340-B549-5F5D1971BC1D}"/>
                    </a:ext>
                  </a:extLst>
                </p:cNvPr>
                <p:cNvSpPr/>
                <p:nvPr/>
              </p:nvSpPr>
              <p:spPr>
                <a:xfrm>
                  <a:off x="5811690" y="5230321"/>
                  <a:ext cx="1319592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15/02/2022</a:t>
                  </a:r>
                </a:p>
                <a:p>
                  <a:pPr algn="ctr" defTabSz="914400">
                    <a:defRPr/>
                  </a:pPr>
                  <a:r>
                    <a:rPr lang="fr-FR" b="1" dirty="0">
                      <a:solidFill>
                        <a:srgbClr val="1BADB0"/>
                      </a:solidFill>
                      <a:cs typeface="Century Gothic"/>
                    </a:rPr>
                    <a:t>06/09/2022</a:t>
                  </a:r>
                </a:p>
                <a:p>
                  <a:pPr algn="ctr" defTabSz="914400">
                    <a:defRPr/>
                  </a:pPr>
                  <a:endParaRPr lang="fr-FR" b="1" dirty="0">
                    <a:solidFill>
                      <a:srgbClr val="1BADB0"/>
                    </a:solidFill>
                    <a:cs typeface="Century Gothic"/>
                  </a:endParaRP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F6A38DDC-7B37-1F4B-977D-CE858F1CF664}"/>
                    </a:ext>
                  </a:extLst>
                </p:cNvPr>
                <p:cNvSpPr txBox="1"/>
                <p:nvPr/>
              </p:nvSpPr>
              <p:spPr>
                <a:xfrm>
                  <a:off x="4969565" y="5230321"/>
                  <a:ext cx="10012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1BADB0"/>
                      </a:solidFill>
                    </a:rPr>
                    <a:t>Clôture :</a:t>
                  </a:r>
                </a:p>
              </p:txBody>
            </p:sp>
          </p:grpSp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D962D07-1854-0148-9BE9-0D00CB3CD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407" y="5437759"/>
              <a:ext cx="1314450" cy="622300"/>
            </a:xfrm>
            <a:prstGeom prst="rect">
              <a:avLst/>
            </a:prstGeom>
          </p:spPr>
        </p:pic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id="{42C78F60-FD80-3A4B-8540-02CDAF09E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2162C7-2540-4D4A-98F8-2F9CB021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</a:rPr>
              <a:t>Pilier 3</a:t>
            </a:r>
            <a:endParaRPr lang="fr-FR" dirty="0"/>
          </a:p>
        </p:txBody>
      </p:sp>
      <p:pic>
        <p:nvPicPr>
          <p:cNvPr id="36" name="Image 35" descr="Capture d’écran 2019-10-03 à 22.25.12.png">
            <a:extLst>
              <a:ext uri="{FF2B5EF4-FFF2-40B4-BE49-F238E27FC236}">
                <a16:creationId xmlns:a16="http://schemas.microsoft.com/office/drawing/2014/main" id="{59820B9A-DB33-0846-B242-5073A7FF8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30427" r="51815" b="4609"/>
          <a:stretch/>
        </p:blipFill>
        <p:spPr>
          <a:xfrm>
            <a:off x="10817497" y="199761"/>
            <a:ext cx="1211926" cy="116826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23A79ED-AB2F-F44D-AF78-7A3DF253D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2" t="8123" b="21623"/>
          <a:stretch/>
        </p:blipFill>
        <p:spPr>
          <a:xfrm>
            <a:off x="7749914" y="1198352"/>
            <a:ext cx="3184231" cy="3838344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4D9C6D3-D824-A54D-B607-1862331FB71D}"/>
              </a:ext>
            </a:extLst>
          </p:cNvPr>
          <p:cNvSpPr/>
          <p:nvPr/>
        </p:nvSpPr>
        <p:spPr>
          <a:xfrm>
            <a:off x="8087827" y="2355895"/>
            <a:ext cx="2422214" cy="437322"/>
          </a:xfrm>
          <a:prstGeom prst="roundRect">
            <a:avLst/>
          </a:prstGeom>
          <a:noFill/>
          <a:ln w="28575">
            <a:solidFill>
              <a:srgbClr val="D90E8E"/>
            </a:solidFill>
            <a:extLst>
              <a:ext uri="{C807C97D-BFC1-408E-A445-0C87EB9F89A2}">
                <ask:lineSketchStyleProps xmlns:ask="http://schemas.microsoft.com/office/drawing/2018/sketchyshapes" sd="4057322111">
                  <a:custGeom>
                    <a:avLst/>
                    <a:gdLst>
                      <a:gd name="connsiteX0" fmla="*/ 0 w 2422214"/>
                      <a:gd name="connsiteY0" fmla="*/ 72888 h 437322"/>
                      <a:gd name="connsiteX1" fmla="*/ 72888 w 2422214"/>
                      <a:gd name="connsiteY1" fmla="*/ 0 h 437322"/>
                      <a:gd name="connsiteX2" fmla="*/ 687526 w 2422214"/>
                      <a:gd name="connsiteY2" fmla="*/ 0 h 437322"/>
                      <a:gd name="connsiteX3" fmla="*/ 1233871 w 2422214"/>
                      <a:gd name="connsiteY3" fmla="*/ 0 h 437322"/>
                      <a:gd name="connsiteX4" fmla="*/ 1757452 w 2422214"/>
                      <a:gd name="connsiteY4" fmla="*/ 0 h 437322"/>
                      <a:gd name="connsiteX5" fmla="*/ 2349326 w 2422214"/>
                      <a:gd name="connsiteY5" fmla="*/ 0 h 437322"/>
                      <a:gd name="connsiteX6" fmla="*/ 2422214 w 2422214"/>
                      <a:gd name="connsiteY6" fmla="*/ 72888 h 437322"/>
                      <a:gd name="connsiteX7" fmla="*/ 2422214 w 2422214"/>
                      <a:gd name="connsiteY7" fmla="*/ 364434 h 437322"/>
                      <a:gd name="connsiteX8" fmla="*/ 2349326 w 2422214"/>
                      <a:gd name="connsiteY8" fmla="*/ 437322 h 437322"/>
                      <a:gd name="connsiteX9" fmla="*/ 1825745 w 2422214"/>
                      <a:gd name="connsiteY9" fmla="*/ 437322 h 437322"/>
                      <a:gd name="connsiteX10" fmla="*/ 1302165 w 2422214"/>
                      <a:gd name="connsiteY10" fmla="*/ 437322 h 437322"/>
                      <a:gd name="connsiteX11" fmla="*/ 710291 w 2422214"/>
                      <a:gd name="connsiteY11" fmla="*/ 437322 h 437322"/>
                      <a:gd name="connsiteX12" fmla="*/ 72888 w 2422214"/>
                      <a:gd name="connsiteY12" fmla="*/ 437322 h 437322"/>
                      <a:gd name="connsiteX13" fmla="*/ 0 w 2422214"/>
                      <a:gd name="connsiteY13" fmla="*/ 364434 h 437322"/>
                      <a:gd name="connsiteX14" fmla="*/ 0 w 2422214"/>
                      <a:gd name="connsiteY14" fmla="*/ 72888 h 4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22214" h="437322" extrusionOk="0">
                        <a:moveTo>
                          <a:pt x="0" y="72888"/>
                        </a:moveTo>
                        <a:cubicBezTo>
                          <a:pt x="1509" y="34606"/>
                          <a:pt x="28350" y="-6775"/>
                          <a:pt x="72888" y="0"/>
                        </a:cubicBezTo>
                        <a:cubicBezTo>
                          <a:pt x="325619" y="-53794"/>
                          <a:pt x="531001" y="21484"/>
                          <a:pt x="687526" y="0"/>
                        </a:cubicBezTo>
                        <a:cubicBezTo>
                          <a:pt x="844051" y="-21484"/>
                          <a:pt x="1051039" y="34042"/>
                          <a:pt x="1233871" y="0"/>
                        </a:cubicBezTo>
                        <a:cubicBezTo>
                          <a:pt x="1416704" y="-34042"/>
                          <a:pt x="1536282" y="56569"/>
                          <a:pt x="1757452" y="0"/>
                        </a:cubicBezTo>
                        <a:cubicBezTo>
                          <a:pt x="1978622" y="-56569"/>
                          <a:pt x="2084272" y="31465"/>
                          <a:pt x="2349326" y="0"/>
                        </a:cubicBezTo>
                        <a:cubicBezTo>
                          <a:pt x="2389489" y="7576"/>
                          <a:pt x="2416513" y="31508"/>
                          <a:pt x="2422214" y="72888"/>
                        </a:cubicBezTo>
                        <a:cubicBezTo>
                          <a:pt x="2433919" y="210668"/>
                          <a:pt x="2421023" y="279729"/>
                          <a:pt x="2422214" y="364434"/>
                        </a:cubicBezTo>
                        <a:cubicBezTo>
                          <a:pt x="2420152" y="402952"/>
                          <a:pt x="2389396" y="434299"/>
                          <a:pt x="2349326" y="437322"/>
                        </a:cubicBezTo>
                        <a:cubicBezTo>
                          <a:pt x="2168546" y="482624"/>
                          <a:pt x="1953498" y="413460"/>
                          <a:pt x="1825745" y="437322"/>
                        </a:cubicBezTo>
                        <a:cubicBezTo>
                          <a:pt x="1697992" y="461184"/>
                          <a:pt x="1451100" y="375479"/>
                          <a:pt x="1302165" y="437322"/>
                        </a:cubicBezTo>
                        <a:cubicBezTo>
                          <a:pt x="1153230" y="499165"/>
                          <a:pt x="899964" y="405862"/>
                          <a:pt x="710291" y="437322"/>
                        </a:cubicBezTo>
                        <a:cubicBezTo>
                          <a:pt x="520618" y="468782"/>
                          <a:pt x="231822" y="375793"/>
                          <a:pt x="72888" y="437322"/>
                        </a:cubicBezTo>
                        <a:cubicBezTo>
                          <a:pt x="34274" y="446969"/>
                          <a:pt x="6081" y="401102"/>
                          <a:pt x="0" y="364434"/>
                        </a:cubicBezTo>
                        <a:cubicBezTo>
                          <a:pt x="-7703" y="289774"/>
                          <a:pt x="28919" y="141576"/>
                          <a:pt x="0" y="7288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F7AE3D-08FE-664F-8172-47DE0D5D25B9}"/>
              </a:ext>
            </a:extLst>
          </p:cNvPr>
          <p:cNvGrpSpPr/>
          <p:nvPr/>
        </p:nvGrpSpPr>
        <p:grpSpPr>
          <a:xfrm>
            <a:off x="288591" y="1048661"/>
            <a:ext cx="7425981" cy="4515557"/>
            <a:chOff x="288591" y="1048661"/>
            <a:chExt cx="7425981" cy="4515557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FA463F0-6DD9-944A-8867-52807823ACFF}"/>
                </a:ext>
              </a:extLst>
            </p:cNvPr>
            <p:cNvGrpSpPr/>
            <p:nvPr/>
          </p:nvGrpSpPr>
          <p:grpSpPr>
            <a:xfrm>
              <a:off x="2183040" y="2574556"/>
              <a:ext cx="5531532" cy="2989662"/>
              <a:chOff x="275047" y="2727929"/>
              <a:chExt cx="5531532" cy="2989662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49CAF9D2-EB8C-4E46-9BBF-DE089E2CE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3" t="17596" r="52964" b="25348"/>
              <a:stretch/>
            </p:blipFill>
            <p:spPr>
              <a:xfrm>
                <a:off x="275047" y="3258022"/>
                <a:ext cx="2783807" cy="2391217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17B4344-D2E7-984C-BDA0-4AB222411A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92" t="17597" r="6875" b="23716"/>
              <a:stretch/>
            </p:blipFill>
            <p:spPr>
              <a:xfrm>
                <a:off x="3022772" y="3258019"/>
                <a:ext cx="2783807" cy="2459572"/>
              </a:xfrm>
              <a:prstGeom prst="rect">
                <a:avLst/>
              </a:prstGeom>
            </p:spPr>
          </p:pic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8E6FF1E5-090C-A446-B232-89C002F23BA9}"/>
                  </a:ext>
                </a:extLst>
              </p:cNvPr>
              <p:cNvSpPr txBox="1"/>
              <p:nvPr/>
            </p:nvSpPr>
            <p:spPr>
              <a:xfrm>
                <a:off x="353949" y="2727929"/>
                <a:ext cx="54476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u="sng" dirty="0">
                    <a:latin typeface="+mj-lt"/>
                  </a:rPr>
                  <a:t>Conseil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u="sng" dirty="0">
                    <a:latin typeface="+mj-lt"/>
                  </a:rPr>
                  <a:t>Européen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u="sng" dirty="0">
                    <a:latin typeface="+mj-lt"/>
                  </a:rPr>
                  <a:t>de</a:t>
                </a:r>
                <a:r>
                  <a:rPr lang="fr-FR" sz="2400" dirty="0">
                    <a:latin typeface="+mj-lt"/>
                  </a:rPr>
                  <a:t> </a:t>
                </a:r>
                <a:r>
                  <a:rPr lang="fr-FR" sz="2400" u="sng" dirty="0">
                    <a:latin typeface="+mj-lt"/>
                  </a:rPr>
                  <a:t>l</a:t>
                </a:r>
                <a:r>
                  <a:rPr lang="fr-FR" sz="2400" dirty="0">
                    <a:latin typeface="+mj-lt"/>
                  </a:rPr>
                  <a:t>’</a:t>
                </a:r>
                <a:r>
                  <a:rPr lang="fr-FR" sz="2400" u="sng" dirty="0">
                    <a:latin typeface="+mj-lt"/>
                  </a:rPr>
                  <a:t>Innovation</a:t>
                </a:r>
                <a:r>
                  <a:rPr lang="fr-FR" sz="2400" dirty="0">
                    <a:latin typeface="+mj-lt"/>
                  </a:rPr>
                  <a:t> : 2 Volets</a:t>
                </a:r>
              </a:p>
            </p:txBody>
          </p: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24EEC9FB-1AB2-0344-BCA3-9A621E6CB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22"/>
            <a:stretch/>
          </p:blipFill>
          <p:spPr>
            <a:xfrm>
              <a:off x="943883" y="1048661"/>
              <a:ext cx="5418455" cy="766888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598113B-DC89-D948-8C76-8F47C433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91" y="2057400"/>
              <a:ext cx="1938528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8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Actualités européennes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32A8EF85-D2F2-4819-AF85-EDC47BAF506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0A72D5-CACC-CF48-8808-2D571A7A3F06}"/>
              </a:ext>
            </a:extLst>
          </p:cNvPr>
          <p:cNvSpPr txBox="1"/>
          <p:nvPr/>
        </p:nvSpPr>
        <p:spPr>
          <a:xfrm>
            <a:off x="848331" y="2554109"/>
            <a:ext cx="57680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2. Programme-cadre Horizon Europe 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Appels à projet des Programmes de travail 2021-22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Partenariats sous Horizon Europe (EUP)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12A751-1508-5643-B43F-849DF43C97A8}"/>
              </a:ext>
            </a:extLst>
          </p:cNvPr>
          <p:cNvSpPr txBox="1"/>
          <p:nvPr/>
        </p:nvSpPr>
        <p:spPr>
          <a:xfrm>
            <a:off x="848331" y="4196979"/>
            <a:ext cx="44255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3. AOB: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Era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-NET ICRAD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Actions COST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AAP MRSEI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European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Innovation </a:t>
            </a:r>
            <a:r>
              <a:rPr lang="fr-FR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Days</a:t>
            </a:r>
            <a:endParaRPr lang="fr-F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F852C75-1971-704D-A435-2B811567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198" y="5421848"/>
            <a:ext cx="1229360" cy="4521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F600E4-7397-CE4D-8F33-F0EA6E0F3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5" t="10597" r="53789" b="28032"/>
          <a:stretch/>
        </p:blipFill>
        <p:spPr>
          <a:xfrm>
            <a:off x="6986421" y="4882415"/>
            <a:ext cx="1178914" cy="485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9FA18B-C36B-1743-B144-6FAD366A2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4" r="67864" b="-1976"/>
          <a:stretch/>
        </p:blipFill>
        <p:spPr>
          <a:xfrm>
            <a:off x="6780234" y="6022045"/>
            <a:ext cx="1591288" cy="5317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52DE90C-FE63-684C-8B24-09681B27B1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6" t="11971" r="6613" b="10117"/>
          <a:stretch/>
        </p:blipFill>
        <p:spPr>
          <a:xfrm>
            <a:off x="6867772" y="4045887"/>
            <a:ext cx="1416212" cy="7025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A98405B-067E-9541-9336-E13F796413D1}"/>
              </a:ext>
            </a:extLst>
          </p:cNvPr>
          <p:cNvSpPr txBox="1"/>
          <p:nvPr/>
        </p:nvSpPr>
        <p:spPr>
          <a:xfrm>
            <a:off x="863600" y="1424354"/>
            <a:ext cx="4426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1. Programme-cadre Horizon 2020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AAP 2020 Green Deal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B73E371-7205-7C43-9006-4982B94E6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73" y="1381852"/>
            <a:ext cx="1632204" cy="8294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7415D4-059B-1E42-8642-5F992571C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60" y="2585958"/>
            <a:ext cx="1471041" cy="9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82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99239A98-CF97-C241-B0B0-ECF35789B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9">
            <a:extLst>
              <a:ext uri="{FF2B5EF4-FFF2-40B4-BE49-F238E27FC236}">
                <a16:creationId xmlns:a16="http://schemas.microsoft.com/office/drawing/2014/main" id="{4F93313A-FB91-A944-94AE-2DD0E63E12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fr-FR" sz="3600" dirty="0"/>
              <a:t>Partenariats européens </a:t>
            </a:r>
            <a:br>
              <a:rPr lang="fr-FR" dirty="0"/>
            </a:br>
            <a:r>
              <a:rPr lang="fr-FR" dirty="0"/>
              <a:t>sous Horizon Europe</a:t>
            </a:r>
          </a:p>
        </p:txBody>
      </p:sp>
    </p:spTree>
    <p:extLst>
      <p:ext uri="{BB962C8B-B14F-4D97-AF65-F5344CB8AC3E}">
        <p14:creationId xmlns:p14="http://schemas.microsoft.com/office/powerpoint/2010/main" val="298272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8B789-6C0F-6446-BB41-100BFE9C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Partenariats européens sous Horizon Europe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7E80C0-85E4-8941-9921-8ADDEA72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83" y="1037889"/>
            <a:ext cx="8252460" cy="550926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AB6F1FC6-1BF7-2B45-A31A-BED990A5495F}"/>
              </a:ext>
            </a:extLst>
          </p:cNvPr>
          <p:cNvGrpSpPr/>
          <p:nvPr/>
        </p:nvGrpSpPr>
        <p:grpSpPr>
          <a:xfrm>
            <a:off x="2939062" y="2550433"/>
            <a:ext cx="7508944" cy="3189349"/>
            <a:chOff x="2939062" y="2550433"/>
            <a:chExt cx="7508944" cy="3189349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F3992FC-162C-CA44-A9EC-824396E4F25A}"/>
                </a:ext>
              </a:extLst>
            </p:cNvPr>
            <p:cNvGrpSpPr/>
            <p:nvPr/>
          </p:nvGrpSpPr>
          <p:grpSpPr>
            <a:xfrm>
              <a:off x="6673838" y="4320426"/>
              <a:ext cx="3774168" cy="1419356"/>
              <a:chOff x="6673838" y="4320426"/>
              <a:chExt cx="3774168" cy="1419356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805A6C0-3A47-2E40-A663-E24FE3D6A603}"/>
                  </a:ext>
                </a:extLst>
              </p:cNvPr>
              <p:cNvSpPr txBox="1"/>
              <p:nvPr/>
            </p:nvSpPr>
            <p:spPr>
              <a:xfrm>
                <a:off x="6673838" y="4320426"/>
                <a:ext cx="7024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FF59B4"/>
                    </a:solidFill>
                  </a:rPr>
                  <a:t>2023-24</a:t>
                </a:r>
              </a:p>
            </p:txBody>
          </p: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1033886D-7E50-304B-9417-55460C148378}"/>
                  </a:ext>
                </a:extLst>
              </p:cNvPr>
              <p:cNvGrpSpPr/>
              <p:nvPr/>
            </p:nvGrpSpPr>
            <p:grpSpPr>
              <a:xfrm>
                <a:off x="9562846" y="4690690"/>
                <a:ext cx="885160" cy="1049092"/>
                <a:chOff x="9562846" y="4690690"/>
                <a:chExt cx="885160" cy="1049092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CC782E1-1EFA-6040-A167-A59AAD65FE4A}"/>
                    </a:ext>
                  </a:extLst>
                </p:cNvPr>
                <p:cNvSpPr txBox="1"/>
                <p:nvPr/>
              </p:nvSpPr>
              <p:spPr>
                <a:xfrm>
                  <a:off x="9575651" y="5462783"/>
                  <a:ext cx="7024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59B4"/>
                      </a:solidFill>
                    </a:rPr>
                    <a:t>2023-24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2E40100-4006-804E-A20F-6530774AE270}"/>
                    </a:ext>
                  </a:extLst>
                </p:cNvPr>
                <p:cNvSpPr txBox="1"/>
                <p:nvPr/>
              </p:nvSpPr>
              <p:spPr>
                <a:xfrm>
                  <a:off x="9562846" y="4690690"/>
                  <a:ext cx="7024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FF59B4"/>
                      </a:solidFill>
                    </a:rPr>
                    <a:t>2023-24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01B277F2-DC13-C441-92DD-C68E79110631}"/>
                    </a:ext>
                  </a:extLst>
                </p:cNvPr>
                <p:cNvSpPr txBox="1"/>
                <p:nvPr/>
              </p:nvSpPr>
              <p:spPr>
                <a:xfrm>
                  <a:off x="9575651" y="5111871"/>
                  <a:ext cx="87235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dirty="0">
                      <a:solidFill>
                        <a:srgbClr val="FF59B4"/>
                      </a:solidFill>
                    </a:rPr>
                    <a:t>2021-22</a:t>
                  </a:r>
                </a:p>
              </p:txBody>
            </p:sp>
          </p:grp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EC7AA35-DFFE-F148-AF73-4C7B02993B31}"/>
                </a:ext>
              </a:extLst>
            </p:cNvPr>
            <p:cNvSpPr txBox="1"/>
            <p:nvPr/>
          </p:nvSpPr>
          <p:spPr>
            <a:xfrm>
              <a:off x="2939062" y="2550433"/>
              <a:ext cx="702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FF59B4"/>
                  </a:solidFill>
                </a:rPr>
                <a:t>2023-24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D114286-A088-4449-9161-92C1A4FE53A9}"/>
              </a:ext>
            </a:extLst>
          </p:cNvPr>
          <p:cNvGrpSpPr/>
          <p:nvPr/>
        </p:nvGrpSpPr>
        <p:grpSpPr>
          <a:xfrm>
            <a:off x="1831178" y="2624487"/>
            <a:ext cx="7750776" cy="3063423"/>
            <a:chOff x="1831178" y="2624487"/>
            <a:chExt cx="7750776" cy="3063423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2FADCF6-F961-B44C-8222-0986A2C8AC50}"/>
                </a:ext>
              </a:extLst>
            </p:cNvPr>
            <p:cNvGrpSpPr/>
            <p:nvPr/>
          </p:nvGrpSpPr>
          <p:grpSpPr>
            <a:xfrm>
              <a:off x="4712353" y="4562375"/>
              <a:ext cx="4869601" cy="1125535"/>
              <a:chOff x="4712353" y="4562375"/>
              <a:chExt cx="4869601" cy="1125535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E796AD6C-46BF-2A4D-B665-EA488B1BB3E2}"/>
                  </a:ext>
                </a:extLst>
              </p:cNvPr>
              <p:cNvSpPr/>
              <p:nvPr/>
            </p:nvSpPr>
            <p:spPr>
              <a:xfrm>
                <a:off x="4712353" y="4562375"/>
                <a:ext cx="2381466" cy="173254"/>
              </a:xfrm>
              <a:prstGeom prst="roundRect">
                <a:avLst/>
              </a:prstGeom>
              <a:noFill/>
              <a:ln w="28575">
                <a:solidFill>
                  <a:srgbClr val="FF59B4"/>
                </a:solidFill>
                <a:extLst>
                  <a:ext uri="{C807C97D-BFC1-408E-A445-0C87EB9F89A2}">
                    <ask:lineSketchStyleProps xmlns:ask="http://schemas.microsoft.com/office/drawing/2018/sketchyshapes" sd="4057322111">
                      <a:custGeom>
                        <a:avLst/>
                        <a:gdLst>
                          <a:gd name="connsiteX0" fmla="*/ 0 w 2381466"/>
                          <a:gd name="connsiteY0" fmla="*/ 28876 h 173254"/>
                          <a:gd name="connsiteX1" fmla="*/ 28876 w 2381466"/>
                          <a:gd name="connsiteY1" fmla="*/ 0 h 173254"/>
                          <a:gd name="connsiteX2" fmla="*/ 656279 w 2381466"/>
                          <a:gd name="connsiteY2" fmla="*/ 0 h 173254"/>
                          <a:gd name="connsiteX3" fmla="*/ 1213970 w 2381466"/>
                          <a:gd name="connsiteY3" fmla="*/ 0 h 173254"/>
                          <a:gd name="connsiteX4" fmla="*/ 1748424 w 2381466"/>
                          <a:gd name="connsiteY4" fmla="*/ 0 h 173254"/>
                          <a:gd name="connsiteX5" fmla="*/ 2352590 w 2381466"/>
                          <a:gd name="connsiteY5" fmla="*/ 0 h 173254"/>
                          <a:gd name="connsiteX6" fmla="*/ 2381466 w 2381466"/>
                          <a:gd name="connsiteY6" fmla="*/ 28876 h 173254"/>
                          <a:gd name="connsiteX7" fmla="*/ 2381466 w 2381466"/>
                          <a:gd name="connsiteY7" fmla="*/ 144378 h 173254"/>
                          <a:gd name="connsiteX8" fmla="*/ 2352590 w 2381466"/>
                          <a:gd name="connsiteY8" fmla="*/ 173254 h 173254"/>
                          <a:gd name="connsiteX9" fmla="*/ 1818136 w 2381466"/>
                          <a:gd name="connsiteY9" fmla="*/ 173254 h 173254"/>
                          <a:gd name="connsiteX10" fmla="*/ 1283682 w 2381466"/>
                          <a:gd name="connsiteY10" fmla="*/ 173254 h 173254"/>
                          <a:gd name="connsiteX11" fmla="*/ 679516 w 2381466"/>
                          <a:gd name="connsiteY11" fmla="*/ 173254 h 173254"/>
                          <a:gd name="connsiteX12" fmla="*/ 28876 w 2381466"/>
                          <a:gd name="connsiteY12" fmla="*/ 173254 h 173254"/>
                          <a:gd name="connsiteX13" fmla="*/ 0 w 2381466"/>
                          <a:gd name="connsiteY13" fmla="*/ 144378 h 173254"/>
                          <a:gd name="connsiteX14" fmla="*/ 0 w 2381466"/>
                          <a:gd name="connsiteY14" fmla="*/ 28876 h 1732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381466" h="173254" extrusionOk="0">
                            <a:moveTo>
                              <a:pt x="0" y="28876"/>
                            </a:moveTo>
                            <a:cubicBezTo>
                              <a:pt x="2724" y="16489"/>
                              <a:pt x="10665" y="-3581"/>
                              <a:pt x="28876" y="0"/>
                            </a:cubicBezTo>
                            <a:cubicBezTo>
                              <a:pt x="218016" y="-74903"/>
                              <a:pt x="396419" y="37026"/>
                              <a:pt x="656279" y="0"/>
                            </a:cubicBezTo>
                            <a:cubicBezTo>
                              <a:pt x="916139" y="-37026"/>
                              <a:pt x="984999" y="35629"/>
                              <a:pt x="1213970" y="0"/>
                            </a:cubicBezTo>
                            <a:cubicBezTo>
                              <a:pt x="1442941" y="-35629"/>
                              <a:pt x="1638116" y="4272"/>
                              <a:pt x="1748424" y="0"/>
                            </a:cubicBezTo>
                            <a:cubicBezTo>
                              <a:pt x="1858732" y="-4272"/>
                              <a:pt x="2065900" y="698"/>
                              <a:pt x="2352590" y="0"/>
                            </a:cubicBezTo>
                            <a:cubicBezTo>
                              <a:pt x="2368480" y="4781"/>
                              <a:pt x="2379887" y="12616"/>
                              <a:pt x="2381466" y="28876"/>
                            </a:cubicBezTo>
                            <a:cubicBezTo>
                              <a:pt x="2384258" y="62150"/>
                              <a:pt x="2367977" y="116516"/>
                              <a:pt x="2381466" y="144378"/>
                            </a:cubicBezTo>
                            <a:cubicBezTo>
                              <a:pt x="2379385" y="158573"/>
                              <a:pt x="2368368" y="170478"/>
                              <a:pt x="2352590" y="173254"/>
                            </a:cubicBezTo>
                            <a:cubicBezTo>
                              <a:pt x="2183044" y="202457"/>
                              <a:pt x="1956431" y="159350"/>
                              <a:pt x="1818136" y="173254"/>
                            </a:cubicBezTo>
                            <a:cubicBezTo>
                              <a:pt x="1679841" y="187158"/>
                              <a:pt x="1442619" y="126656"/>
                              <a:pt x="1283682" y="173254"/>
                            </a:cubicBezTo>
                            <a:cubicBezTo>
                              <a:pt x="1124745" y="219852"/>
                              <a:pt x="900201" y="147801"/>
                              <a:pt x="679516" y="173254"/>
                            </a:cubicBezTo>
                            <a:cubicBezTo>
                              <a:pt x="458831" y="198707"/>
                              <a:pt x="348322" y="138767"/>
                              <a:pt x="28876" y="173254"/>
                            </a:cubicBezTo>
                            <a:cubicBezTo>
                              <a:pt x="13394" y="175990"/>
                              <a:pt x="342" y="160124"/>
                              <a:pt x="0" y="144378"/>
                            </a:cubicBezTo>
                            <a:cubicBezTo>
                              <a:pt x="-10279" y="106192"/>
                              <a:pt x="850" y="67242"/>
                              <a:pt x="0" y="28876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1718A72E-D843-F343-BB78-75492B968951}"/>
                  </a:ext>
                </a:extLst>
              </p:cNvPr>
              <p:cNvGrpSpPr/>
              <p:nvPr/>
            </p:nvGrpSpPr>
            <p:grpSpPr>
              <a:xfrm>
                <a:off x="6499448" y="4753275"/>
                <a:ext cx="3082506" cy="934635"/>
                <a:chOff x="6499448" y="4753275"/>
                <a:chExt cx="3082506" cy="934635"/>
              </a:xfrm>
            </p:grpSpPr>
            <p:sp>
              <p:nvSpPr>
                <p:cNvPr id="10" name="Rectangle : coins arrondis 9">
                  <a:extLst>
                    <a:ext uri="{FF2B5EF4-FFF2-40B4-BE49-F238E27FC236}">
                      <a16:creationId xmlns:a16="http://schemas.microsoft.com/office/drawing/2014/main" id="{A9B2D08D-D645-1A40-843F-3DFD0F9793C6}"/>
                    </a:ext>
                  </a:extLst>
                </p:cNvPr>
                <p:cNvSpPr/>
                <p:nvPr/>
              </p:nvSpPr>
              <p:spPr>
                <a:xfrm>
                  <a:off x="7415452" y="4753275"/>
                  <a:ext cx="2142434" cy="173254"/>
                </a:xfrm>
                <a:prstGeom prst="roundRect">
                  <a:avLst/>
                </a:prstGeom>
                <a:noFill/>
                <a:ln w="28575">
                  <a:solidFill>
                    <a:srgbClr val="FF59B4"/>
                  </a:solidFill>
                  <a:extLst>
                    <a:ext uri="{C807C97D-BFC1-408E-A445-0C87EB9F89A2}">
                      <ask:lineSketchStyleProps xmlns:ask="http://schemas.microsoft.com/office/drawing/2018/sketchyshapes" sd="4057322111">
                        <a:custGeom>
                          <a:avLst/>
                          <a:gdLst>
                            <a:gd name="connsiteX0" fmla="*/ 0 w 2142434"/>
                            <a:gd name="connsiteY0" fmla="*/ 28876 h 173254"/>
                            <a:gd name="connsiteX1" fmla="*/ 28876 w 2142434"/>
                            <a:gd name="connsiteY1" fmla="*/ 0 h 173254"/>
                            <a:gd name="connsiteX2" fmla="*/ 591740 w 2142434"/>
                            <a:gd name="connsiteY2" fmla="*/ 0 h 173254"/>
                            <a:gd name="connsiteX3" fmla="*/ 1092064 w 2142434"/>
                            <a:gd name="connsiteY3" fmla="*/ 0 h 173254"/>
                            <a:gd name="connsiteX4" fmla="*/ 1571541 w 2142434"/>
                            <a:gd name="connsiteY4" fmla="*/ 0 h 173254"/>
                            <a:gd name="connsiteX5" fmla="*/ 2113558 w 2142434"/>
                            <a:gd name="connsiteY5" fmla="*/ 0 h 173254"/>
                            <a:gd name="connsiteX6" fmla="*/ 2142434 w 2142434"/>
                            <a:gd name="connsiteY6" fmla="*/ 28876 h 173254"/>
                            <a:gd name="connsiteX7" fmla="*/ 2142434 w 2142434"/>
                            <a:gd name="connsiteY7" fmla="*/ 144378 h 173254"/>
                            <a:gd name="connsiteX8" fmla="*/ 2113558 w 2142434"/>
                            <a:gd name="connsiteY8" fmla="*/ 173254 h 173254"/>
                            <a:gd name="connsiteX9" fmla="*/ 1634081 w 2142434"/>
                            <a:gd name="connsiteY9" fmla="*/ 173254 h 173254"/>
                            <a:gd name="connsiteX10" fmla="*/ 1154604 w 2142434"/>
                            <a:gd name="connsiteY10" fmla="*/ 173254 h 173254"/>
                            <a:gd name="connsiteX11" fmla="*/ 612587 w 2142434"/>
                            <a:gd name="connsiteY11" fmla="*/ 173254 h 173254"/>
                            <a:gd name="connsiteX12" fmla="*/ 28876 w 2142434"/>
                            <a:gd name="connsiteY12" fmla="*/ 173254 h 173254"/>
                            <a:gd name="connsiteX13" fmla="*/ 0 w 2142434"/>
                            <a:gd name="connsiteY13" fmla="*/ 144378 h 173254"/>
                            <a:gd name="connsiteX14" fmla="*/ 0 w 2142434"/>
                            <a:gd name="connsiteY14" fmla="*/ 28876 h 1732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142434" h="173254" extrusionOk="0">
                              <a:moveTo>
                                <a:pt x="0" y="28876"/>
                              </a:moveTo>
                              <a:cubicBezTo>
                                <a:pt x="2724" y="16489"/>
                                <a:pt x="10665" y="-3581"/>
                                <a:pt x="28876" y="0"/>
                              </a:cubicBezTo>
                              <a:cubicBezTo>
                                <a:pt x="146051" y="-1708"/>
                                <a:pt x="330025" y="7687"/>
                                <a:pt x="591740" y="0"/>
                              </a:cubicBezTo>
                              <a:cubicBezTo>
                                <a:pt x="853455" y="-7687"/>
                                <a:pt x="939057" y="17948"/>
                                <a:pt x="1092064" y="0"/>
                              </a:cubicBezTo>
                              <a:cubicBezTo>
                                <a:pt x="1245071" y="-17948"/>
                                <a:pt x="1461730" y="14411"/>
                                <a:pt x="1571541" y="0"/>
                              </a:cubicBezTo>
                              <a:cubicBezTo>
                                <a:pt x="1681352" y="-14411"/>
                                <a:pt x="1844652" y="23651"/>
                                <a:pt x="2113558" y="0"/>
                              </a:cubicBezTo>
                              <a:cubicBezTo>
                                <a:pt x="2129448" y="4781"/>
                                <a:pt x="2140855" y="12616"/>
                                <a:pt x="2142434" y="28876"/>
                              </a:cubicBezTo>
                              <a:cubicBezTo>
                                <a:pt x="2145226" y="62150"/>
                                <a:pt x="2128945" y="116516"/>
                                <a:pt x="2142434" y="144378"/>
                              </a:cubicBezTo>
                              <a:cubicBezTo>
                                <a:pt x="2140353" y="158573"/>
                                <a:pt x="2129336" y="170478"/>
                                <a:pt x="2113558" y="173254"/>
                              </a:cubicBezTo>
                              <a:cubicBezTo>
                                <a:pt x="1970210" y="185441"/>
                                <a:pt x="1771321" y="166923"/>
                                <a:pt x="1634081" y="173254"/>
                              </a:cubicBezTo>
                              <a:cubicBezTo>
                                <a:pt x="1496841" y="179585"/>
                                <a:pt x="1334801" y="133289"/>
                                <a:pt x="1154604" y="173254"/>
                              </a:cubicBezTo>
                              <a:cubicBezTo>
                                <a:pt x="974407" y="213219"/>
                                <a:pt x="871139" y="117379"/>
                                <a:pt x="612587" y="173254"/>
                              </a:cubicBezTo>
                              <a:cubicBezTo>
                                <a:pt x="354035" y="229129"/>
                                <a:pt x="270353" y="167482"/>
                                <a:pt x="28876" y="173254"/>
                              </a:cubicBezTo>
                              <a:cubicBezTo>
                                <a:pt x="13394" y="175990"/>
                                <a:pt x="342" y="160124"/>
                                <a:pt x="0" y="144378"/>
                              </a:cubicBezTo>
                              <a:cubicBezTo>
                                <a:pt x="-10279" y="106192"/>
                                <a:pt x="850" y="67242"/>
                                <a:pt x="0" y="28876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006D623A-AB2E-C248-A344-B2B210E78CD4}"/>
                    </a:ext>
                  </a:extLst>
                </p:cNvPr>
                <p:cNvSpPr/>
                <p:nvPr/>
              </p:nvSpPr>
              <p:spPr>
                <a:xfrm>
                  <a:off x="6499448" y="5514656"/>
                  <a:ext cx="3058438" cy="173254"/>
                </a:xfrm>
                <a:prstGeom prst="roundRect">
                  <a:avLst/>
                </a:prstGeom>
                <a:noFill/>
                <a:ln w="28575">
                  <a:solidFill>
                    <a:srgbClr val="FF59B4"/>
                  </a:solidFill>
                  <a:extLst>
                    <a:ext uri="{C807C97D-BFC1-408E-A445-0C87EB9F89A2}">
                      <ask:lineSketchStyleProps xmlns:ask="http://schemas.microsoft.com/office/drawing/2018/sketchyshapes" sd="4057322111">
                        <a:custGeom>
                          <a:avLst/>
                          <a:gdLst>
                            <a:gd name="connsiteX0" fmla="*/ 0 w 3058438"/>
                            <a:gd name="connsiteY0" fmla="*/ 28876 h 173254"/>
                            <a:gd name="connsiteX1" fmla="*/ 28876 w 3058438"/>
                            <a:gd name="connsiteY1" fmla="*/ 0 h 173254"/>
                            <a:gd name="connsiteX2" fmla="*/ 589004 w 3058438"/>
                            <a:gd name="connsiteY2" fmla="*/ 0 h 173254"/>
                            <a:gd name="connsiteX3" fmla="*/ 1059112 w 3058438"/>
                            <a:gd name="connsiteY3" fmla="*/ 0 h 173254"/>
                            <a:gd name="connsiteX4" fmla="*/ 1499212 w 3058438"/>
                            <a:gd name="connsiteY4" fmla="*/ 0 h 173254"/>
                            <a:gd name="connsiteX5" fmla="*/ 2059340 w 3058438"/>
                            <a:gd name="connsiteY5" fmla="*/ 0 h 173254"/>
                            <a:gd name="connsiteX6" fmla="*/ 3029562 w 3058438"/>
                            <a:gd name="connsiteY6" fmla="*/ 0 h 173254"/>
                            <a:gd name="connsiteX7" fmla="*/ 3058438 w 3058438"/>
                            <a:gd name="connsiteY7" fmla="*/ 28876 h 173254"/>
                            <a:gd name="connsiteX8" fmla="*/ 3058438 w 3058438"/>
                            <a:gd name="connsiteY8" fmla="*/ 144378 h 173254"/>
                            <a:gd name="connsiteX9" fmla="*/ 3029562 w 3058438"/>
                            <a:gd name="connsiteY9" fmla="*/ 173254 h 173254"/>
                            <a:gd name="connsiteX10" fmla="*/ 2529448 w 3058438"/>
                            <a:gd name="connsiteY10" fmla="*/ 173254 h 173254"/>
                            <a:gd name="connsiteX11" fmla="*/ 1999326 w 3058438"/>
                            <a:gd name="connsiteY11" fmla="*/ 173254 h 173254"/>
                            <a:gd name="connsiteX12" fmla="*/ 1469205 w 3058438"/>
                            <a:gd name="connsiteY12" fmla="*/ 173254 h 173254"/>
                            <a:gd name="connsiteX13" fmla="*/ 939084 w 3058438"/>
                            <a:gd name="connsiteY13" fmla="*/ 173254 h 173254"/>
                            <a:gd name="connsiteX14" fmla="*/ 528990 w 3058438"/>
                            <a:gd name="connsiteY14" fmla="*/ 173254 h 173254"/>
                            <a:gd name="connsiteX15" fmla="*/ 28876 w 3058438"/>
                            <a:gd name="connsiteY15" fmla="*/ 173254 h 173254"/>
                            <a:gd name="connsiteX16" fmla="*/ 0 w 3058438"/>
                            <a:gd name="connsiteY16" fmla="*/ 144378 h 173254"/>
                            <a:gd name="connsiteX17" fmla="*/ 0 w 3058438"/>
                            <a:gd name="connsiteY17" fmla="*/ 28876 h 1732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3058438" h="173254" extrusionOk="0">
                              <a:moveTo>
                                <a:pt x="0" y="28876"/>
                              </a:moveTo>
                              <a:cubicBezTo>
                                <a:pt x="2724" y="16489"/>
                                <a:pt x="10665" y="-3581"/>
                                <a:pt x="28876" y="0"/>
                              </a:cubicBezTo>
                              <a:cubicBezTo>
                                <a:pt x="260146" y="-6272"/>
                                <a:pt x="415114" y="47913"/>
                                <a:pt x="589004" y="0"/>
                              </a:cubicBezTo>
                              <a:cubicBezTo>
                                <a:pt x="762894" y="-47913"/>
                                <a:pt x="952416" y="3505"/>
                                <a:pt x="1059112" y="0"/>
                              </a:cubicBezTo>
                              <a:cubicBezTo>
                                <a:pt x="1165808" y="-3505"/>
                                <a:pt x="1402660" y="31638"/>
                                <a:pt x="1499212" y="0"/>
                              </a:cubicBezTo>
                              <a:cubicBezTo>
                                <a:pt x="1595764" y="-31638"/>
                                <a:pt x="1849869" y="28727"/>
                                <a:pt x="2059340" y="0"/>
                              </a:cubicBezTo>
                              <a:cubicBezTo>
                                <a:pt x="2268811" y="-28727"/>
                                <a:pt x="2608504" y="87568"/>
                                <a:pt x="3029562" y="0"/>
                              </a:cubicBezTo>
                              <a:cubicBezTo>
                                <a:pt x="3047393" y="-3825"/>
                                <a:pt x="3058709" y="9478"/>
                                <a:pt x="3058438" y="28876"/>
                              </a:cubicBezTo>
                              <a:cubicBezTo>
                                <a:pt x="3070769" y="67428"/>
                                <a:pt x="3057272" y="108561"/>
                                <a:pt x="3058438" y="144378"/>
                              </a:cubicBezTo>
                              <a:cubicBezTo>
                                <a:pt x="3058202" y="158364"/>
                                <a:pt x="3046958" y="174342"/>
                                <a:pt x="3029562" y="173254"/>
                              </a:cubicBezTo>
                              <a:cubicBezTo>
                                <a:pt x="2884804" y="180162"/>
                                <a:pt x="2754617" y="130139"/>
                                <a:pt x="2529448" y="173254"/>
                              </a:cubicBezTo>
                              <a:cubicBezTo>
                                <a:pt x="2304279" y="216369"/>
                                <a:pt x="2259264" y="110018"/>
                                <a:pt x="1999326" y="173254"/>
                              </a:cubicBezTo>
                              <a:cubicBezTo>
                                <a:pt x="1739388" y="236490"/>
                                <a:pt x="1593887" y="118532"/>
                                <a:pt x="1469205" y="173254"/>
                              </a:cubicBezTo>
                              <a:cubicBezTo>
                                <a:pt x="1344523" y="227976"/>
                                <a:pt x="1074279" y="145799"/>
                                <a:pt x="939084" y="173254"/>
                              </a:cubicBezTo>
                              <a:cubicBezTo>
                                <a:pt x="803889" y="200709"/>
                                <a:pt x="611797" y="137444"/>
                                <a:pt x="528990" y="173254"/>
                              </a:cubicBezTo>
                              <a:cubicBezTo>
                                <a:pt x="446183" y="209064"/>
                                <a:pt x="181551" y="168202"/>
                                <a:pt x="28876" y="173254"/>
                              </a:cubicBezTo>
                              <a:cubicBezTo>
                                <a:pt x="16833" y="174670"/>
                                <a:pt x="945" y="159992"/>
                                <a:pt x="0" y="144378"/>
                              </a:cubicBezTo>
                              <a:cubicBezTo>
                                <a:pt x="-10124" y="103930"/>
                                <a:pt x="424" y="69196"/>
                                <a:pt x="0" y="28876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793BB3C9-C4D9-C540-A1A8-5874D661EAA4}"/>
                    </a:ext>
                  </a:extLst>
                </p:cNvPr>
                <p:cNvSpPr/>
                <p:nvPr/>
              </p:nvSpPr>
              <p:spPr>
                <a:xfrm>
                  <a:off x="7200488" y="5218703"/>
                  <a:ext cx="2381466" cy="173254"/>
                </a:xfrm>
                <a:prstGeom prst="roundRect">
                  <a:avLst/>
                </a:prstGeom>
                <a:noFill/>
                <a:ln w="28575">
                  <a:solidFill>
                    <a:srgbClr val="FF59B4"/>
                  </a:solidFill>
                  <a:extLst>
                    <a:ext uri="{C807C97D-BFC1-408E-A445-0C87EB9F89A2}">
                      <ask:lineSketchStyleProps xmlns:ask="http://schemas.microsoft.com/office/drawing/2018/sketchyshapes" sd="4057322111">
                        <a:custGeom>
                          <a:avLst/>
                          <a:gdLst>
                            <a:gd name="connsiteX0" fmla="*/ 0 w 2381466"/>
                            <a:gd name="connsiteY0" fmla="*/ 28876 h 173254"/>
                            <a:gd name="connsiteX1" fmla="*/ 28876 w 2381466"/>
                            <a:gd name="connsiteY1" fmla="*/ 0 h 173254"/>
                            <a:gd name="connsiteX2" fmla="*/ 656279 w 2381466"/>
                            <a:gd name="connsiteY2" fmla="*/ 0 h 173254"/>
                            <a:gd name="connsiteX3" fmla="*/ 1213970 w 2381466"/>
                            <a:gd name="connsiteY3" fmla="*/ 0 h 173254"/>
                            <a:gd name="connsiteX4" fmla="*/ 1748424 w 2381466"/>
                            <a:gd name="connsiteY4" fmla="*/ 0 h 173254"/>
                            <a:gd name="connsiteX5" fmla="*/ 2352590 w 2381466"/>
                            <a:gd name="connsiteY5" fmla="*/ 0 h 173254"/>
                            <a:gd name="connsiteX6" fmla="*/ 2381466 w 2381466"/>
                            <a:gd name="connsiteY6" fmla="*/ 28876 h 173254"/>
                            <a:gd name="connsiteX7" fmla="*/ 2381466 w 2381466"/>
                            <a:gd name="connsiteY7" fmla="*/ 144378 h 173254"/>
                            <a:gd name="connsiteX8" fmla="*/ 2352590 w 2381466"/>
                            <a:gd name="connsiteY8" fmla="*/ 173254 h 173254"/>
                            <a:gd name="connsiteX9" fmla="*/ 1818136 w 2381466"/>
                            <a:gd name="connsiteY9" fmla="*/ 173254 h 173254"/>
                            <a:gd name="connsiteX10" fmla="*/ 1283682 w 2381466"/>
                            <a:gd name="connsiteY10" fmla="*/ 173254 h 173254"/>
                            <a:gd name="connsiteX11" fmla="*/ 679516 w 2381466"/>
                            <a:gd name="connsiteY11" fmla="*/ 173254 h 173254"/>
                            <a:gd name="connsiteX12" fmla="*/ 28876 w 2381466"/>
                            <a:gd name="connsiteY12" fmla="*/ 173254 h 173254"/>
                            <a:gd name="connsiteX13" fmla="*/ 0 w 2381466"/>
                            <a:gd name="connsiteY13" fmla="*/ 144378 h 173254"/>
                            <a:gd name="connsiteX14" fmla="*/ 0 w 2381466"/>
                            <a:gd name="connsiteY14" fmla="*/ 28876 h 1732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81466" h="173254" extrusionOk="0">
                              <a:moveTo>
                                <a:pt x="0" y="28876"/>
                              </a:moveTo>
                              <a:cubicBezTo>
                                <a:pt x="2724" y="16489"/>
                                <a:pt x="10665" y="-3581"/>
                                <a:pt x="28876" y="0"/>
                              </a:cubicBezTo>
                              <a:cubicBezTo>
                                <a:pt x="218016" y="-74903"/>
                                <a:pt x="396419" y="37026"/>
                                <a:pt x="656279" y="0"/>
                              </a:cubicBezTo>
                              <a:cubicBezTo>
                                <a:pt x="916139" y="-37026"/>
                                <a:pt x="984999" y="35629"/>
                                <a:pt x="1213970" y="0"/>
                              </a:cubicBezTo>
                              <a:cubicBezTo>
                                <a:pt x="1442941" y="-35629"/>
                                <a:pt x="1638116" y="4272"/>
                                <a:pt x="1748424" y="0"/>
                              </a:cubicBezTo>
                              <a:cubicBezTo>
                                <a:pt x="1858732" y="-4272"/>
                                <a:pt x="2065900" y="698"/>
                                <a:pt x="2352590" y="0"/>
                              </a:cubicBezTo>
                              <a:cubicBezTo>
                                <a:pt x="2368480" y="4781"/>
                                <a:pt x="2379887" y="12616"/>
                                <a:pt x="2381466" y="28876"/>
                              </a:cubicBezTo>
                              <a:cubicBezTo>
                                <a:pt x="2384258" y="62150"/>
                                <a:pt x="2367977" y="116516"/>
                                <a:pt x="2381466" y="144378"/>
                              </a:cubicBezTo>
                              <a:cubicBezTo>
                                <a:pt x="2379385" y="158573"/>
                                <a:pt x="2368368" y="170478"/>
                                <a:pt x="2352590" y="173254"/>
                              </a:cubicBezTo>
                              <a:cubicBezTo>
                                <a:pt x="2183044" y="202457"/>
                                <a:pt x="1956431" y="159350"/>
                                <a:pt x="1818136" y="173254"/>
                              </a:cubicBezTo>
                              <a:cubicBezTo>
                                <a:pt x="1679841" y="187158"/>
                                <a:pt x="1442619" y="126656"/>
                                <a:pt x="1283682" y="173254"/>
                              </a:cubicBezTo>
                              <a:cubicBezTo>
                                <a:pt x="1124745" y="219852"/>
                                <a:pt x="900201" y="147801"/>
                                <a:pt x="679516" y="173254"/>
                              </a:cubicBezTo>
                              <a:cubicBezTo>
                                <a:pt x="458831" y="198707"/>
                                <a:pt x="348322" y="138767"/>
                                <a:pt x="28876" y="173254"/>
                              </a:cubicBezTo>
                              <a:cubicBezTo>
                                <a:pt x="13394" y="175990"/>
                                <a:pt x="342" y="160124"/>
                                <a:pt x="0" y="144378"/>
                              </a:cubicBezTo>
                              <a:cubicBezTo>
                                <a:pt x="-10279" y="106192"/>
                                <a:pt x="850" y="67242"/>
                                <a:pt x="0" y="28876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D39AE148-D7CE-0246-AD7E-8CC721C5D184}"/>
                </a:ext>
              </a:extLst>
            </p:cNvPr>
            <p:cNvSpPr/>
            <p:nvPr/>
          </p:nvSpPr>
          <p:spPr>
            <a:xfrm>
              <a:off x="1831178" y="2624487"/>
              <a:ext cx="1094902" cy="137963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1094902"/>
                        <a:gd name="connsiteY0" fmla="*/ 22994 h 137963"/>
                        <a:gd name="connsiteX1" fmla="*/ 22994 w 1094902"/>
                        <a:gd name="connsiteY1" fmla="*/ 0 h 137963"/>
                        <a:gd name="connsiteX2" fmla="*/ 568429 w 1094902"/>
                        <a:gd name="connsiteY2" fmla="*/ 0 h 137963"/>
                        <a:gd name="connsiteX3" fmla="*/ 1071908 w 1094902"/>
                        <a:gd name="connsiteY3" fmla="*/ 0 h 137963"/>
                        <a:gd name="connsiteX4" fmla="*/ 1094902 w 1094902"/>
                        <a:gd name="connsiteY4" fmla="*/ 22994 h 137963"/>
                        <a:gd name="connsiteX5" fmla="*/ 1094902 w 1094902"/>
                        <a:gd name="connsiteY5" fmla="*/ 114969 h 137963"/>
                        <a:gd name="connsiteX6" fmla="*/ 1071908 w 1094902"/>
                        <a:gd name="connsiteY6" fmla="*/ 137963 h 137963"/>
                        <a:gd name="connsiteX7" fmla="*/ 526473 w 1094902"/>
                        <a:gd name="connsiteY7" fmla="*/ 137963 h 137963"/>
                        <a:gd name="connsiteX8" fmla="*/ 22994 w 1094902"/>
                        <a:gd name="connsiteY8" fmla="*/ 137963 h 137963"/>
                        <a:gd name="connsiteX9" fmla="*/ 0 w 1094902"/>
                        <a:gd name="connsiteY9" fmla="*/ 114969 h 137963"/>
                        <a:gd name="connsiteX10" fmla="*/ 0 w 1094902"/>
                        <a:gd name="connsiteY10" fmla="*/ 22994 h 1379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94902" h="137963" extrusionOk="0">
                          <a:moveTo>
                            <a:pt x="0" y="22994"/>
                          </a:moveTo>
                          <a:cubicBezTo>
                            <a:pt x="1936" y="12827"/>
                            <a:pt x="9943" y="-557"/>
                            <a:pt x="22994" y="0"/>
                          </a:cubicBezTo>
                          <a:cubicBezTo>
                            <a:pt x="234084" y="-42304"/>
                            <a:pt x="425028" y="31838"/>
                            <a:pt x="568429" y="0"/>
                          </a:cubicBezTo>
                          <a:cubicBezTo>
                            <a:pt x="711830" y="-31838"/>
                            <a:pt x="913587" y="7246"/>
                            <a:pt x="1071908" y="0"/>
                          </a:cubicBezTo>
                          <a:cubicBezTo>
                            <a:pt x="1081118" y="1151"/>
                            <a:pt x="1095279" y="13126"/>
                            <a:pt x="1094902" y="22994"/>
                          </a:cubicBezTo>
                          <a:cubicBezTo>
                            <a:pt x="1103138" y="63414"/>
                            <a:pt x="1091488" y="92487"/>
                            <a:pt x="1094902" y="114969"/>
                          </a:cubicBezTo>
                          <a:cubicBezTo>
                            <a:pt x="1096108" y="125218"/>
                            <a:pt x="1084886" y="134405"/>
                            <a:pt x="1071908" y="137963"/>
                          </a:cubicBezTo>
                          <a:cubicBezTo>
                            <a:pt x="809579" y="183181"/>
                            <a:pt x="696182" y="107217"/>
                            <a:pt x="526473" y="137963"/>
                          </a:cubicBezTo>
                          <a:cubicBezTo>
                            <a:pt x="356765" y="168709"/>
                            <a:pt x="225634" y="101391"/>
                            <a:pt x="22994" y="137963"/>
                          </a:cubicBezTo>
                          <a:cubicBezTo>
                            <a:pt x="12022" y="135365"/>
                            <a:pt x="-756" y="125915"/>
                            <a:pt x="0" y="114969"/>
                          </a:cubicBezTo>
                          <a:cubicBezTo>
                            <a:pt x="-3749" y="87292"/>
                            <a:pt x="150" y="68181"/>
                            <a:pt x="0" y="22994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6447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99239A98-CF97-C241-B0B0-ECF35789B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9">
            <a:extLst>
              <a:ext uri="{FF2B5EF4-FFF2-40B4-BE49-F238E27FC236}">
                <a16:creationId xmlns:a16="http://schemas.microsoft.com/office/drawing/2014/main" id="{4F93313A-FB91-A944-94AE-2DD0E63E12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>
                <a:latin typeface="+mn-lt"/>
              </a:rPr>
              <a:t>AOB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5353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E8DDB-DFFF-D444-9A25-384663A15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Era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-Net ICRAD</a:t>
            </a:r>
            <a:b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7A5988-5F63-2B41-BDD4-A912AF595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7542" y="3503816"/>
            <a:ext cx="9790157" cy="6549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i="1" dirty="0"/>
              <a:t>International Coordination of </a:t>
            </a:r>
            <a:r>
              <a:rPr lang="fr-FR" i="1" dirty="0" err="1"/>
              <a:t>Research</a:t>
            </a:r>
            <a:r>
              <a:rPr lang="fr-FR" i="1" dirty="0"/>
              <a:t> on </a:t>
            </a:r>
            <a:r>
              <a:rPr lang="fr-FR" i="1" dirty="0" err="1"/>
              <a:t>Infectious</a:t>
            </a:r>
            <a:r>
              <a:rPr lang="fr-FR" i="1" dirty="0"/>
              <a:t> Animal </a:t>
            </a:r>
            <a:r>
              <a:rPr lang="fr-FR" i="1" dirty="0" err="1"/>
              <a:t>Diseases</a:t>
            </a:r>
            <a:endParaRPr lang="fr-FR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C3F483-9495-1648-A3B8-F895C1628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9147811" y="296391"/>
            <a:ext cx="2832424" cy="14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7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446463-90C6-C547-932E-417BB4EB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2026" y="1537856"/>
            <a:ext cx="9680172" cy="400673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8A7EE-6B05-CC41-BFB9-1CD9D9F15EF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i="1" dirty="0"/>
              <a:t>Résultats du premier AAP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E3EB0-8815-A542-A373-7E62D9B0E016}"/>
              </a:ext>
            </a:extLst>
          </p:cNvPr>
          <p:cNvSpPr/>
          <p:nvPr/>
        </p:nvSpPr>
        <p:spPr>
          <a:xfrm>
            <a:off x="1120954" y="1416210"/>
            <a:ext cx="81904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+mj-lt"/>
              </a:rPr>
              <a:t>ERA-Net créé </a:t>
            </a:r>
            <a:r>
              <a:rPr lang="fr-FR" dirty="0">
                <a:latin typeface="+mj-lt"/>
              </a:rPr>
              <a:t>en</a:t>
            </a:r>
            <a:r>
              <a:rPr lang="fr-FR" sz="2400" dirty="0">
                <a:latin typeface="+mj-lt"/>
              </a:rPr>
              <a:t> 2019 ; 31 établissements dont l’ANR</a:t>
            </a:r>
          </a:p>
          <a:p>
            <a:endParaRPr lang="fr-FR" sz="1000" dirty="0">
              <a:latin typeface="+mj-lt"/>
            </a:endParaRPr>
          </a:p>
          <a:p>
            <a:r>
              <a:rPr lang="fr-FR" sz="2400" dirty="0">
                <a:latin typeface="+mj-lt"/>
              </a:rPr>
              <a:t>Objectif</a:t>
            </a:r>
            <a:r>
              <a:rPr lang="fr-FR" dirty="0">
                <a:latin typeface="+mj-lt"/>
              </a:rPr>
              <a:t> : meilleure gestion de la santé et le bien-être des animaux</a:t>
            </a:r>
          </a:p>
          <a:p>
            <a:endParaRPr lang="fr-FR" sz="1000" dirty="0"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20EE64-2AFE-9B48-8522-D8972095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7461EE0-CA8F-C648-8CAC-24DE70ABB973}"/>
              </a:ext>
            </a:extLst>
          </p:cNvPr>
          <p:cNvGrpSpPr/>
          <p:nvPr/>
        </p:nvGrpSpPr>
        <p:grpSpPr>
          <a:xfrm>
            <a:off x="1120954" y="2529704"/>
            <a:ext cx="8190493" cy="3230633"/>
            <a:chOff x="1120954" y="2529704"/>
            <a:chExt cx="8190493" cy="32306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D83294-EA44-E543-87EC-09BA7BBCEA1A}"/>
                </a:ext>
              </a:extLst>
            </p:cNvPr>
            <p:cNvSpPr/>
            <p:nvPr/>
          </p:nvSpPr>
          <p:spPr>
            <a:xfrm>
              <a:off x="1352302" y="3724828"/>
              <a:ext cx="7727795" cy="1179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400"/>
                </a:spcAft>
                <a:buFont typeface="Courier New" panose="02070309020205020404" pitchFamily="49" charset="0"/>
                <a:buChar char="o"/>
              </a:pPr>
              <a:r>
                <a:rPr lang="fr-FR" sz="1600" dirty="0">
                  <a:latin typeface="+mj-lt"/>
                </a:rPr>
                <a:t>Meilleure compréhension des maladies</a:t>
              </a:r>
              <a:r>
                <a:rPr lang="fr-FR" sz="1600" i="1" dirty="0">
                  <a:latin typeface="+mj-lt"/>
                </a:rPr>
                <a:t> infectieuses (épidémiologie, réponse immunitaire de l’hôte, relation hôte/vecteur/pathogène)</a:t>
              </a:r>
            </a:p>
            <a:p>
              <a:pPr marL="285750" indent="-285750">
                <a:spcAft>
                  <a:spcPts val="400"/>
                </a:spcAft>
                <a:buFont typeface="Courier New" panose="02070309020205020404" pitchFamily="49" charset="0"/>
                <a:buChar char="o"/>
              </a:pPr>
              <a:r>
                <a:rPr lang="fr-FR" sz="1600" dirty="0">
                  <a:latin typeface="+mj-lt"/>
                </a:rPr>
                <a:t>Nouveaux / meilleurs vaccins </a:t>
              </a:r>
            </a:p>
            <a:p>
              <a:pPr marL="285750" indent="-285750">
                <a:spcAft>
                  <a:spcPts val="400"/>
                </a:spcAft>
                <a:buFont typeface="Courier New" panose="02070309020205020404" pitchFamily="49" charset="0"/>
                <a:buChar char="o"/>
              </a:pPr>
              <a:r>
                <a:rPr lang="fr-FR" sz="1600" dirty="0">
                  <a:latin typeface="+mj-lt"/>
                </a:rPr>
                <a:t>Nouvelles méthodes de détection, </a:t>
              </a:r>
              <a:r>
                <a:rPr lang="fr-FR" sz="1600" i="1" dirty="0">
                  <a:latin typeface="+mj-lt"/>
                </a:rPr>
                <a:t>rapides, fiables et à haut débit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D0AF1D-4DC7-DF44-8614-D329FE81CFB5}"/>
                </a:ext>
              </a:extLst>
            </p:cNvPr>
            <p:cNvSpPr/>
            <p:nvPr/>
          </p:nvSpPr>
          <p:spPr>
            <a:xfrm>
              <a:off x="1552134" y="3032671"/>
              <a:ext cx="46258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>
                  <a:latin typeface="+mj-lt"/>
                  <a:sym typeface="Wingdings" pitchFamily="2" charset="2"/>
                </a:rPr>
                <a:t> </a:t>
              </a:r>
              <a:r>
                <a:rPr lang="fr-FR" sz="2000" dirty="0">
                  <a:latin typeface="+mj-lt"/>
                </a:rPr>
                <a:t>lancé le 31 janvier 2020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B55B6F-61D1-E940-B025-41DA7E3C93AD}"/>
                </a:ext>
              </a:extLst>
            </p:cNvPr>
            <p:cNvSpPr/>
            <p:nvPr/>
          </p:nvSpPr>
          <p:spPr>
            <a:xfrm>
              <a:off x="1552134" y="3324110"/>
              <a:ext cx="22097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>
                  <a:latin typeface="+mj-lt"/>
                  <a:sym typeface="Wingdings" pitchFamily="2" charset="2"/>
                </a:rPr>
                <a:t> </a:t>
              </a:r>
              <a:r>
                <a:rPr lang="fr-FR" sz="2000" dirty="0">
                  <a:latin typeface="+mj-lt"/>
                </a:rPr>
                <a:t>3 Axes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6B66A5-13BE-3646-A1EA-DA01ED7B9497}"/>
                </a:ext>
              </a:extLst>
            </p:cNvPr>
            <p:cNvSpPr/>
            <p:nvPr/>
          </p:nvSpPr>
          <p:spPr>
            <a:xfrm>
              <a:off x="2146976" y="5360227"/>
              <a:ext cx="67817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highlight>
                    <a:srgbClr val="88DFE3"/>
                  </a:highlight>
                  <a:latin typeface="Century Gothic" panose="020B0502020202020204" pitchFamily="34" charset="0"/>
                  <a:sym typeface="Wingdings" pitchFamily="2" charset="2"/>
                </a:rPr>
                <a:t> </a:t>
              </a:r>
              <a:r>
                <a:rPr lang="fr-FR" sz="2000" dirty="0">
                  <a:highlight>
                    <a:srgbClr val="88DFE3"/>
                  </a:highlight>
                  <a:latin typeface="Century Gothic" panose="020B0502020202020204" pitchFamily="34" charset="0"/>
                  <a:sym typeface="Wingdings" pitchFamily="2" charset="2"/>
                </a:rPr>
                <a:t>Résultats publiés : novembre 2020</a:t>
              </a:r>
              <a:endParaRPr lang="fr-FR" sz="2000" dirty="0">
                <a:highlight>
                  <a:srgbClr val="88DFE3"/>
                </a:highlight>
                <a:latin typeface="Century Gothic" panose="020B0502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376ECD-C2BE-8B49-9AD8-21BD8BA51C06}"/>
                </a:ext>
              </a:extLst>
            </p:cNvPr>
            <p:cNvSpPr/>
            <p:nvPr/>
          </p:nvSpPr>
          <p:spPr>
            <a:xfrm>
              <a:off x="1120954" y="2529704"/>
              <a:ext cx="81904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>
                  <a:latin typeface="+mj-lt"/>
                </a:rPr>
                <a:t>Premier AAP </a:t>
              </a:r>
              <a:r>
                <a:rPr lang="fr-FR" dirty="0">
                  <a:latin typeface="+mj-lt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2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FF0484-DE4B-9044-8B6C-E12B03CCAAF3}"/>
              </a:ext>
            </a:extLst>
          </p:cNvPr>
          <p:cNvSpPr txBox="1"/>
          <p:nvPr/>
        </p:nvSpPr>
        <p:spPr>
          <a:xfrm>
            <a:off x="1143080" y="949968"/>
            <a:ext cx="2157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19 Projets financés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B5152E-BB2F-1B47-BEC5-6E3BF8ACC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74"/>
          <a:stretch/>
        </p:blipFill>
        <p:spPr>
          <a:xfrm>
            <a:off x="1569067" y="1624014"/>
            <a:ext cx="9144000" cy="97851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B6B6F9-1CAC-6D4C-A42B-57A2FFB93479}"/>
              </a:ext>
            </a:extLst>
          </p:cNvPr>
          <p:cNvSpPr txBox="1"/>
          <p:nvPr/>
        </p:nvSpPr>
        <p:spPr>
          <a:xfrm>
            <a:off x="1621481" y="1351824"/>
            <a:ext cx="1030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Acronyme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FFF190-C105-CF41-BEDE-889C7F3A02B7}"/>
              </a:ext>
            </a:extLst>
          </p:cNvPr>
          <p:cNvSpPr txBox="1"/>
          <p:nvPr/>
        </p:nvSpPr>
        <p:spPr>
          <a:xfrm>
            <a:off x="3546421" y="1351824"/>
            <a:ext cx="571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0066AD2-BD1A-4A42-B1B2-64A9E8711F9B}"/>
              </a:ext>
            </a:extLst>
          </p:cNvPr>
          <p:cNvSpPr txBox="1"/>
          <p:nvPr/>
        </p:nvSpPr>
        <p:spPr>
          <a:xfrm>
            <a:off x="6731717" y="1357554"/>
            <a:ext cx="1269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Coordination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8E4B2C-1BE8-4F4A-A5D7-D7DD5CC6059B}"/>
              </a:ext>
            </a:extLst>
          </p:cNvPr>
          <p:cNvSpPr txBox="1"/>
          <p:nvPr/>
        </p:nvSpPr>
        <p:spPr>
          <a:xfrm>
            <a:off x="8054935" y="1351824"/>
            <a:ext cx="551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Pays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D58DD19-C0DF-044C-93DE-B78F31562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4"/>
          <a:stretch/>
        </p:blipFill>
        <p:spPr>
          <a:xfrm>
            <a:off x="1569067" y="2522488"/>
            <a:ext cx="9144000" cy="25957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20384F-7EF9-724A-BE99-9829272D5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7"/>
          <a:stretch/>
        </p:blipFill>
        <p:spPr>
          <a:xfrm>
            <a:off x="1569067" y="5052647"/>
            <a:ext cx="9144000" cy="12759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10F90E-524B-C340-BA26-D4BE469AB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06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FF0484-DE4B-9044-8B6C-E12B03CCAAF3}"/>
              </a:ext>
            </a:extLst>
          </p:cNvPr>
          <p:cNvSpPr txBox="1"/>
          <p:nvPr/>
        </p:nvSpPr>
        <p:spPr>
          <a:xfrm>
            <a:off x="1143080" y="949968"/>
            <a:ext cx="5086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19 Projets financés / 5 coordinations françaises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B5152E-BB2F-1B47-BEC5-6E3BF8ACC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74"/>
          <a:stretch/>
        </p:blipFill>
        <p:spPr>
          <a:xfrm>
            <a:off x="1569067" y="1624014"/>
            <a:ext cx="9144000" cy="97851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B6B6F9-1CAC-6D4C-A42B-57A2FFB93479}"/>
              </a:ext>
            </a:extLst>
          </p:cNvPr>
          <p:cNvSpPr txBox="1"/>
          <p:nvPr/>
        </p:nvSpPr>
        <p:spPr>
          <a:xfrm>
            <a:off x="1621481" y="1351824"/>
            <a:ext cx="1030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Acronyme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FFF190-C105-CF41-BEDE-889C7F3A02B7}"/>
              </a:ext>
            </a:extLst>
          </p:cNvPr>
          <p:cNvSpPr txBox="1"/>
          <p:nvPr/>
        </p:nvSpPr>
        <p:spPr>
          <a:xfrm>
            <a:off x="3546421" y="1351824"/>
            <a:ext cx="571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0066AD2-BD1A-4A42-B1B2-64A9E8711F9B}"/>
              </a:ext>
            </a:extLst>
          </p:cNvPr>
          <p:cNvSpPr txBox="1"/>
          <p:nvPr/>
        </p:nvSpPr>
        <p:spPr>
          <a:xfrm>
            <a:off x="6731717" y="1357554"/>
            <a:ext cx="1269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Coordination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8E4B2C-1BE8-4F4A-A5D7-D7DD5CC6059B}"/>
              </a:ext>
            </a:extLst>
          </p:cNvPr>
          <p:cNvSpPr txBox="1"/>
          <p:nvPr/>
        </p:nvSpPr>
        <p:spPr>
          <a:xfrm>
            <a:off x="8054935" y="1351824"/>
            <a:ext cx="551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Pays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D58DD19-C0DF-044C-93DE-B78F31562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4"/>
          <a:stretch/>
        </p:blipFill>
        <p:spPr>
          <a:xfrm>
            <a:off x="1569067" y="2522488"/>
            <a:ext cx="9144000" cy="25957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20384F-7EF9-724A-BE99-9829272D54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7"/>
          <a:stretch/>
        </p:blipFill>
        <p:spPr>
          <a:xfrm>
            <a:off x="1569067" y="5052647"/>
            <a:ext cx="9144000" cy="127597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BD29EAC-954E-D843-AA64-14DE9715745F}"/>
              </a:ext>
            </a:extLst>
          </p:cNvPr>
          <p:cNvSpPr txBox="1"/>
          <p:nvPr/>
        </p:nvSpPr>
        <p:spPr>
          <a:xfrm>
            <a:off x="3005577" y="3166385"/>
            <a:ext cx="619483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59B4"/>
                </a:solidFill>
              </a:rPr>
              <a:t>Participations françaises : 10/19 = 52,6%</a:t>
            </a:r>
          </a:p>
          <a:p>
            <a:pPr algn="ctr"/>
            <a:r>
              <a:rPr lang="fr-FR" sz="2800" b="1" dirty="0">
                <a:solidFill>
                  <a:srgbClr val="FF59B4"/>
                </a:solidFill>
              </a:rPr>
              <a:t>Coordinations françaises : 5/19 = 26,3%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FEF13B-4C20-DC46-86CD-58B70CB02E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75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8A7EE-6B05-CC41-BFB9-1CD9D9F15E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398381"/>
          </a:xfrm>
        </p:spPr>
        <p:txBody>
          <a:bodyPr/>
          <a:lstStyle/>
          <a:p>
            <a:r>
              <a:rPr lang="fr-FR" i="1" dirty="0"/>
              <a:t>Deuxième AAP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20EE64-2AFE-9B48-8522-D8972095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00312B-9E2C-C44E-A2F5-86182BFCDC6F}"/>
              </a:ext>
            </a:extLst>
          </p:cNvPr>
          <p:cNvSpPr/>
          <p:nvPr/>
        </p:nvSpPr>
        <p:spPr>
          <a:xfrm>
            <a:off x="1122336" y="1791650"/>
            <a:ext cx="9137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/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The main purpose ... is to support multi-disciplinary research and innovation in a </a:t>
            </a:r>
            <a:r>
              <a:rPr lang="sq-AL" sz="2000" b="1" dirty="0">
                <a:solidFill>
                  <a:srgbClr val="FF59B4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One Health approach</a:t>
            </a: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sq-AL" sz="2000" b="1" dirty="0">
                <a:solidFill>
                  <a:srgbClr val="FF59B4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understand zoonoses </a:t>
            </a: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by focussing on </a:t>
            </a:r>
            <a:r>
              <a:rPr lang="sq-AL" sz="2000" b="1" dirty="0">
                <a:solidFill>
                  <a:srgbClr val="FF59B4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animal-human-environment interface</a:t>
            </a:r>
            <a:r>
              <a:rPr lang="sq-AL" sz="2000" dirty="0">
                <a:solidFill>
                  <a:srgbClr val="FF59B4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solidFill>
                <a:srgbClr val="FF59B4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/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spcAft>
                <a:spcPts val="600"/>
              </a:spcAft>
            </a:pP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Consortia must include a minimum of </a:t>
            </a:r>
            <a:r>
              <a:rPr lang="sq-AL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 partners from a minimum of 3 different countries</a:t>
            </a: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and a maximum of </a:t>
            </a:r>
            <a:r>
              <a:rPr lang="sq-AL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8 eligible partners</a:t>
            </a: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q-AL" sz="20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requesting funding. The consortium cannot include more than two partners from one country</a:t>
            </a: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q-AL" sz="2000" b="1" dirty="0">
                <a:solidFill>
                  <a:srgbClr val="FF59B4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Cross-sectorial and industry involvement are encouraged</a:t>
            </a:r>
            <a:r>
              <a:rPr lang="sq-AL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8A7EE-6B05-CC41-BFB9-1CD9D9F15E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398381"/>
          </a:xfrm>
        </p:spPr>
        <p:txBody>
          <a:bodyPr/>
          <a:lstStyle/>
          <a:p>
            <a:r>
              <a:rPr lang="fr-FR" i="1" dirty="0"/>
              <a:t>Deuxième AAP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20EE64-2AFE-9B48-8522-D8972095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2421029-4F00-5E4E-BC55-D3499E2C7630}"/>
              </a:ext>
            </a:extLst>
          </p:cNvPr>
          <p:cNvGrpSpPr/>
          <p:nvPr/>
        </p:nvGrpSpPr>
        <p:grpSpPr>
          <a:xfrm>
            <a:off x="601667" y="1380961"/>
            <a:ext cx="11477498" cy="4486482"/>
            <a:chOff x="601667" y="1380961"/>
            <a:chExt cx="11477498" cy="44864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831BD4-9F87-CC4E-BAB5-9011C62A59C2}"/>
                </a:ext>
              </a:extLst>
            </p:cNvPr>
            <p:cNvSpPr/>
            <p:nvPr/>
          </p:nvSpPr>
          <p:spPr>
            <a:xfrm>
              <a:off x="630357" y="1380961"/>
              <a:ext cx="11448808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0385" indent="-540385">
                <a:spcBef>
                  <a:spcPts val="1200"/>
                </a:spcBef>
                <a:spcAft>
                  <a:spcPts val="600"/>
                </a:spcAft>
                <a:tabLst>
                  <a:tab pos="1743710" algn="l"/>
                </a:tabLst>
              </a:pPr>
              <a:r>
                <a:rPr lang="sq-AL" b="1" dirty="0">
                  <a:solidFill>
                    <a:srgbClr val="BCC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Research Area 1: Improved understanding of animal-human-environment interface</a:t>
              </a:r>
              <a:endParaRPr lang="fr-FR" sz="2000" b="1" dirty="0">
                <a:solidFill>
                  <a:srgbClr val="BC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28600">
                <a:spcAft>
                  <a:spcPts val="600"/>
                </a:spcAft>
              </a:pPr>
              <a:r>
                <a:rPr lang="sq-AL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Pathogen (re-)emergence and Host </a:t>
              </a:r>
              <a:r>
                <a:rPr lang="en-GB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Adaptation</a:t>
              </a:r>
              <a:endPara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13818F-998E-4243-9698-17943B9F996D}"/>
                </a:ext>
              </a:extLst>
            </p:cNvPr>
            <p:cNvSpPr/>
            <p:nvPr/>
          </p:nvSpPr>
          <p:spPr>
            <a:xfrm>
              <a:off x="601667" y="2256550"/>
              <a:ext cx="11185526" cy="2580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1800"/>
                </a:lnSpc>
                <a:spcBef>
                  <a:spcPts val="100"/>
                </a:spcBef>
                <a:spcAft>
                  <a:spcPts val="1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Occurrence of spill-over (one occasion vs. risk of continued spill-over)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Bef>
                  <a:spcPts val="100"/>
                </a:spcBef>
                <a:spcAft>
                  <a:spcPts val="1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Molecular determinants that control host adaptation of pathogens 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Bef>
                  <a:spcPts val="100"/>
                </a:spcBef>
                <a:spcAft>
                  <a:spcPts val="1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Pathogen persistence and prevalence in various host species including pathogen seasonality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GB" sz="1600" i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Mechanism and changes in pathogen transmission dynamics within and between species 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GB" sz="1600" i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Pathogen persistence </a:t>
              </a:r>
              <a:r>
                <a:rPr lang="en-US" sz="1600" i="1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in natural hosts without inducing clinical signs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US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Genomics research linking genetic changes to differences in phenotype 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600"/>
                </a:spcAft>
                <a:buFont typeface="Courier New" panose="02070309020205020404" pitchFamily="49" charset="0"/>
                <a:buChar char="o"/>
              </a:pPr>
              <a:r>
                <a:rPr lang="en-GB" sz="1600" i="1" dirty="0">
                  <a:latin typeface="+mj-lt"/>
                  <a:ea typeface="Gotham-Book"/>
                  <a:cs typeface="Arial" panose="020B0604020202020204" pitchFamily="34" charset="0"/>
                </a:rPr>
                <a:t>Modalities of transmission between species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Bef>
                  <a:spcPts val="100"/>
                </a:spcBef>
                <a:spcAft>
                  <a:spcPts val="1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Research to determine upcoming zoonotic threats and assess the risk and severity of a possible outbreak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Bef>
                  <a:spcPts val="100"/>
                </a:spcBef>
                <a:spcAft>
                  <a:spcPts val="1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The role of host, wildlife, vectors, environment and other reservoirs under different epidemiological scenarios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F0D2BC-03EA-0A46-B3AA-86ECE3EAA25C}"/>
                </a:ext>
              </a:extLst>
            </p:cNvPr>
            <p:cNvSpPr/>
            <p:nvPr/>
          </p:nvSpPr>
          <p:spPr>
            <a:xfrm>
              <a:off x="630356" y="5113390"/>
              <a:ext cx="11028243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>
                <a:spcAft>
                  <a:spcPts val="600"/>
                </a:spcAft>
              </a:pPr>
              <a:r>
                <a:rPr lang="sq-AL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Host/Pathogen Interactions </a:t>
              </a:r>
              <a:endPara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sq-AL" sz="20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    ... host immune response, correlates of protective immunity, </a:t>
              </a:r>
              <a:r>
                <a:rPr lang="sq-AL" sz="20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mechanisms of persistence in the host </a:t>
              </a:r>
              <a:endPara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1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ERA-ET ICRAD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8A7EE-6B05-CC41-BFB9-1CD9D9F15E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398381"/>
          </a:xfrm>
        </p:spPr>
        <p:txBody>
          <a:bodyPr/>
          <a:lstStyle/>
          <a:p>
            <a:r>
              <a:rPr lang="fr-FR" i="1" dirty="0"/>
              <a:t>Deuxième AAP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20EE64-2AFE-9B48-8522-D8972095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D64761D-B049-3F4E-A56C-C89A64578B37}"/>
              </a:ext>
            </a:extLst>
          </p:cNvPr>
          <p:cNvGrpSpPr/>
          <p:nvPr/>
        </p:nvGrpSpPr>
        <p:grpSpPr>
          <a:xfrm>
            <a:off x="591997" y="1400283"/>
            <a:ext cx="11306847" cy="4480297"/>
            <a:chOff x="591997" y="1400283"/>
            <a:chExt cx="11306847" cy="44802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443C11-79C2-D541-901F-409808D32EEE}"/>
                </a:ext>
              </a:extLst>
            </p:cNvPr>
            <p:cNvSpPr/>
            <p:nvPr/>
          </p:nvSpPr>
          <p:spPr>
            <a:xfrm>
              <a:off x="646113" y="1400283"/>
              <a:ext cx="11008006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40385" indent="-540385">
                <a:spcBef>
                  <a:spcPts val="1200"/>
                </a:spcBef>
                <a:spcAft>
                  <a:spcPts val="600"/>
                </a:spcAft>
              </a:pPr>
              <a:r>
                <a:rPr lang="sq-AL" b="1" dirty="0">
                  <a:solidFill>
                    <a:srgbClr val="BCC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Research Area 2: Detection and Prevention</a:t>
              </a:r>
              <a:endPara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>
                <a:spcAft>
                  <a:spcPts val="600"/>
                </a:spcAft>
              </a:pPr>
              <a:r>
                <a:rPr lang="sq-AL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Vaccine Technology Platforms</a:t>
              </a:r>
              <a:endPara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300"/>
                </a:spcAft>
              </a:pPr>
              <a:r>
                <a:rPr lang="en-GB" sz="20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Robust and flexible vaccine platform technologies, suitable for emerging pathogens. </a:t>
              </a:r>
              <a:r>
                <a:rPr lang="fr-FR" sz="20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… </a:t>
              </a:r>
              <a:r>
                <a:rPr lang="sq-AL" sz="20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animal </a:t>
              </a:r>
              <a:r>
                <a:rPr lang="sq-AL" sz="200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and </a:t>
              </a:r>
              <a:r>
                <a:rPr lang="sq-AL" sz="20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non-animal models </a:t>
              </a:r>
              <a:r>
                <a:rPr lang="sq-AL" sz="200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(in vitro and in silico techniques, organoids, organ-on-chip and 3D cell culture). </a:t>
              </a:r>
              <a:endPara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396416-F4E3-CC4A-8196-9CF33D037C58}"/>
                </a:ext>
              </a:extLst>
            </p:cNvPr>
            <p:cNvSpPr/>
            <p:nvPr/>
          </p:nvSpPr>
          <p:spPr>
            <a:xfrm>
              <a:off x="591997" y="2854206"/>
              <a:ext cx="11008006" cy="1208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ts val="1800"/>
                </a:lnSpc>
                <a:spcAft>
                  <a:spcPts val="665"/>
                </a:spcAft>
                <a:buFont typeface="Courier New" panose="02070309020205020404" pitchFamily="49" charset="0"/>
                <a:buChar char="o"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Verdana" panose="020B0604030504040204" pitchFamily="34" charset="0"/>
                </a:rPr>
                <a:t>Target the pipeline of platform technologies (antigen discovery and delivery, immunological testing, systematic evaluation and comparative analysis of platforms e.g. dose/duration/vaccination regime)</a:t>
              </a:r>
              <a:endParaRPr lang="fr-FR" sz="16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Verdana" panose="020B0604030504040204" pitchFamily="34" charset="0"/>
              </a:endParaRPr>
            </a:p>
            <a:p>
              <a:pPr marL="342900" lvl="0" indent="-342900" algn="just">
                <a:lnSpc>
                  <a:spcPts val="1800"/>
                </a:lnSpc>
                <a:spcAft>
                  <a:spcPts val="665"/>
                </a:spcAft>
                <a:buFont typeface="Courier New" panose="02070309020205020404" pitchFamily="49" charset="0"/>
                <a:buChar char="o"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Verdana" panose="020B0604030504040204" pitchFamily="34" charset="0"/>
                </a:rPr>
                <a:t>Development of genetic vaccine platforms (e.g. DNA and mRNA-based) …</a:t>
              </a:r>
              <a:endParaRPr lang="fr-FR" sz="16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Verdana" panose="020B0604030504040204" pitchFamily="34" charset="0"/>
              </a:endParaRPr>
            </a:p>
            <a:p>
              <a:pPr marL="342900" lvl="0" indent="-342900">
                <a:lnSpc>
                  <a:spcPts val="1800"/>
                </a:lnSpc>
                <a:spcBef>
                  <a:spcPts val="100"/>
                </a:spcBef>
                <a:spcAft>
                  <a:spcPts val="100"/>
                </a:spcAft>
                <a:buFont typeface="Courier New" panose="02070309020205020404" pitchFamily="49" charset="0"/>
                <a:buChar char="o"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Antigen-delivery systems (adjuvants, vectors, etc).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685CD5-604E-F84C-AD99-DB5C2AE03167}"/>
                </a:ext>
              </a:extLst>
            </p:cNvPr>
            <p:cNvSpPr/>
            <p:nvPr/>
          </p:nvSpPr>
          <p:spPr>
            <a:xfrm>
              <a:off x="646113" y="4287837"/>
              <a:ext cx="11252731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>
                <a:spcAft>
                  <a:spcPts val="600"/>
                </a:spcAft>
              </a:pPr>
              <a:r>
                <a:rPr lang="sq-AL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 Diagnostic Technology Platforms</a:t>
              </a:r>
              <a:endPara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600"/>
                </a:spcAft>
              </a:pPr>
              <a:r>
                <a:rPr lang="en-GB" sz="200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Novel and point of care diagnostic platforms  … </a:t>
              </a:r>
              <a:r>
                <a:rPr lang="en-GB" sz="2000" dirty="0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gaps to address for wildlife</a:t>
              </a:r>
              <a:endPara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7EA0D4-2D22-F64B-8D90-396D3E40BC1C}"/>
                </a:ext>
              </a:extLst>
            </p:cNvPr>
            <p:cNvSpPr/>
            <p:nvPr/>
          </p:nvSpPr>
          <p:spPr>
            <a:xfrm>
              <a:off x="646112" y="4664863"/>
              <a:ext cx="11252731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2000" i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Verdana" panose="020B0604030504040204" pitchFamily="34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3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Multiplex serology 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3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Species-independent testing 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ts val="1800"/>
                </a:lnSpc>
                <a:spcAft>
                  <a:spcPts val="300"/>
                </a:spcAft>
                <a:buFont typeface="Courier New" panose="02070309020205020404" pitchFamily="49" charset="0"/>
                <a:buChar char="o"/>
              </a:pPr>
              <a:r>
                <a:rPr lang="sq-AL" sz="1600" i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Pathogen-specific testing</a:t>
              </a:r>
              <a:endParaRPr lang="fr-FR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714BA49-098C-E942-B11A-C7511E254367}"/>
              </a:ext>
            </a:extLst>
          </p:cNvPr>
          <p:cNvSpPr txBox="1"/>
          <p:nvPr/>
        </p:nvSpPr>
        <p:spPr>
          <a:xfrm>
            <a:off x="3801528" y="3018045"/>
            <a:ext cx="4697175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FF59B4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i="1" dirty="0"/>
              <a:t>Incertitude sur le financement des 2 axes par l’ANR</a:t>
            </a:r>
          </a:p>
        </p:txBody>
      </p:sp>
    </p:spTree>
    <p:extLst>
      <p:ext uri="{BB962C8B-B14F-4D97-AF65-F5344CB8AC3E}">
        <p14:creationId xmlns:p14="http://schemas.microsoft.com/office/powerpoint/2010/main" val="33623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DAD651C9-32F6-424D-94A4-14C1A2CC6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Century Gothic" panose="020B0502020202020204" pitchFamily="34" charset="0"/>
                <a:cs typeface="Calibri" panose="020F0502020204030204" pitchFamily="34" charset="0"/>
              </a:rPr>
              <a:t>Green Deal</a:t>
            </a:r>
            <a:endParaRPr lang="fr-FR" dirty="0"/>
          </a:p>
        </p:txBody>
      </p:sp>
      <p:sp>
        <p:nvSpPr>
          <p:cNvPr id="11" name="Sous-titre 10">
            <a:extLst>
              <a:ext uri="{FF2B5EF4-FFF2-40B4-BE49-F238E27FC236}">
                <a16:creationId xmlns:a16="http://schemas.microsoft.com/office/drawing/2014/main" id="{9083EFA4-1D53-4E37-B8DB-06ED2B197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8779" y="3431245"/>
            <a:ext cx="9144000" cy="654923"/>
          </a:xfrm>
        </p:spPr>
        <p:txBody>
          <a:bodyPr/>
          <a:lstStyle/>
          <a:p>
            <a:r>
              <a:rPr lang="fr-FR" dirty="0">
                <a:latin typeface="Century Gothic" panose="020B0502020202020204" pitchFamily="34" charset="0"/>
                <a:cs typeface="Calibri" panose="020F0502020204030204" pitchFamily="34" charset="0"/>
              </a:rPr>
              <a:t>Le pacte vert européen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10151E-6CFD-A84A-A391-EB7F16DC6FD4}"/>
              </a:ext>
            </a:extLst>
          </p:cNvPr>
          <p:cNvSpPr txBox="1"/>
          <p:nvPr/>
        </p:nvSpPr>
        <p:spPr>
          <a:xfrm>
            <a:off x="2338778" y="4086168"/>
            <a:ext cx="6019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2756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Résultats du 1er Appel à projets </a:t>
            </a:r>
          </a:p>
          <a:p>
            <a:r>
              <a:rPr lang="fr-FR" sz="2000" i="1" dirty="0">
                <a:solidFill>
                  <a:srgbClr val="2756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sous le programme-cadre Horizon 2020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9373A9-8CB3-D344-8DBF-7A36D8B61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67" y="215007"/>
            <a:ext cx="3108960" cy="15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8A7EE-6B05-CC41-BFB9-1CD9D9F15E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398381"/>
          </a:xfrm>
        </p:spPr>
        <p:txBody>
          <a:bodyPr/>
          <a:lstStyle/>
          <a:p>
            <a:r>
              <a:rPr lang="fr-FR" i="1" dirty="0"/>
              <a:t>Deuxième AAP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20EE64-2AFE-9B48-8522-D8972095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B163B17-5C54-6E4D-BA67-F4157564CD75}"/>
              </a:ext>
            </a:extLst>
          </p:cNvPr>
          <p:cNvGrpSpPr/>
          <p:nvPr/>
        </p:nvGrpSpPr>
        <p:grpSpPr>
          <a:xfrm>
            <a:off x="1927497" y="1285428"/>
            <a:ext cx="8230268" cy="4931745"/>
            <a:chOff x="1927497" y="1285428"/>
            <a:chExt cx="8230268" cy="4931745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7FBD9A4A-526B-C543-BD36-942AC36E4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497" y="1285428"/>
              <a:ext cx="201394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fr-FR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00FFFF"/>
                  </a:highlight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Timeline</a:t>
              </a:r>
              <a:endParaRPr kumimoji="0" lang="en-GB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+mj-lt"/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77A3812-27F9-6141-9F22-5709DB32F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665" y="1734073"/>
              <a:ext cx="8166100" cy="448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2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59EC8-D6C6-BC4C-9D52-DFAC71BD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0187E697-A910-A849-A466-716FA9A979E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7B9D5F-5C84-0B47-8849-96DAEC3F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597" r="-203" b="28032"/>
          <a:stretch/>
        </p:blipFill>
        <p:spPr>
          <a:xfrm>
            <a:off x="1154287" y="1024764"/>
            <a:ext cx="7977569" cy="133185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301EFD1-007B-C342-B93F-4FB059F46F6A}"/>
              </a:ext>
            </a:extLst>
          </p:cNvPr>
          <p:cNvSpPr txBox="1">
            <a:spLocks/>
          </p:cNvSpPr>
          <p:nvPr/>
        </p:nvSpPr>
        <p:spPr>
          <a:xfrm>
            <a:off x="1381692" y="2301761"/>
            <a:ext cx="7130052" cy="90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dirty="0">
                <a:highlight>
                  <a:srgbClr val="00FFFF"/>
                </a:highlight>
                <a:latin typeface="Century Gothic" panose="020B0502020202020204" pitchFamily="34" charset="0"/>
                <a:cs typeface="Century Gothic"/>
              </a:rPr>
              <a:t>Prochain Recueil : 29 octobre 2021</a:t>
            </a:r>
            <a:endParaRPr lang="fr-FR" sz="2000" dirty="0">
              <a:highlight>
                <a:srgbClr val="00FFFF"/>
              </a:highlight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CCCAB14-8040-5945-BA49-CC2C44BFAAFC}"/>
              </a:ext>
            </a:extLst>
          </p:cNvPr>
          <p:cNvGrpSpPr/>
          <p:nvPr/>
        </p:nvGrpSpPr>
        <p:grpSpPr>
          <a:xfrm>
            <a:off x="879042" y="3888628"/>
            <a:ext cx="8489293" cy="2554215"/>
            <a:chOff x="339398" y="3888628"/>
            <a:chExt cx="8489293" cy="255421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C8B1EB-E697-B148-96B1-9FC895F0D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398" y="3888628"/>
              <a:ext cx="2305050" cy="847725"/>
            </a:xfrm>
            <a:prstGeom prst="rect">
              <a:avLst/>
            </a:prstGeom>
          </p:spPr>
        </p:pic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CEF040DB-2601-8647-AF6E-84F6C4315A07}"/>
                </a:ext>
              </a:extLst>
            </p:cNvPr>
            <p:cNvSpPr txBox="1">
              <a:spLocks/>
            </p:cNvSpPr>
            <p:nvPr/>
          </p:nvSpPr>
          <p:spPr>
            <a:xfrm>
              <a:off x="989193" y="5538954"/>
              <a:ext cx="7130052" cy="9038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2000" dirty="0">
                  <a:highlight>
                    <a:srgbClr val="00FFFF"/>
                  </a:highlight>
                  <a:latin typeface="Century Gothic" panose="020B0502020202020204" pitchFamily="34" charset="0"/>
                  <a:cs typeface="Century Gothic"/>
                </a:rPr>
                <a:t>Clôture de la 2ème session d’évaluation : 07 juillet 2021</a:t>
              </a:r>
              <a:endParaRPr lang="fr-FR" sz="2000" dirty="0">
                <a:highlight>
                  <a:srgbClr val="00FFFF"/>
                </a:highlight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4288FA-7779-224F-B6B8-D8F6BA417E4B}"/>
                </a:ext>
              </a:extLst>
            </p:cNvPr>
            <p:cNvSpPr/>
            <p:nvPr/>
          </p:nvSpPr>
          <p:spPr>
            <a:xfrm>
              <a:off x="693683" y="4889068"/>
              <a:ext cx="78512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>
                  <a:latin typeface="Century Gothic" panose="020B0502020202020204" pitchFamily="34" charset="0"/>
                  <a:sym typeface="Wingdings" pitchFamily="2" charset="2"/>
                </a:rPr>
                <a:t> </a:t>
              </a:r>
              <a:r>
                <a:rPr lang="fr-FR" dirty="0">
                  <a:latin typeface="Century Gothic" panose="020B0502020202020204" pitchFamily="34" charset="0"/>
                </a:rPr>
                <a:t>Constituer ou conforter un réseau scientifique visant une réponse à un AAP européen ou international</a:t>
              </a:r>
            </a:p>
          </p:txBody>
        </p:sp>
        <p:sp>
          <p:nvSpPr>
            <p:cNvPr id="11" name="Titre 1">
              <a:extLst>
                <a:ext uri="{FF2B5EF4-FFF2-40B4-BE49-F238E27FC236}">
                  <a16:creationId xmlns:a16="http://schemas.microsoft.com/office/drawing/2014/main" id="{C39FA15F-02C7-1244-BC38-AD1D780DC9E4}"/>
                </a:ext>
              </a:extLst>
            </p:cNvPr>
            <p:cNvSpPr txBox="1">
              <a:spLocks/>
            </p:cNvSpPr>
            <p:nvPr/>
          </p:nvSpPr>
          <p:spPr>
            <a:xfrm>
              <a:off x="2859425" y="3888830"/>
              <a:ext cx="5969266" cy="90388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fr-FR" sz="2400" dirty="0">
                  <a:latin typeface="Century Gothic" panose="020B0502020202020204" pitchFamily="34" charset="0"/>
                  <a:cs typeface="Century Gothic"/>
                </a:rPr>
                <a:t>AAP Montage </a:t>
              </a:r>
              <a:r>
                <a:rPr lang="fr-FR" sz="1800" dirty="0">
                  <a:latin typeface="Century Gothic" panose="020B0502020202020204" pitchFamily="34" charset="0"/>
                  <a:cs typeface="Century Gothic"/>
                </a:rPr>
                <a:t>de</a:t>
              </a:r>
              <a:r>
                <a:rPr lang="fr-FR" sz="2400" dirty="0">
                  <a:latin typeface="Century Gothic" panose="020B0502020202020204" pitchFamily="34" charset="0"/>
                  <a:cs typeface="Century Gothic"/>
                </a:rPr>
                <a:t> Réseaux Scientifiques Européens </a:t>
              </a:r>
              <a:r>
                <a:rPr lang="fr-FR" sz="1800" dirty="0">
                  <a:latin typeface="Century Gothic" panose="020B0502020202020204" pitchFamily="34" charset="0"/>
                  <a:cs typeface="Century Gothic"/>
                </a:rPr>
                <a:t>ou</a:t>
              </a:r>
              <a:r>
                <a:rPr lang="fr-FR" sz="2400" dirty="0">
                  <a:latin typeface="Century Gothic" panose="020B0502020202020204" pitchFamily="34" charset="0"/>
                  <a:cs typeface="Century Gothic"/>
                </a:rPr>
                <a:t> Internationaux (MRSEI)</a:t>
              </a:r>
              <a:endParaRPr lang="fr-FR" sz="24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7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59EC8-D6C6-BC4C-9D52-DFAC71BD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0187E697-A910-A849-A466-716FA9A979E2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A2DDBC-AF72-B24A-B7A9-E4E1C1CD3A0A}"/>
              </a:ext>
            </a:extLst>
          </p:cNvPr>
          <p:cNvSpPr/>
          <p:nvPr/>
        </p:nvSpPr>
        <p:spPr>
          <a:xfrm>
            <a:off x="7469527" y="5275055"/>
            <a:ext cx="43796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https://</a:t>
            </a:r>
            <a:r>
              <a:rPr lang="fr-FR" sz="1600" dirty="0" err="1"/>
              <a:t>www.research</a:t>
            </a:r>
            <a:r>
              <a:rPr lang="fr-FR" sz="1600" dirty="0"/>
              <a:t>-innovation-</a:t>
            </a:r>
            <a:r>
              <a:rPr lang="fr-FR" sz="1600" dirty="0" err="1"/>
              <a:t>days.eu</a:t>
            </a:r>
            <a:r>
              <a:rPr lang="fr-FR" sz="1600" dirty="0"/>
              <a:t>/</a:t>
            </a:r>
            <a:r>
              <a:rPr lang="fr-FR" sz="1600" dirty="0" err="1"/>
              <a:t>register</a:t>
            </a:r>
            <a:endParaRPr lang="fr-FR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EDF4F2-E679-404F-B4F5-4580EAE0495B}"/>
              </a:ext>
            </a:extLst>
          </p:cNvPr>
          <p:cNvSpPr/>
          <p:nvPr/>
        </p:nvSpPr>
        <p:spPr>
          <a:xfrm>
            <a:off x="2766073" y="6075493"/>
            <a:ext cx="6893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https://</a:t>
            </a:r>
            <a:r>
              <a:rPr lang="fr-FR" sz="1600" dirty="0" err="1"/>
              <a:t>ec.europa.eu</a:t>
            </a:r>
            <a:r>
              <a:rPr lang="fr-FR" sz="1600" dirty="0"/>
              <a:t>/info/sites/default/files/</a:t>
            </a:r>
            <a:r>
              <a:rPr lang="fr-FR" sz="1600" dirty="0" err="1"/>
              <a:t>research_and_innovation</a:t>
            </a:r>
            <a:r>
              <a:rPr lang="fr-FR" sz="1600" dirty="0"/>
              <a:t>/</a:t>
            </a:r>
            <a:r>
              <a:rPr lang="fr-FR" sz="1600" dirty="0" err="1"/>
              <a:t>events</a:t>
            </a:r>
            <a:r>
              <a:rPr lang="fr-FR" sz="1600" dirty="0"/>
              <a:t>/documents/ec_rtd_research-innovation-days-2021-programme.pdf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F36D191-1235-364A-AD41-91854DC8C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" y="147929"/>
            <a:ext cx="12192000" cy="13899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529493-6B5C-6441-B6E5-BD1D05150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2"/>
          <a:stretch/>
        </p:blipFill>
        <p:spPr>
          <a:xfrm>
            <a:off x="435168" y="1747098"/>
            <a:ext cx="8898890" cy="188907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B7F7BB-5EA7-8E44-AB78-7F9668C36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89"/>
          <a:stretch/>
        </p:blipFill>
        <p:spPr>
          <a:xfrm>
            <a:off x="6212715" y="1949898"/>
            <a:ext cx="3813810" cy="9111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19FA821-8E4F-4947-9C00-5B7F8386B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5"/>
          <a:stretch/>
        </p:blipFill>
        <p:spPr>
          <a:xfrm>
            <a:off x="440859" y="4111321"/>
            <a:ext cx="6464046" cy="179365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CF96DC4-CB33-FC49-8C87-AA5E0FCB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66"/>
          <a:stretch/>
        </p:blipFill>
        <p:spPr>
          <a:xfrm>
            <a:off x="6707764" y="4111321"/>
            <a:ext cx="3802380" cy="9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6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D7EE2-154D-4B41-B6BA-20D98D79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144929-03C5-2C4F-8F2C-CA2ACF942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F1B153E2-9E81-DE44-8313-7FA1F34BD91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311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68AD2-FF85-8B4F-B6FA-3D0F72AF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  <a:cs typeface="Century Gothic"/>
              </a:rPr>
              <a:t>ERA-NET ICRAD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7C98A7EE-6B05-CC41-BFB9-1CD9D9F15E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680171" cy="398381"/>
          </a:xfrm>
        </p:spPr>
        <p:txBody>
          <a:bodyPr/>
          <a:lstStyle/>
          <a:p>
            <a:r>
              <a:rPr lang="fr-FR" i="1" dirty="0"/>
              <a:t>Deuxième AAP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20EE64-2AFE-9B48-8522-D8972095A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6" t="11971" r="6613" b="10117"/>
          <a:stretch/>
        </p:blipFill>
        <p:spPr>
          <a:xfrm>
            <a:off x="10013226" y="214748"/>
            <a:ext cx="1982697" cy="9835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B36487-1907-2D4B-8DE8-F98B6C29F6A8}"/>
              </a:ext>
            </a:extLst>
          </p:cNvPr>
          <p:cNvSpPr/>
          <p:nvPr/>
        </p:nvSpPr>
        <p:spPr>
          <a:xfrm>
            <a:off x="1721065" y="1901317"/>
            <a:ext cx="8749869" cy="317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Exclusions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research funded through this call is to improve animal health, therefore, research that mainly focuses on the below are not in scope of the call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improving human health 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AMR 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companion animals 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climate/ecology/environment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food-borne pathogens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animal welfare </a:t>
            </a:r>
            <a:endParaRPr lang="fr-F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858C8844-6ECC-FE4C-AE3F-88BF5E90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30790" b="50000"/>
          <a:stretch/>
        </p:blipFill>
        <p:spPr>
          <a:xfrm>
            <a:off x="284480" y="660405"/>
            <a:ext cx="3096986" cy="577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F825F7-3D57-6644-B40D-D77135F64B7F}"/>
              </a:ext>
            </a:extLst>
          </p:cNvPr>
          <p:cNvSpPr/>
          <p:nvPr/>
        </p:nvSpPr>
        <p:spPr>
          <a:xfrm>
            <a:off x="556593" y="830455"/>
            <a:ext cx="2690190" cy="45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2162C7-2540-4D4A-98F8-2F9CB021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>
                <a:latin typeface="Century Gothic" panose="020B0502020202020204" pitchFamily="34" charset="0"/>
              </a:rPr>
              <a:t>Pilier 1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7F6A6B6-D34E-004C-BDB1-CB362BBCF61F}"/>
              </a:ext>
            </a:extLst>
          </p:cNvPr>
          <p:cNvSpPr txBox="1"/>
          <p:nvPr/>
        </p:nvSpPr>
        <p:spPr>
          <a:xfrm>
            <a:off x="483261" y="785089"/>
            <a:ext cx="36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Les actions Marie Curie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B7169B4-C4AB-C842-B935-486129FDF4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r="66727" b="22172"/>
          <a:stretch/>
        </p:blipFill>
        <p:spPr>
          <a:xfrm>
            <a:off x="1287226" y="1198352"/>
            <a:ext cx="3209823" cy="3808364"/>
          </a:xfrm>
          <a:prstGeom prst="rect">
            <a:avLst/>
          </a:prstGeom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45D4857B-C2FF-C24A-B010-81873B9165CE}"/>
              </a:ext>
            </a:extLst>
          </p:cNvPr>
          <p:cNvSpPr/>
          <p:nvPr/>
        </p:nvSpPr>
        <p:spPr>
          <a:xfrm>
            <a:off x="1849437" y="3458980"/>
            <a:ext cx="2279374" cy="331304"/>
          </a:xfrm>
          <a:prstGeom prst="roundRect">
            <a:avLst/>
          </a:prstGeom>
          <a:noFill/>
          <a:ln w="28575">
            <a:solidFill>
              <a:srgbClr val="D90E8E"/>
            </a:solidFill>
            <a:extLst>
              <a:ext uri="{C807C97D-BFC1-408E-A445-0C87EB9F89A2}">
                <ask:lineSketchStyleProps xmlns:ask="http://schemas.microsoft.com/office/drawing/2018/sketchyshapes" sd="4057322111">
                  <a:custGeom>
                    <a:avLst/>
                    <a:gdLst>
                      <a:gd name="connsiteX0" fmla="*/ 0 w 2279374"/>
                      <a:gd name="connsiteY0" fmla="*/ 55218 h 331304"/>
                      <a:gd name="connsiteX1" fmla="*/ 55218 w 2279374"/>
                      <a:gd name="connsiteY1" fmla="*/ 0 h 331304"/>
                      <a:gd name="connsiteX2" fmla="*/ 640831 w 2279374"/>
                      <a:gd name="connsiteY2" fmla="*/ 0 h 331304"/>
                      <a:gd name="connsiteX3" fmla="*/ 1161376 w 2279374"/>
                      <a:gd name="connsiteY3" fmla="*/ 0 h 331304"/>
                      <a:gd name="connsiteX4" fmla="*/ 1660232 w 2279374"/>
                      <a:gd name="connsiteY4" fmla="*/ 0 h 331304"/>
                      <a:gd name="connsiteX5" fmla="*/ 2224156 w 2279374"/>
                      <a:gd name="connsiteY5" fmla="*/ 0 h 331304"/>
                      <a:gd name="connsiteX6" fmla="*/ 2279374 w 2279374"/>
                      <a:gd name="connsiteY6" fmla="*/ 55218 h 331304"/>
                      <a:gd name="connsiteX7" fmla="*/ 2279374 w 2279374"/>
                      <a:gd name="connsiteY7" fmla="*/ 276086 h 331304"/>
                      <a:gd name="connsiteX8" fmla="*/ 2224156 w 2279374"/>
                      <a:gd name="connsiteY8" fmla="*/ 331304 h 331304"/>
                      <a:gd name="connsiteX9" fmla="*/ 1725300 w 2279374"/>
                      <a:gd name="connsiteY9" fmla="*/ 331304 h 331304"/>
                      <a:gd name="connsiteX10" fmla="*/ 1226445 w 2279374"/>
                      <a:gd name="connsiteY10" fmla="*/ 331304 h 331304"/>
                      <a:gd name="connsiteX11" fmla="*/ 662521 w 2279374"/>
                      <a:gd name="connsiteY11" fmla="*/ 331304 h 331304"/>
                      <a:gd name="connsiteX12" fmla="*/ 55218 w 2279374"/>
                      <a:gd name="connsiteY12" fmla="*/ 331304 h 331304"/>
                      <a:gd name="connsiteX13" fmla="*/ 0 w 2279374"/>
                      <a:gd name="connsiteY13" fmla="*/ 276086 h 331304"/>
                      <a:gd name="connsiteX14" fmla="*/ 0 w 2279374"/>
                      <a:gd name="connsiteY14" fmla="*/ 55218 h 331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79374" h="331304" extrusionOk="0">
                        <a:moveTo>
                          <a:pt x="0" y="55218"/>
                        </a:moveTo>
                        <a:cubicBezTo>
                          <a:pt x="4195" y="30206"/>
                          <a:pt x="22258" y="-3898"/>
                          <a:pt x="55218" y="0"/>
                        </a:cubicBezTo>
                        <a:cubicBezTo>
                          <a:pt x="249508" y="-16378"/>
                          <a:pt x="379529" y="61433"/>
                          <a:pt x="640831" y="0"/>
                        </a:cubicBezTo>
                        <a:cubicBezTo>
                          <a:pt x="902133" y="-61433"/>
                          <a:pt x="947591" y="56990"/>
                          <a:pt x="1161376" y="0"/>
                        </a:cubicBezTo>
                        <a:cubicBezTo>
                          <a:pt x="1375161" y="-56990"/>
                          <a:pt x="1546891" y="39156"/>
                          <a:pt x="1660232" y="0"/>
                        </a:cubicBezTo>
                        <a:cubicBezTo>
                          <a:pt x="1773573" y="-39156"/>
                          <a:pt x="2106527" y="67553"/>
                          <a:pt x="2224156" y="0"/>
                        </a:cubicBezTo>
                        <a:cubicBezTo>
                          <a:pt x="2254639" y="1102"/>
                          <a:pt x="2271257" y="23120"/>
                          <a:pt x="2279374" y="55218"/>
                        </a:cubicBezTo>
                        <a:cubicBezTo>
                          <a:pt x="2299625" y="105349"/>
                          <a:pt x="2267440" y="226378"/>
                          <a:pt x="2279374" y="276086"/>
                        </a:cubicBezTo>
                        <a:cubicBezTo>
                          <a:pt x="2275243" y="303102"/>
                          <a:pt x="2254239" y="324545"/>
                          <a:pt x="2224156" y="331304"/>
                        </a:cubicBezTo>
                        <a:cubicBezTo>
                          <a:pt x="2035417" y="359334"/>
                          <a:pt x="1942074" y="325756"/>
                          <a:pt x="1725300" y="331304"/>
                        </a:cubicBezTo>
                        <a:cubicBezTo>
                          <a:pt x="1508526" y="336852"/>
                          <a:pt x="1432743" y="280409"/>
                          <a:pt x="1226445" y="331304"/>
                        </a:cubicBezTo>
                        <a:cubicBezTo>
                          <a:pt x="1020148" y="382199"/>
                          <a:pt x="866659" y="296191"/>
                          <a:pt x="662521" y="331304"/>
                        </a:cubicBezTo>
                        <a:cubicBezTo>
                          <a:pt x="458383" y="366417"/>
                          <a:pt x="290467" y="268205"/>
                          <a:pt x="55218" y="331304"/>
                        </a:cubicBezTo>
                        <a:cubicBezTo>
                          <a:pt x="25502" y="335887"/>
                          <a:pt x="4492" y="303932"/>
                          <a:pt x="0" y="276086"/>
                        </a:cubicBezTo>
                        <a:cubicBezTo>
                          <a:pt x="-19822" y="165816"/>
                          <a:pt x="2444" y="105254"/>
                          <a:pt x="0" y="5521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81BD923C-F69C-6747-9E2E-5134220EA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0452" y="1285488"/>
            <a:ext cx="3184071" cy="5023946"/>
          </a:xfrm>
          <a:ln>
            <a:solidFill>
              <a:srgbClr val="00A3A6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fr-FR" sz="2000" b="1" dirty="0"/>
              <a:t>Horizon 2020</a:t>
            </a:r>
          </a:p>
          <a:p>
            <a:pPr algn="ctr">
              <a:lnSpc>
                <a:spcPct val="110000"/>
              </a:lnSpc>
            </a:pPr>
            <a:endParaRPr lang="fr-FR" sz="5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Appels</a:t>
            </a:r>
            <a:r>
              <a:rPr lang="fr-FR" sz="1400" b="1" dirty="0"/>
              <a:t> INFRA-DEV </a:t>
            </a:r>
            <a:r>
              <a:rPr lang="fr-FR" sz="1400" dirty="0"/>
              <a:t>: développement d’IR pan-européennes identifiées sur la feuille de route ESFRI.</a:t>
            </a:r>
          </a:p>
          <a:p>
            <a:pPr algn="just">
              <a:lnSpc>
                <a:spcPct val="110000"/>
              </a:lnSpc>
            </a:pPr>
            <a:endParaRPr lang="fr-FR" sz="14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Appels </a:t>
            </a:r>
            <a:r>
              <a:rPr lang="fr-FR" sz="1400" b="1" dirty="0"/>
              <a:t>e-INFRA/INFRA-EOSC</a:t>
            </a:r>
            <a:r>
              <a:rPr lang="fr-FR" sz="1400" dirty="0"/>
              <a:t> : développement des e-infrastructures puis connexion des IR/e-infras à l’EOSC.</a:t>
            </a:r>
          </a:p>
          <a:p>
            <a:pPr algn="just">
              <a:lnSpc>
                <a:spcPct val="110000"/>
              </a:lnSpc>
            </a:pPr>
            <a:endParaRPr lang="fr-FR" sz="1400" dirty="0"/>
          </a:p>
          <a:p>
            <a:pPr marL="285750" indent="-285750" algn="just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fr-FR" sz="1400" dirty="0"/>
              <a:t> Appels </a:t>
            </a:r>
            <a:r>
              <a:rPr lang="fr-FR" sz="1400" b="1" dirty="0"/>
              <a:t>INFRA-IA</a:t>
            </a:r>
            <a:r>
              <a:rPr lang="fr-FR" sz="1400" dirty="0"/>
              <a:t> : intégration d’IR nationales, régionales ou locales d’intérêt européen en réseaux (activités de TNA, JRA, NA).</a:t>
            </a:r>
          </a:p>
          <a:p>
            <a:pPr algn="just">
              <a:lnSpc>
                <a:spcPct val="110000"/>
              </a:lnSpc>
            </a:pPr>
            <a:endParaRPr lang="fr-FR" dirty="0"/>
          </a:p>
          <a:p>
            <a:endParaRPr lang="fr-FR" dirty="0"/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68E10534-D89A-4C4F-A39B-F2238AB357FA}"/>
              </a:ext>
            </a:extLst>
          </p:cNvPr>
          <p:cNvSpPr txBox="1">
            <a:spLocks/>
          </p:cNvSpPr>
          <p:nvPr/>
        </p:nvSpPr>
        <p:spPr>
          <a:xfrm>
            <a:off x="7209310" y="1130124"/>
            <a:ext cx="4713514" cy="5274466"/>
          </a:xfrm>
          <a:prstGeom prst="rect">
            <a:avLst/>
          </a:prstGeom>
          <a:ln>
            <a:solidFill>
              <a:srgbClr val="00A3A6"/>
            </a:solidFill>
          </a:ln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200" b="1" dirty="0"/>
              <a:t>Horizon Europe </a:t>
            </a:r>
          </a:p>
          <a:p>
            <a:pPr algn="just">
              <a:lnSpc>
                <a:spcPct val="120000"/>
              </a:lnSpc>
            </a:pPr>
            <a:r>
              <a:rPr lang="fr-FR" sz="4300" i="1" dirty="0"/>
              <a:t>Selon le dernier draft du programme de travail 2021-2022 pour les IR (version du 26 novembre 2020).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4300" dirty="0"/>
              <a:t>Appels </a:t>
            </a:r>
            <a:r>
              <a:rPr lang="fr-FR" sz="4300" b="1" dirty="0"/>
              <a:t>INFRA-DEV</a:t>
            </a:r>
            <a:r>
              <a:rPr lang="fr-FR" sz="4300" dirty="0"/>
              <a:t> (</a:t>
            </a:r>
            <a:r>
              <a:rPr lang="en-GB" sz="4300" dirty="0"/>
              <a:t>Destination 1 – Developing, consolidating and optimising European Research Infrastructures to maintain global leadership</a:t>
            </a:r>
            <a:r>
              <a:rPr lang="fr-FR" sz="4300" dirty="0"/>
              <a:t>) : </a:t>
            </a:r>
            <a:r>
              <a:rPr lang="fr-FR" sz="4300" dirty="0">
                <a:solidFill>
                  <a:srgbClr val="00A3A6"/>
                </a:solidFill>
              </a:rPr>
              <a:t>peu de modifications p/r H2020, s’impose comme la principale structuration pour des IR à l’Europe.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4300" dirty="0"/>
              <a:t>Appels </a:t>
            </a:r>
            <a:r>
              <a:rPr lang="fr-FR" sz="4300" b="1" dirty="0"/>
              <a:t>INFRA-EOSC </a:t>
            </a:r>
            <a:r>
              <a:rPr lang="fr-FR" sz="4300" dirty="0"/>
              <a:t>(</a:t>
            </a:r>
            <a:r>
              <a:rPr lang="en-GB" sz="4300" dirty="0"/>
              <a:t>Destination 2 – Enabling an operational, open and FAIR EOSC ecosystem</a:t>
            </a:r>
            <a:r>
              <a:rPr lang="fr-FR" sz="4300" dirty="0"/>
              <a:t>) : </a:t>
            </a:r>
            <a:r>
              <a:rPr lang="fr-FR" sz="4300" dirty="0">
                <a:solidFill>
                  <a:srgbClr val="00A3A6"/>
                </a:solidFill>
              </a:rPr>
              <a:t>marge de manœuvre et budget limité dans ces gros projets en lien avec l’EOSC.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4300" dirty="0"/>
              <a:t>Appels </a:t>
            </a:r>
            <a:r>
              <a:rPr lang="fr-FR" sz="4300" b="1" dirty="0"/>
              <a:t>INFRA-SERV </a:t>
            </a:r>
            <a:r>
              <a:rPr lang="fr-FR" sz="4300" dirty="0"/>
              <a:t>(</a:t>
            </a:r>
            <a:r>
              <a:rPr lang="en-GB" sz="4300" dirty="0"/>
              <a:t>Destination 3 – Research Infrastructure services to support health research, accelerate the green and digital transformation, and advance frontier knowledge</a:t>
            </a:r>
            <a:r>
              <a:rPr lang="fr-FR" sz="4300" dirty="0"/>
              <a:t>) :</a:t>
            </a:r>
            <a:r>
              <a:rPr lang="fr-FR" sz="4300" dirty="0">
                <a:solidFill>
                  <a:srgbClr val="00A3A6"/>
                </a:solidFill>
              </a:rPr>
              <a:t> ≈ TNA INFRA-IA, marge de manœuvre et budget limité dans ces nouveaux clusters d’IR (1 par défi sociétal).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sz="4300" dirty="0"/>
              <a:t>Appels </a:t>
            </a:r>
            <a:r>
              <a:rPr lang="fr-FR" sz="4300" b="1" dirty="0"/>
              <a:t>INFRA-TECH</a:t>
            </a:r>
            <a:r>
              <a:rPr lang="fr-FR" sz="4300" dirty="0"/>
              <a:t> (</a:t>
            </a:r>
            <a:r>
              <a:rPr lang="en-GB" sz="4300" dirty="0"/>
              <a:t>Destination 4 – Next generation of scientific instrumentation, tools and methods and advanced digital solutions</a:t>
            </a:r>
            <a:r>
              <a:rPr lang="fr-FR" sz="4300" dirty="0"/>
              <a:t>) : </a:t>
            </a:r>
            <a:r>
              <a:rPr lang="fr-FR" sz="4300" dirty="0">
                <a:solidFill>
                  <a:srgbClr val="00A3A6"/>
                </a:solidFill>
              </a:rPr>
              <a:t>≈ JRA INFRA-IA.</a:t>
            </a: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BF8C46-E39D-2D41-B8A5-8EFF462D5E99}"/>
              </a:ext>
            </a:extLst>
          </p:cNvPr>
          <p:cNvSpPr txBox="1"/>
          <p:nvPr/>
        </p:nvSpPr>
        <p:spPr>
          <a:xfrm>
            <a:off x="4994129" y="6398815"/>
            <a:ext cx="6053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/>
              <a:t>(</a:t>
            </a:r>
            <a:r>
              <a:rPr lang="fr-FR" sz="1100" b="1" dirty="0"/>
              <a:t>ESFRI</a:t>
            </a:r>
            <a:r>
              <a:rPr lang="fr-FR" sz="1100" dirty="0"/>
              <a:t> : </a:t>
            </a:r>
            <a:r>
              <a:rPr lang="fr-FR" sz="1100" dirty="0" err="1"/>
              <a:t>European</a:t>
            </a:r>
            <a:r>
              <a:rPr lang="fr-FR" sz="1100" dirty="0"/>
              <a:t> </a:t>
            </a:r>
            <a:r>
              <a:rPr lang="fr-FR" sz="1100" dirty="0" err="1"/>
              <a:t>Strategy</a:t>
            </a:r>
            <a:r>
              <a:rPr lang="fr-FR" sz="1100" dirty="0"/>
              <a:t> Forum on </a:t>
            </a:r>
            <a:r>
              <a:rPr lang="fr-FR" sz="1100" dirty="0" err="1"/>
              <a:t>Research</a:t>
            </a:r>
            <a:r>
              <a:rPr lang="fr-FR" sz="1100" dirty="0"/>
              <a:t> Infrastructures ; </a:t>
            </a:r>
            <a:r>
              <a:rPr lang="fr-FR" sz="1100" b="1" dirty="0"/>
              <a:t>TNA</a:t>
            </a:r>
            <a:r>
              <a:rPr lang="fr-FR" sz="1100" dirty="0"/>
              <a:t> : </a:t>
            </a:r>
            <a:r>
              <a:rPr lang="fr-FR" sz="1100" dirty="0" err="1"/>
              <a:t>Trans-national</a:t>
            </a:r>
            <a:r>
              <a:rPr lang="fr-FR" sz="1100" dirty="0"/>
              <a:t> Access </a:t>
            </a:r>
            <a:r>
              <a:rPr lang="fr-FR" sz="1100" dirty="0" err="1"/>
              <a:t>activities</a:t>
            </a:r>
            <a:r>
              <a:rPr lang="fr-FR" sz="1100" dirty="0"/>
              <a:t> ; </a:t>
            </a:r>
            <a:r>
              <a:rPr lang="fr-FR" sz="1100" b="1" dirty="0"/>
              <a:t>JRA</a:t>
            </a:r>
            <a:r>
              <a:rPr lang="fr-FR" sz="1100" dirty="0"/>
              <a:t> : Joint </a:t>
            </a:r>
            <a:r>
              <a:rPr lang="fr-FR" sz="1100" dirty="0" err="1"/>
              <a:t>Research</a:t>
            </a:r>
            <a:r>
              <a:rPr lang="fr-FR" sz="1100" dirty="0"/>
              <a:t> </a:t>
            </a:r>
            <a:r>
              <a:rPr lang="fr-FR" sz="1100" dirty="0" err="1"/>
              <a:t>activities</a:t>
            </a:r>
            <a:r>
              <a:rPr lang="fr-FR" sz="1100" dirty="0"/>
              <a:t> ; </a:t>
            </a:r>
            <a:r>
              <a:rPr lang="fr-FR" sz="1100" b="1" dirty="0"/>
              <a:t>NA</a:t>
            </a:r>
            <a:r>
              <a:rPr lang="fr-FR" sz="1100" dirty="0"/>
              <a:t> : Networking </a:t>
            </a:r>
            <a:r>
              <a:rPr lang="fr-FR" sz="1100" dirty="0" err="1"/>
              <a:t>activities</a:t>
            </a:r>
            <a:r>
              <a:rPr lang="fr-FR" sz="1100" dirty="0"/>
              <a:t>.)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FD6E1FE-155F-5448-B74C-90959D1A028D}"/>
              </a:ext>
            </a:extLst>
          </p:cNvPr>
          <p:cNvCxnSpPr/>
          <p:nvPr/>
        </p:nvCxnSpPr>
        <p:spPr>
          <a:xfrm flipV="1">
            <a:off x="6528952" y="2434562"/>
            <a:ext cx="625929" cy="2"/>
          </a:xfrm>
          <a:prstGeom prst="straightConnector1">
            <a:avLst/>
          </a:prstGeom>
          <a:ln>
            <a:solidFill>
              <a:srgbClr val="00A3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9F4F37C-25BB-C24B-8978-7B7C2AA8300F}"/>
              </a:ext>
            </a:extLst>
          </p:cNvPr>
          <p:cNvCxnSpPr/>
          <p:nvPr/>
        </p:nvCxnSpPr>
        <p:spPr>
          <a:xfrm>
            <a:off x="6528952" y="3656833"/>
            <a:ext cx="625929" cy="0"/>
          </a:xfrm>
          <a:prstGeom prst="straightConnector1">
            <a:avLst/>
          </a:prstGeom>
          <a:ln>
            <a:solidFill>
              <a:srgbClr val="00A3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B55DC78-A6FD-E344-BDA3-62552759E0F3}"/>
              </a:ext>
            </a:extLst>
          </p:cNvPr>
          <p:cNvCxnSpPr/>
          <p:nvPr/>
        </p:nvCxnSpPr>
        <p:spPr>
          <a:xfrm flipV="1">
            <a:off x="6528952" y="4879103"/>
            <a:ext cx="625929" cy="148185"/>
          </a:xfrm>
          <a:prstGeom prst="straightConnector1">
            <a:avLst/>
          </a:prstGeom>
          <a:ln>
            <a:solidFill>
              <a:srgbClr val="00A3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C3F5045-1AD6-A943-B210-2AF9B5FAEE87}"/>
              </a:ext>
            </a:extLst>
          </p:cNvPr>
          <p:cNvCxnSpPr/>
          <p:nvPr/>
        </p:nvCxnSpPr>
        <p:spPr>
          <a:xfrm>
            <a:off x="6528952" y="5135770"/>
            <a:ext cx="625929" cy="797829"/>
          </a:xfrm>
          <a:prstGeom prst="straightConnector1">
            <a:avLst/>
          </a:prstGeom>
          <a:ln>
            <a:solidFill>
              <a:srgbClr val="00A3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48D4CF22-9E93-7141-9391-46013EF6C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1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35577-EBED-FA44-AABD-B1D4CD5D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atin typeface="+mn-lt"/>
              </a:rPr>
              <a:t>Le Pacte Vert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087B3F-66CD-E94E-A70A-9D49A65C2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499" y="195672"/>
            <a:ext cx="1943100" cy="9874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4C7137-C3C4-7B44-AF6E-D9D44226D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" r="2364"/>
          <a:stretch/>
        </p:blipFill>
        <p:spPr>
          <a:xfrm>
            <a:off x="5362570" y="1683742"/>
            <a:ext cx="6842234" cy="471805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050B7A2-7989-C34B-B26B-53A373A54B75}"/>
              </a:ext>
            </a:extLst>
          </p:cNvPr>
          <p:cNvGrpSpPr/>
          <p:nvPr/>
        </p:nvGrpSpPr>
        <p:grpSpPr>
          <a:xfrm>
            <a:off x="9714461" y="3658092"/>
            <a:ext cx="1976719" cy="1090527"/>
            <a:chOff x="9714461" y="3658092"/>
            <a:chExt cx="1976719" cy="109052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2F6539A-453D-E949-BBBF-80D0F967CD54}"/>
                </a:ext>
              </a:extLst>
            </p:cNvPr>
            <p:cNvSpPr/>
            <p:nvPr/>
          </p:nvSpPr>
          <p:spPr>
            <a:xfrm>
              <a:off x="9771887" y="3658092"/>
              <a:ext cx="1908784" cy="517712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1908784"/>
                        <a:gd name="connsiteY0" fmla="*/ 86287 h 517712"/>
                        <a:gd name="connsiteX1" fmla="*/ 86287 w 1908784"/>
                        <a:gd name="connsiteY1" fmla="*/ 0 h 517712"/>
                        <a:gd name="connsiteX2" fmla="*/ 699748 w 1908784"/>
                        <a:gd name="connsiteY2" fmla="*/ 0 h 517712"/>
                        <a:gd name="connsiteX3" fmla="*/ 1261122 w 1908784"/>
                        <a:gd name="connsiteY3" fmla="*/ 0 h 517712"/>
                        <a:gd name="connsiteX4" fmla="*/ 1822497 w 1908784"/>
                        <a:gd name="connsiteY4" fmla="*/ 0 h 517712"/>
                        <a:gd name="connsiteX5" fmla="*/ 1908784 w 1908784"/>
                        <a:gd name="connsiteY5" fmla="*/ 86287 h 517712"/>
                        <a:gd name="connsiteX6" fmla="*/ 1908784 w 1908784"/>
                        <a:gd name="connsiteY6" fmla="*/ 431425 h 517712"/>
                        <a:gd name="connsiteX7" fmla="*/ 1822497 w 1908784"/>
                        <a:gd name="connsiteY7" fmla="*/ 517712 h 517712"/>
                        <a:gd name="connsiteX8" fmla="*/ 1295847 w 1908784"/>
                        <a:gd name="connsiteY8" fmla="*/ 517712 h 517712"/>
                        <a:gd name="connsiteX9" fmla="*/ 769196 w 1908784"/>
                        <a:gd name="connsiteY9" fmla="*/ 517712 h 517712"/>
                        <a:gd name="connsiteX10" fmla="*/ 86287 w 1908784"/>
                        <a:gd name="connsiteY10" fmla="*/ 517712 h 517712"/>
                        <a:gd name="connsiteX11" fmla="*/ 0 w 1908784"/>
                        <a:gd name="connsiteY11" fmla="*/ 431425 h 517712"/>
                        <a:gd name="connsiteX12" fmla="*/ 0 w 1908784"/>
                        <a:gd name="connsiteY12" fmla="*/ 86287 h 517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908784" h="517712" extrusionOk="0">
                          <a:moveTo>
                            <a:pt x="0" y="86287"/>
                          </a:moveTo>
                          <a:cubicBezTo>
                            <a:pt x="2817" y="42315"/>
                            <a:pt x="37246" y="-2192"/>
                            <a:pt x="86287" y="0"/>
                          </a:cubicBezTo>
                          <a:cubicBezTo>
                            <a:pt x="388943" y="-59311"/>
                            <a:pt x="412016" y="12284"/>
                            <a:pt x="699748" y="0"/>
                          </a:cubicBezTo>
                          <a:cubicBezTo>
                            <a:pt x="987480" y="-12284"/>
                            <a:pt x="1006326" y="25665"/>
                            <a:pt x="1261122" y="0"/>
                          </a:cubicBezTo>
                          <a:cubicBezTo>
                            <a:pt x="1515918" y="-25665"/>
                            <a:pt x="1589945" y="25644"/>
                            <a:pt x="1822497" y="0"/>
                          </a:cubicBezTo>
                          <a:cubicBezTo>
                            <a:pt x="1874982" y="-1720"/>
                            <a:pt x="1917456" y="34889"/>
                            <a:pt x="1908784" y="86287"/>
                          </a:cubicBezTo>
                          <a:cubicBezTo>
                            <a:pt x="1930518" y="182573"/>
                            <a:pt x="1878533" y="319366"/>
                            <a:pt x="1908784" y="431425"/>
                          </a:cubicBezTo>
                          <a:cubicBezTo>
                            <a:pt x="1915157" y="472658"/>
                            <a:pt x="1875508" y="518928"/>
                            <a:pt x="1822497" y="517712"/>
                          </a:cubicBezTo>
                          <a:cubicBezTo>
                            <a:pt x="1611683" y="579210"/>
                            <a:pt x="1511139" y="466920"/>
                            <a:pt x="1295847" y="517712"/>
                          </a:cubicBezTo>
                          <a:cubicBezTo>
                            <a:pt x="1080555" y="568504"/>
                            <a:pt x="1019970" y="517362"/>
                            <a:pt x="769196" y="517712"/>
                          </a:cubicBezTo>
                          <a:cubicBezTo>
                            <a:pt x="518422" y="518062"/>
                            <a:pt x="424884" y="483194"/>
                            <a:pt x="86287" y="517712"/>
                          </a:cubicBezTo>
                          <a:cubicBezTo>
                            <a:pt x="32925" y="518110"/>
                            <a:pt x="-6964" y="480231"/>
                            <a:pt x="0" y="431425"/>
                          </a:cubicBezTo>
                          <a:cubicBezTo>
                            <a:pt x="-18575" y="314585"/>
                            <a:pt x="25314" y="194222"/>
                            <a:pt x="0" y="8628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BED5CA2F-A33D-CA41-BAAA-72B94EC8A4C0}"/>
                </a:ext>
              </a:extLst>
            </p:cNvPr>
            <p:cNvSpPr/>
            <p:nvPr/>
          </p:nvSpPr>
          <p:spPr>
            <a:xfrm>
              <a:off x="9714461" y="4230907"/>
              <a:ext cx="1976719" cy="517712"/>
            </a:xfrm>
            <a:prstGeom prst="roundRect">
              <a:avLst/>
            </a:prstGeom>
            <a:noFill/>
            <a:ln w="28575">
              <a:solidFill>
                <a:srgbClr val="FF59B4"/>
              </a:solidFill>
              <a:extLst>
                <a:ext uri="{C807C97D-BFC1-408E-A445-0C87EB9F89A2}">
                  <ask:lineSketchStyleProps xmlns:ask="http://schemas.microsoft.com/office/drawing/2018/sketchyshapes" sd="4057322111">
                    <a:custGeom>
                      <a:avLst/>
                      <a:gdLst>
                        <a:gd name="connsiteX0" fmla="*/ 0 w 1976719"/>
                        <a:gd name="connsiteY0" fmla="*/ 86287 h 517712"/>
                        <a:gd name="connsiteX1" fmla="*/ 86287 w 1976719"/>
                        <a:gd name="connsiteY1" fmla="*/ 0 h 517712"/>
                        <a:gd name="connsiteX2" fmla="*/ 573406 w 1976719"/>
                        <a:gd name="connsiteY2" fmla="*/ 0 h 517712"/>
                        <a:gd name="connsiteX3" fmla="*/ 1006401 w 1976719"/>
                        <a:gd name="connsiteY3" fmla="*/ 0 h 517712"/>
                        <a:gd name="connsiteX4" fmla="*/ 1421354 w 1976719"/>
                        <a:gd name="connsiteY4" fmla="*/ 0 h 517712"/>
                        <a:gd name="connsiteX5" fmla="*/ 1890432 w 1976719"/>
                        <a:gd name="connsiteY5" fmla="*/ 0 h 517712"/>
                        <a:gd name="connsiteX6" fmla="*/ 1976719 w 1976719"/>
                        <a:gd name="connsiteY6" fmla="*/ 86287 h 517712"/>
                        <a:gd name="connsiteX7" fmla="*/ 1976719 w 1976719"/>
                        <a:gd name="connsiteY7" fmla="*/ 431425 h 517712"/>
                        <a:gd name="connsiteX8" fmla="*/ 1890432 w 1976719"/>
                        <a:gd name="connsiteY8" fmla="*/ 517712 h 517712"/>
                        <a:gd name="connsiteX9" fmla="*/ 1475479 w 1976719"/>
                        <a:gd name="connsiteY9" fmla="*/ 517712 h 517712"/>
                        <a:gd name="connsiteX10" fmla="*/ 1060525 w 1976719"/>
                        <a:gd name="connsiteY10" fmla="*/ 517712 h 517712"/>
                        <a:gd name="connsiteX11" fmla="*/ 591448 w 1976719"/>
                        <a:gd name="connsiteY11" fmla="*/ 517712 h 517712"/>
                        <a:gd name="connsiteX12" fmla="*/ 86287 w 1976719"/>
                        <a:gd name="connsiteY12" fmla="*/ 517712 h 517712"/>
                        <a:gd name="connsiteX13" fmla="*/ 0 w 1976719"/>
                        <a:gd name="connsiteY13" fmla="*/ 431425 h 517712"/>
                        <a:gd name="connsiteX14" fmla="*/ 0 w 1976719"/>
                        <a:gd name="connsiteY14" fmla="*/ 86287 h 5177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976719" h="517712" extrusionOk="0">
                          <a:moveTo>
                            <a:pt x="0" y="86287"/>
                          </a:moveTo>
                          <a:cubicBezTo>
                            <a:pt x="2817" y="42315"/>
                            <a:pt x="37246" y="-2192"/>
                            <a:pt x="86287" y="0"/>
                          </a:cubicBezTo>
                          <a:cubicBezTo>
                            <a:pt x="223375" y="-14911"/>
                            <a:pt x="386012" y="37079"/>
                            <a:pt x="573406" y="0"/>
                          </a:cubicBezTo>
                          <a:cubicBezTo>
                            <a:pt x="760800" y="-37079"/>
                            <a:pt x="868207" y="11588"/>
                            <a:pt x="1006401" y="0"/>
                          </a:cubicBezTo>
                          <a:cubicBezTo>
                            <a:pt x="1144595" y="-11588"/>
                            <a:pt x="1275539" y="26963"/>
                            <a:pt x="1421354" y="0"/>
                          </a:cubicBezTo>
                          <a:cubicBezTo>
                            <a:pt x="1567169" y="-26963"/>
                            <a:pt x="1706171" y="33580"/>
                            <a:pt x="1890432" y="0"/>
                          </a:cubicBezTo>
                          <a:cubicBezTo>
                            <a:pt x="1937934" y="12553"/>
                            <a:pt x="1964338" y="36189"/>
                            <a:pt x="1976719" y="86287"/>
                          </a:cubicBezTo>
                          <a:cubicBezTo>
                            <a:pt x="2002250" y="252727"/>
                            <a:pt x="1973993" y="261043"/>
                            <a:pt x="1976719" y="431425"/>
                          </a:cubicBezTo>
                          <a:cubicBezTo>
                            <a:pt x="1973368" y="476257"/>
                            <a:pt x="1937264" y="504251"/>
                            <a:pt x="1890432" y="517712"/>
                          </a:cubicBezTo>
                          <a:cubicBezTo>
                            <a:pt x="1734551" y="553417"/>
                            <a:pt x="1675174" y="488790"/>
                            <a:pt x="1475479" y="517712"/>
                          </a:cubicBezTo>
                          <a:cubicBezTo>
                            <a:pt x="1275784" y="546634"/>
                            <a:pt x="1259987" y="512956"/>
                            <a:pt x="1060525" y="517712"/>
                          </a:cubicBezTo>
                          <a:cubicBezTo>
                            <a:pt x="861063" y="522468"/>
                            <a:pt x="744795" y="469683"/>
                            <a:pt x="591448" y="517712"/>
                          </a:cubicBezTo>
                          <a:cubicBezTo>
                            <a:pt x="438101" y="565741"/>
                            <a:pt x="233793" y="500431"/>
                            <a:pt x="86287" y="517712"/>
                          </a:cubicBezTo>
                          <a:cubicBezTo>
                            <a:pt x="39561" y="523171"/>
                            <a:pt x="1755" y="478045"/>
                            <a:pt x="0" y="431425"/>
                          </a:cubicBezTo>
                          <a:cubicBezTo>
                            <a:pt x="-25171" y="271994"/>
                            <a:pt x="31522" y="181298"/>
                            <a:pt x="0" y="8628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653C062-B249-D94E-8532-246038C06AEE}"/>
              </a:ext>
            </a:extLst>
          </p:cNvPr>
          <p:cNvSpPr/>
          <p:nvPr/>
        </p:nvSpPr>
        <p:spPr>
          <a:xfrm>
            <a:off x="743192" y="2136338"/>
            <a:ext cx="52912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latin typeface="+mj-lt"/>
              </a:rPr>
              <a:t>Feuille de route </a:t>
            </a:r>
            <a:r>
              <a:rPr lang="fr-FR" sz="2400" dirty="0">
                <a:latin typeface="+mj-lt"/>
              </a:rPr>
              <a:t>de l’UE présentée </a:t>
            </a:r>
          </a:p>
          <a:p>
            <a:r>
              <a:rPr lang="fr-FR" sz="2400" dirty="0">
                <a:latin typeface="+mj-lt"/>
              </a:rPr>
              <a:t>le 11 décembre 2019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800" b="1" dirty="0">
                <a:latin typeface="+mj-lt"/>
              </a:rPr>
              <a:t>Objectif</a:t>
            </a:r>
            <a:r>
              <a:rPr lang="fr-FR" sz="2400" dirty="0">
                <a:latin typeface="+mj-lt"/>
              </a:rPr>
              <a:t> : rendre l’économie de l’UE durable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Plusieurs </a:t>
            </a:r>
            <a:r>
              <a:rPr lang="fr-FR" sz="2800" b="1" dirty="0">
                <a:latin typeface="+mj-lt"/>
              </a:rPr>
              <a:t>domaines d’actions </a:t>
            </a:r>
            <a:r>
              <a:rPr lang="fr-FR" sz="2400" dirty="0">
                <a:latin typeface="+mj-lt"/>
              </a:rPr>
              <a:t>…</a:t>
            </a:r>
          </a:p>
          <a:p>
            <a:endParaRPr lang="fr-F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35577-EBED-FA44-AABD-B1D4CD5D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entury Gothic" panose="020B0502020202020204" pitchFamily="34" charset="0"/>
              </a:rPr>
              <a:t>Le Pacte Vert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76909FC-0A00-3745-BE47-B98FD460818E}"/>
              </a:ext>
            </a:extLst>
          </p:cNvPr>
          <p:cNvGrpSpPr/>
          <p:nvPr/>
        </p:nvGrpSpPr>
        <p:grpSpPr>
          <a:xfrm>
            <a:off x="743191" y="1316874"/>
            <a:ext cx="3901079" cy="5391488"/>
            <a:chOff x="743191" y="1316874"/>
            <a:chExt cx="3901079" cy="539148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22EC4EF-D69F-EA4F-A878-9C53B5B49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3"/>
            <a:stretch/>
          </p:blipFill>
          <p:spPr>
            <a:xfrm>
              <a:off x="1122336" y="2528213"/>
              <a:ext cx="3111500" cy="41801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558EEAA-FC51-E141-9C5A-7F11A2F1F964}"/>
                </a:ext>
              </a:extLst>
            </p:cNvPr>
            <p:cNvSpPr txBox="1"/>
            <p:nvPr/>
          </p:nvSpPr>
          <p:spPr>
            <a:xfrm>
              <a:off x="743191" y="1316874"/>
              <a:ext cx="3901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highlight>
                    <a:srgbClr val="88DFE3"/>
                  </a:highlight>
                  <a:latin typeface="Century Gothic" panose="020B0502020202020204" pitchFamily="34" charset="0"/>
                </a:rPr>
                <a:t>Premier appel à projets Green deal ouvert le 22 septembre 2020 sous le programme-cadre Horizon 2020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87E13B6E-5C34-8F49-B35E-B4D8F145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499" y="195672"/>
            <a:ext cx="1943100" cy="98742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61CC2FD-43AA-0A48-902A-F3E33E8CFADF}"/>
              </a:ext>
            </a:extLst>
          </p:cNvPr>
          <p:cNvGrpSpPr/>
          <p:nvPr/>
        </p:nvGrpSpPr>
        <p:grpSpPr>
          <a:xfrm>
            <a:off x="5465816" y="1544887"/>
            <a:ext cx="6431954" cy="5081692"/>
            <a:chOff x="5465816" y="1544887"/>
            <a:chExt cx="6431954" cy="508169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3E8C605E-56F6-EC44-A3CF-7733FB0D5D38}"/>
                </a:ext>
              </a:extLst>
            </p:cNvPr>
            <p:cNvGrpSpPr/>
            <p:nvPr/>
          </p:nvGrpSpPr>
          <p:grpSpPr>
            <a:xfrm>
              <a:off x="5465816" y="5210806"/>
              <a:ext cx="6431954" cy="1415773"/>
              <a:chOff x="5465816" y="5210806"/>
              <a:chExt cx="6431954" cy="141577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43223B-BC97-0148-97FC-801E0956DC9E}"/>
                  </a:ext>
                </a:extLst>
              </p:cNvPr>
              <p:cNvSpPr/>
              <p:nvPr/>
            </p:nvSpPr>
            <p:spPr>
              <a:xfrm>
                <a:off x="5611523" y="5610916"/>
                <a:ext cx="6096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+mj-lt"/>
                  </a:rPr>
                  <a:t>The power of grape extracts: antimicrobial and antioxidant properties to prevent the use of antibiotics in farmed animals</a:t>
                </a:r>
                <a:endParaRPr lang="fr-FR" sz="2000" dirty="0">
                  <a:latin typeface="+mj-lt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7879C1F-C1CB-4740-AF1C-97048BCEBD9B}"/>
                  </a:ext>
                </a:extLst>
              </p:cNvPr>
              <p:cNvSpPr/>
              <p:nvPr/>
            </p:nvSpPr>
            <p:spPr>
              <a:xfrm>
                <a:off x="5465816" y="5210806"/>
                <a:ext cx="64319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000" dirty="0">
                    <a:solidFill>
                      <a:srgbClr val="000000"/>
                    </a:solidFill>
                    <a:latin typeface="+mj-lt"/>
                  </a:rPr>
                  <a:t>*</a:t>
                </a:r>
                <a:r>
                  <a:rPr lang="fr-FR" sz="2000" dirty="0" err="1">
                    <a:solidFill>
                      <a:srgbClr val="000000"/>
                    </a:solidFill>
                    <a:highlight>
                      <a:srgbClr val="00FFFF"/>
                    </a:highlight>
                    <a:latin typeface="+mj-lt"/>
                  </a:rPr>
                  <a:t>NeoGiANT</a:t>
                </a:r>
                <a:r>
                  <a:rPr lang="fr-FR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fr-FR" sz="1600" dirty="0">
                    <a:solidFill>
                      <a:srgbClr val="000000"/>
                    </a:solidFill>
                    <a:latin typeface="+mj-lt"/>
                  </a:rPr>
                  <a:t>(coordination l’U </a:t>
                </a:r>
                <a:r>
                  <a:rPr lang="fr-FR" sz="1600" dirty="0">
                    <a:latin typeface="+mj-lt"/>
                  </a:rPr>
                  <a:t>de Saint-Jacques-de-Compostelle, Espagne)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C65384-E1F3-F245-8532-AC22C63C56CF}"/>
                </a:ext>
              </a:extLst>
            </p:cNvPr>
            <p:cNvSpPr/>
            <p:nvPr/>
          </p:nvSpPr>
          <p:spPr>
            <a:xfrm>
              <a:off x="5639239" y="4610976"/>
              <a:ext cx="56655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15 dépôts, pour 1 projet retenu* (taux de succès de 6,6%). </a:t>
              </a:r>
              <a:endParaRPr lang="fr-FR" dirty="0">
                <a:latin typeface="+mj-lt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FC2E5C5-34D8-3047-AF93-461F9C4A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103" y="1544887"/>
              <a:ext cx="6134100" cy="307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8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4F69D-5534-0D45-AC85-0946176B33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Century Gothic"/>
                <a:cs typeface="Century Gothic"/>
              </a:rPr>
              <a:t>Horizon Europe</a:t>
            </a:r>
            <a:br>
              <a:rPr lang="fr-FR" dirty="0">
                <a:latin typeface="Century Gothic"/>
                <a:cs typeface="Century Gothic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9E84EC-020E-6347-A164-49729E5535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2DD450-A205-224C-AA09-405F4DB15A87}"/>
              </a:ext>
            </a:extLst>
          </p:cNvPr>
          <p:cNvSpPr txBox="1"/>
          <p:nvPr/>
        </p:nvSpPr>
        <p:spPr>
          <a:xfrm>
            <a:off x="2255351" y="3429000"/>
            <a:ext cx="3682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fr-FR" sz="24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ème</a:t>
            </a:r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programme cadre (FP9)</a:t>
            </a:r>
          </a:p>
          <a:p>
            <a:pPr algn="ctr"/>
            <a:r>
              <a:rPr lang="fr-F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2021 - 2027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9D4D3D-590B-1A4B-89BC-4D7653D58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34" y="177128"/>
            <a:ext cx="3268980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91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8454D-13BD-0F4E-9BF8-FE022F0A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latin typeface="Century Gothic" panose="020B0502020202020204" pitchFamily="34" charset="0"/>
              </a:rPr>
              <a:t>Architecture </a:t>
            </a:r>
            <a:r>
              <a:rPr lang="fr-FR" sz="2000" dirty="0">
                <a:latin typeface="Century Gothic" panose="020B0502020202020204" pitchFamily="34" charset="0"/>
              </a:rPr>
              <a:t>du </a:t>
            </a:r>
            <a:r>
              <a:rPr lang="fr-FR" sz="2800" dirty="0">
                <a:latin typeface="Century Gothic" panose="020B0502020202020204" pitchFamily="34" charset="0"/>
              </a:rPr>
              <a:t>programme Horizon Europe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37DCE3-C8B6-8941-90C1-8666481C0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/>
          <a:stretch/>
        </p:blipFill>
        <p:spPr>
          <a:xfrm>
            <a:off x="1287226" y="1198351"/>
            <a:ext cx="9646920" cy="50197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3E8FBE-731F-BE4F-A8BB-F6CDA468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8454D-13BD-0F4E-9BF8-FE022F0A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latin typeface="Century Gothic" panose="020B0502020202020204" pitchFamily="34" charset="0"/>
              </a:rPr>
              <a:t>Architecture </a:t>
            </a:r>
            <a:r>
              <a:rPr lang="fr-FR" sz="2000" dirty="0">
                <a:latin typeface="Century Gothic" panose="020B0502020202020204" pitchFamily="34" charset="0"/>
              </a:rPr>
              <a:t>du </a:t>
            </a:r>
            <a:r>
              <a:rPr lang="fr-FR" sz="2800" dirty="0">
                <a:latin typeface="Century Gothic" panose="020B0502020202020204" pitchFamily="34" charset="0"/>
              </a:rPr>
              <a:t>programme Horizon Europe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37DCE3-C8B6-8941-90C1-8666481C0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/>
          <a:stretch/>
        </p:blipFill>
        <p:spPr>
          <a:xfrm>
            <a:off x="1287226" y="1198351"/>
            <a:ext cx="9646920" cy="50197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3E8FBE-731F-BE4F-A8BB-F6CDA4680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A1B416-5CFE-744C-A2B7-7DAEA12B9E33}"/>
              </a:ext>
            </a:extLst>
          </p:cNvPr>
          <p:cNvSpPr txBox="1"/>
          <p:nvPr/>
        </p:nvSpPr>
        <p:spPr>
          <a:xfrm>
            <a:off x="3582174" y="2951946"/>
            <a:ext cx="502765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59B4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Le Programme de Travail 2021 – 2022 adopté le 15 juin 2021 !</a:t>
            </a:r>
          </a:p>
        </p:txBody>
      </p:sp>
    </p:spTree>
    <p:extLst>
      <p:ext uri="{BB962C8B-B14F-4D97-AF65-F5344CB8AC3E}">
        <p14:creationId xmlns:p14="http://schemas.microsoft.com/office/powerpoint/2010/main" val="42106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38454D-13BD-0F4E-9BF8-FE022F0A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>
                <a:latin typeface="Century Gothic" panose="020B0502020202020204" pitchFamily="34" charset="0"/>
              </a:rPr>
              <a:t>Architecture </a:t>
            </a:r>
            <a:r>
              <a:rPr lang="fr-FR" sz="2000" dirty="0">
                <a:latin typeface="Century Gothic" panose="020B0502020202020204" pitchFamily="34" charset="0"/>
              </a:rPr>
              <a:t>du </a:t>
            </a:r>
            <a:r>
              <a:rPr lang="fr-FR" sz="2800" dirty="0">
                <a:latin typeface="Century Gothic" panose="020B0502020202020204" pitchFamily="34" charset="0"/>
              </a:rPr>
              <a:t>programme Horizon Europe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9EC2FCE3-52A6-334B-B2C0-23C7A6BD3C1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i="1" dirty="0"/>
              <a:t>Adoption du Programme de Travail Horizon Europe 2021 – 2022 le 15 juin 2021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3E8FBE-731F-BE4F-A8BB-F6CDA4680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138" y="108024"/>
            <a:ext cx="1471041" cy="9704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FA0174-F06D-4D4A-8CC2-06C7C04F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322"/>
            <a:ext cx="12192000" cy="5007745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327EF5-4D60-054F-94C1-24F357A5DF2D}"/>
              </a:ext>
            </a:extLst>
          </p:cNvPr>
          <p:cNvSpPr/>
          <p:nvPr/>
        </p:nvSpPr>
        <p:spPr>
          <a:xfrm>
            <a:off x="743192" y="1417481"/>
            <a:ext cx="11069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ec.europa.eu</a:t>
            </a:r>
            <a:r>
              <a:rPr lang="fr-FR" dirty="0"/>
              <a:t>/info/</a:t>
            </a:r>
            <a:r>
              <a:rPr lang="fr-FR" dirty="0" err="1"/>
              <a:t>funding</a:t>
            </a:r>
            <a:r>
              <a:rPr lang="fr-FR" dirty="0"/>
              <a:t>-tenders/</a:t>
            </a:r>
            <a:r>
              <a:rPr lang="fr-FR" dirty="0" err="1"/>
              <a:t>opportunities</a:t>
            </a:r>
            <a:r>
              <a:rPr lang="fr-FR" dirty="0"/>
              <a:t>/portal/</a:t>
            </a:r>
            <a:r>
              <a:rPr lang="fr-FR" dirty="0" err="1"/>
              <a:t>screen</a:t>
            </a:r>
            <a:r>
              <a:rPr lang="fr-FR" dirty="0"/>
              <a:t>/how-to-</a:t>
            </a:r>
            <a:r>
              <a:rPr lang="fr-FR" dirty="0" err="1"/>
              <a:t>participate</a:t>
            </a:r>
            <a:r>
              <a:rPr lang="fr-FR" dirty="0"/>
              <a:t>/</a:t>
            </a:r>
            <a:r>
              <a:rPr lang="fr-FR" dirty="0" err="1"/>
              <a:t>reference</a:t>
            </a:r>
            <a:r>
              <a:rPr lang="fr-FR" dirty="0"/>
              <a:t>-documents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C1B8E4-F27F-1742-B45C-072915713E45}"/>
              </a:ext>
            </a:extLst>
          </p:cNvPr>
          <p:cNvGrpSpPr/>
          <p:nvPr/>
        </p:nvGrpSpPr>
        <p:grpSpPr>
          <a:xfrm>
            <a:off x="2872663" y="3090027"/>
            <a:ext cx="2433930" cy="3012456"/>
            <a:chOff x="2872663" y="3090027"/>
            <a:chExt cx="2433930" cy="3012456"/>
          </a:xfrm>
        </p:grpSpPr>
        <p:sp>
          <p:nvSpPr>
            <p:cNvPr id="5" name="Flèche vers la gauche 4">
              <a:extLst>
                <a:ext uri="{FF2B5EF4-FFF2-40B4-BE49-F238E27FC236}">
                  <a16:creationId xmlns:a16="http://schemas.microsoft.com/office/drawing/2014/main" id="{5BFC3299-2AA5-874B-8968-EB14055AE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2663" y="3090027"/>
              <a:ext cx="468774" cy="197069"/>
            </a:xfrm>
            <a:prstGeom prst="leftArrow">
              <a:avLst/>
            </a:prstGeom>
            <a:solidFill>
              <a:srgbClr val="FF59B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vers la gauche 9">
              <a:extLst>
                <a:ext uri="{FF2B5EF4-FFF2-40B4-BE49-F238E27FC236}">
                  <a16:creationId xmlns:a16="http://schemas.microsoft.com/office/drawing/2014/main" id="{F4430FC1-6699-C245-B1AD-A44EA53CD6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7819" y="5905414"/>
              <a:ext cx="468774" cy="197069"/>
            </a:xfrm>
            <a:prstGeom prst="leftArrow">
              <a:avLst/>
            </a:prstGeom>
            <a:solidFill>
              <a:srgbClr val="FF59B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504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2051</TotalTime>
  <Words>1551</Words>
  <Application>Microsoft Macintosh PowerPoint</Application>
  <PresentationFormat>Grand écran</PresentationFormat>
  <Paragraphs>243</Paragraphs>
  <Slides>35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Courier New</vt:lpstr>
      <vt:lpstr>Raleway</vt:lpstr>
      <vt:lpstr>Verdana</vt:lpstr>
      <vt:lpstr>Wingdings</vt:lpstr>
      <vt:lpstr>Thème Office</vt:lpstr>
      <vt:lpstr>Actualités du Programme Européen  pour la Recherche et l’Innovation</vt:lpstr>
      <vt:lpstr>Actualités européennes</vt:lpstr>
      <vt:lpstr>Green Deal</vt:lpstr>
      <vt:lpstr>Le Pacte Vert</vt:lpstr>
      <vt:lpstr>Le Pacte Vert</vt:lpstr>
      <vt:lpstr>Horizon Europe </vt:lpstr>
      <vt:lpstr>Architecture du programme Horizon Europe</vt:lpstr>
      <vt:lpstr>Architecture du programme Horizon Europe</vt:lpstr>
      <vt:lpstr>Architecture du programme Horizon Europe</vt:lpstr>
      <vt:lpstr>Pilier 1</vt:lpstr>
      <vt:lpstr>Pilier 1</vt:lpstr>
      <vt:lpstr>Pilier 1</vt:lpstr>
      <vt:lpstr>Pilier 2</vt:lpstr>
      <vt:lpstr>Défis Mondiaux</vt:lpstr>
      <vt:lpstr>Les AAP 2021 (Cluster 6 Alimentation)</vt:lpstr>
      <vt:lpstr>Les AAP 2021 (Cluster 6 Alimentation)</vt:lpstr>
      <vt:lpstr>Défis Mondiaux</vt:lpstr>
      <vt:lpstr>Les AAP 2022 (Cluster 6 Alimentation)</vt:lpstr>
      <vt:lpstr>Pilier 3</vt:lpstr>
      <vt:lpstr>Partenariats européens  sous Horizon Europe</vt:lpstr>
      <vt:lpstr>Partenariats européens sous Horizon Europe</vt:lpstr>
      <vt:lpstr>AOB</vt:lpstr>
      <vt:lpstr>Era-Net ICRAD </vt:lpstr>
      <vt:lpstr>ERA-NET ICRAD</vt:lpstr>
      <vt:lpstr>ERA-NET ICRAD</vt:lpstr>
      <vt:lpstr>ERA-NET ICRAD</vt:lpstr>
      <vt:lpstr>ERA-NET ICRAD</vt:lpstr>
      <vt:lpstr>ERA-NET ICRAD</vt:lpstr>
      <vt:lpstr>ERA-ET ICRAD</vt:lpstr>
      <vt:lpstr>ERA-NET ICRAD</vt:lpstr>
      <vt:lpstr>Présentation PowerPoint</vt:lpstr>
      <vt:lpstr>Présentation PowerPoint</vt:lpstr>
      <vt:lpstr>Présentation PowerPoint</vt:lpstr>
      <vt:lpstr>ERA-NET ICRAD</vt:lpstr>
      <vt:lpstr>Pilier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Richardson Jennifer</cp:lastModifiedBy>
  <cp:revision>93</cp:revision>
  <dcterms:created xsi:type="dcterms:W3CDTF">2019-12-11T10:12:20Z</dcterms:created>
  <dcterms:modified xsi:type="dcterms:W3CDTF">2021-06-18T06:46:47Z</dcterms:modified>
</cp:coreProperties>
</file>