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1" r:id="rId9"/>
    <p:sldId id="274" r:id="rId10"/>
    <p:sldId id="262" r:id="rId11"/>
    <p:sldId id="275" r:id="rId12"/>
    <p:sldId id="265" r:id="rId13"/>
    <p:sldId id="266" r:id="rId14"/>
    <p:sldId id="268" r:id="rId15"/>
    <p:sldId id="276" r:id="rId16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OGNES Aurele" initials="VA" lastIdx="1" clrIdx="0">
    <p:extLst>
      <p:ext uri="{19B8F6BF-5375-455C-9EA6-DF929625EA0E}">
        <p15:presenceInfo xmlns:p15="http://schemas.microsoft.com/office/powerpoint/2012/main" userId="S-1-5-21-2019321011-66206907-697575874-11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102" autoAdjust="0"/>
  </p:normalViewPr>
  <p:slideViewPr>
    <p:cSldViewPr snapToGrid="0">
      <p:cViewPr varScale="1">
        <p:scale>
          <a:sx n="77" d="100"/>
          <a:sy n="77" d="100"/>
        </p:scale>
        <p:origin x="91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D13F2-ECE9-4722-997D-CD05ED6265B4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A9534-6BB3-4BD9-8287-248A0F104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4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14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220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864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235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617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9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01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27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56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33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48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32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343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7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9534-6BB3-4BD9-8287-248A0F104C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32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41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6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8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9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69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5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86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23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65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12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8728-E3B7-4E70-869D-39976ECC4EDB}" type="datetimeFigureOut">
              <a:rPr lang="fr-FR" smtClean="0"/>
              <a:t>12/03/2021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D6A0-B172-4393-B718-E5D20A033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65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2749" y="1194970"/>
            <a:ext cx="8679915" cy="1748729"/>
          </a:xfrm>
        </p:spPr>
        <p:txBody>
          <a:bodyPr>
            <a:normAutofit/>
          </a:bodyPr>
          <a:lstStyle/>
          <a:p>
            <a:r>
              <a:rPr lang="fr-FR" sz="6000" dirty="0"/>
              <a:t>Conférence RFSA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2749" y="2943699"/>
            <a:ext cx="8673427" cy="2153234"/>
          </a:xfrm>
        </p:spPr>
        <p:txBody>
          <a:bodyPr>
            <a:normAutofit/>
          </a:bodyPr>
          <a:lstStyle/>
          <a:p>
            <a:r>
              <a:rPr lang="fr-FR" sz="2400" dirty="0"/>
              <a:t>Retour d’expérience de la pandémie COVID 19 pour le réseau des Laboratoires Départementaux – Le regard de l’ADILVA</a:t>
            </a:r>
          </a:p>
          <a:p>
            <a:endParaRPr lang="fr-FR" dirty="0"/>
          </a:p>
          <a:p>
            <a:r>
              <a:rPr lang="fr-FR" sz="1200" dirty="0"/>
              <a:t>Dr </a:t>
            </a:r>
            <a:r>
              <a:rPr lang="fr-FR" sz="1200" dirty="0" err="1"/>
              <a:t>Vét</a:t>
            </a:r>
            <a:r>
              <a:rPr lang="fr-FR" sz="1200" dirty="0"/>
              <a:t>. Aurèle VALOGNES, présidente ADILVA et directrice du LDA53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2" y="6261657"/>
            <a:ext cx="702781" cy="5963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70288" y="6375162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</p:spTree>
    <p:extLst>
      <p:ext uri="{BB962C8B-B14F-4D97-AF65-F5344CB8AC3E}">
        <p14:creationId xmlns:p14="http://schemas.microsoft.com/office/powerpoint/2010/main" val="398836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6261657"/>
            <a:ext cx="702781" cy="5963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2170" y="275771"/>
            <a:ext cx="11509829" cy="539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Sur les 75 sites des LDA, les enquêtes ont collecté les informations nécessaires périodiquement </a:t>
            </a:r>
          </a:p>
          <a:p>
            <a:endParaRPr lang="fr-FR" sz="2400" dirty="0"/>
          </a:p>
          <a:p>
            <a:r>
              <a:rPr lang="fr-FR" sz="2400" dirty="0"/>
              <a:t>En janvier 2021, 28 LDA ont déclaré « toujours réaliser » des tests RT PCR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r>
              <a:rPr lang="fr-FR" dirty="0"/>
              <a:t>                     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21399" y="6488668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95018B-EBC2-47DF-95A2-AFFBA8301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71" y="2362730"/>
            <a:ext cx="7244204" cy="348552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077987" y="3526893"/>
            <a:ext cx="411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Variants</a:t>
            </a:r>
            <a:r>
              <a:rPr lang="fr-FR" dirty="0"/>
              <a:t>: 21 LDA font du criblage</a:t>
            </a:r>
          </a:p>
        </p:txBody>
      </p:sp>
    </p:spTree>
    <p:extLst>
      <p:ext uri="{BB962C8B-B14F-4D97-AF65-F5344CB8AC3E}">
        <p14:creationId xmlns:p14="http://schemas.microsoft.com/office/powerpoint/2010/main" val="174516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6214533"/>
            <a:ext cx="702781" cy="6434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02246" y="6488668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0" y="666634"/>
            <a:ext cx="11790965" cy="488738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9082" y="270932"/>
            <a:ext cx="11497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Evolution du nombre de RT PCR SARS-CoV2 réalisés en LDA entre le 31 août 2020 et le 31 janvier 2021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3674534" y="5691084"/>
            <a:ext cx="978408" cy="433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22677" y="5699609"/>
            <a:ext cx="523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Estimation de 1 600 000 tests faits en LDA.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19200" y="75507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Max hebdo</a:t>
            </a:r>
          </a:p>
        </p:txBody>
      </p:sp>
    </p:spTree>
    <p:extLst>
      <p:ext uri="{BB962C8B-B14F-4D97-AF65-F5344CB8AC3E}">
        <p14:creationId xmlns:p14="http://schemas.microsoft.com/office/powerpoint/2010/main" val="102480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1" y="2349924"/>
            <a:ext cx="3962400" cy="2512361"/>
          </a:xfrm>
        </p:spPr>
        <p:txBody>
          <a:bodyPr>
            <a:noAutofit/>
          </a:bodyPr>
          <a:lstStyle/>
          <a:p>
            <a:r>
              <a:rPr lang="fr-FR" sz="4400" dirty="0"/>
              <a:t>4- Les difficultés rencontrées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455887" y="290286"/>
            <a:ext cx="7594073" cy="5761522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Mise en place en urgence </a:t>
            </a:r>
            <a:r>
              <a:rPr lang="fr-FR" sz="2000" b="1" dirty="0"/>
              <a:t>du plan de continuité d’activité</a:t>
            </a:r>
            <a:r>
              <a:rPr lang="fr-FR" sz="2000" dirty="0"/>
              <a:t>, en obtenant le statut de maintenance obligatoire, grâce au concours ++++ de la DGAL</a:t>
            </a:r>
          </a:p>
          <a:p>
            <a:r>
              <a:rPr lang="fr-FR" sz="2000" dirty="0"/>
              <a:t>Isolement ++, avec la fermeture des partenaires, des laboratoires de référence, puis une vague médiatique qui nous a submergé</a:t>
            </a:r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Manque de directives claires (le courrier du Ministre VERAN n’est arrivé que le 27 avril, le Préfet n’était pas seul décideur sur son territoire, les ARS étaient « en retard »)</a:t>
            </a:r>
          </a:p>
          <a:p>
            <a:r>
              <a:rPr lang="fr-FR" sz="2000" dirty="0">
                <a:sym typeface="Wingdings" panose="05000000000000000000" pitchFamily="2" charset="2"/>
              </a:rPr>
              <a:t>Blocages des réactifs vétérinaires pour la RT PCR SARS-CoV2</a:t>
            </a:r>
          </a:p>
          <a:p>
            <a:r>
              <a:rPr lang="fr-FR" sz="2000" dirty="0">
                <a:sym typeface="Wingdings" panose="05000000000000000000" pitchFamily="2" charset="2"/>
              </a:rPr>
              <a:t>Pénurie des consommables (écouvillons, pointes à filtres, microplaques, fatigue des équipes), EPI… Une histoire qui dure !!!!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6261657"/>
            <a:ext cx="702781" cy="5963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60206" y="6375162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</p:spTree>
    <p:extLst>
      <p:ext uri="{BB962C8B-B14F-4D97-AF65-F5344CB8AC3E}">
        <p14:creationId xmlns:p14="http://schemas.microsoft.com/office/powerpoint/2010/main" val="249055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5713" y="2349924"/>
            <a:ext cx="3846287" cy="2512361"/>
          </a:xfrm>
        </p:spPr>
        <p:txBody>
          <a:bodyPr>
            <a:noAutofit/>
          </a:bodyPr>
          <a:lstStyle/>
          <a:p>
            <a:r>
              <a:rPr lang="fr-FR" sz="4400" dirty="0"/>
              <a:t>5- Et maintenant?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1" y="803185"/>
            <a:ext cx="7477959" cy="5089615"/>
          </a:xfrm>
        </p:spPr>
        <p:txBody>
          <a:bodyPr>
            <a:normAutofit lnSpcReduction="10000"/>
          </a:bodyPr>
          <a:lstStyle/>
          <a:p>
            <a:pPr lvl="1"/>
            <a:r>
              <a:rPr lang="fr-FR" sz="2800" dirty="0">
                <a:sym typeface="Wingdings" panose="05000000000000000000" pitchFamily="2" charset="2"/>
              </a:rPr>
              <a:t>Une des qualités innées des LDA: leur proximité terrain et leur logistique</a:t>
            </a:r>
          </a:p>
          <a:p>
            <a:pPr lvl="1"/>
            <a:r>
              <a:rPr lang="fr-FR" sz="2800" dirty="0">
                <a:sym typeface="Wingdings" panose="05000000000000000000" pitchFamily="2" charset="2"/>
              </a:rPr>
              <a:t>La réactivité en temps de crise (IAHP, salmonelles, </a:t>
            </a:r>
            <a:r>
              <a:rPr lang="fr-FR" sz="2800" dirty="0" err="1">
                <a:sym typeface="Wingdings" panose="05000000000000000000" pitchFamily="2" charset="2"/>
              </a:rPr>
              <a:t>Lubrizol</a:t>
            </a:r>
            <a:r>
              <a:rPr lang="fr-FR" sz="2800" dirty="0">
                <a:sym typeface="Wingdings" panose="05000000000000000000" pitchFamily="2" charset="2"/>
              </a:rPr>
              <a:t>, etc…)</a:t>
            </a:r>
          </a:p>
          <a:p>
            <a:pPr lvl="1"/>
            <a:r>
              <a:rPr lang="fr-FR" sz="2800" dirty="0">
                <a:sym typeface="Wingdings" panose="05000000000000000000" pitchFamily="2" charset="2"/>
              </a:rPr>
              <a:t>Les collaborations LABM / LDA seront-elles pérennes?</a:t>
            </a:r>
          </a:p>
          <a:p>
            <a:pPr lvl="1"/>
            <a:r>
              <a:rPr lang="fr-FR" sz="2800" dirty="0">
                <a:sym typeface="Wingdings" panose="05000000000000000000" pitchFamily="2" charset="2"/>
              </a:rPr>
              <a:t>Surveillance de l’environnement (eaux usées, air, surfaces) : un rôle historique des LDA</a:t>
            </a:r>
          </a:p>
          <a:p>
            <a:pPr lvl="1"/>
            <a:endParaRPr lang="fr-FR" sz="2800" dirty="0">
              <a:sym typeface="Wingdings" panose="05000000000000000000" pitchFamily="2" charset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6261657"/>
            <a:ext cx="702781" cy="5963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60206" y="6488668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</p:spTree>
    <p:extLst>
      <p:ext uri="{BB962C8B-B14F-4D97-AF65-F5344CB8AC3E}">
        <p14:creationId xmlns:p14="http://schemas.microsoft.com/office/powerpoint/2010/main" val="1935041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5713" y="2349924"/>
            <a:ext cx="3846287" cy="2512361"/>
          </a:xfrm>
        </p:spPr>
        <p:txBody>
          <a:bodyPr>
            <a:noAutofit/>
          </a:bodyPr>
          <a:lstStyle/>
          <a:p>
            <a:r>
              <a:rPr lang="fr-FR" sz="4400" dirty="0"/>
              <a:t>5- Et maintenant?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714041" y="999068"/>
            <a:ext cx="7477959" cy="4741332"/>
          </a:xfrm>
        </p:spPr>
        <p:txBody>
          <a:bodyPr>
            <a:normAutofit lnSpcReduction="10000"/>
          </a:bodyPr>
          <a:lstStyle/>
          <a:p>
            <a:r>
              <a:rPr lang="fr-FR" sz="2800" dirty="0">
                <a:sym typeface="Wingdings" panose="05000000000000000000" pitchFamily="2" charset="2"/>
              </a:rPr>
              <a:t>Le concept One Health devrait être plus qu’une simple idée……</a:t>
            </a:r>
          </a:p>
          <a:p>
            <a:r>
              <a:rPr lang="fr-FR" sz="2800" dirty="0">
                <a:sym typeface="Wingdings" panose="05000000000000000000" pitchFamily="2" charset="2"/>
              </a:rPr>
              <a:t>La chaine de commandement en temps de crise gagnerait à être plus directe et plus proche des territoires</a:t>
            </a:r>
          </a:p>
          <a:p>
            <a:r>
              <a:rPr lang="fr-FR" sz="2800" dirty="0">
                <a:sym typeface="Wingdings" panose="05000000000000000000" pitchFamily="2" charset="2"/>
              </a:rPr>
              <a:t>Une meilleure communication entre les instances est la clé de la réussite</a:t>
            </a:r>
            <a:endParaRPr lang="fr-FR" sz="2600" dirty="0">
              <a:sym typeface="Wingdings" panose="05000000000000000000" pitchFamily="2" charset="2"/>
            </a:endParaRPr>
          </a:p>
          <a:p>
            <a:r>
              <a:rPr lang="fr-FR" sz="2600" dirty="0">
                <a:sym typeface="Wingdings" panose="05000000000000000000" pitchFamily="2" charset="2"/>
              </a:rPr>
              <a:t>Le maillage des LDA est utile (IA, PPA, FCO, tuberculose, etc…) mais si fragile….</a:t>
            </a:r>
          </a:p>
          <a:p>
            <a:endParaRPr lang="fr-FR" sz="2800" dirty="0">
              <a:sym typeface="Wingdings" panose="05000000000000000000" pitchFamily="2" charset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6261657"/>
            <a:ext cx="702781" cy="5963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81488" y="6375162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</p:spTree>
    <p:extLst>
      <p:ext uri="{BB962C8B-B14F-4D97-AF65-F5344CB8AC3E}">
        <p14:creationId xmlns:p14="http://schemas.microsoft.com/office/powerpoint/2010/main" val="254425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6580" y="2349925"/>
            <a:ext cx="4635153" cy="1702947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Vos questions sont les bienvenues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0" y="6261657"/>
            <a:ext cx="702781" cy="5963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02246" y="6484992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</p:spTree>
    <p:extLst>
      <p:ext uri="{BB962C8B-B14F-4D97-AF65-F5344CB8AC3E}">
        <p14:creationId xmlns:p14="http://schemas.microsoft.com/office/powerpoint/2010/main" val="418295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811150" y="984739"/>
            <a:ext cx="7264735" cy="527636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800" dirty="0"/>
              <a:t>Les principales étapes ayant mené à la mobilisation des LDA en RT PCR SARS-CoV2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/>
              <a:t>Les enquêtes hebdomadaires: un indicateur mis en place en urgence… et toujours d’actualité!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/>
              <a:t>Les difficultés rencontrées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/>
              <a:t>Et maintenant?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2" y="6261657"/>
            <a:ext cx="702781" cy="5963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24871" y="6375162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</p:spTree>
    <p:extLst>
      <p:ext uri="{BB962C8B-B14F-4D97-AF65-F5344CB8AC3E}">
        <p14:creationId xmlns:p14="http://schemas.microsoft.com/office/powerpoint/2010/main" val="395607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7333" y="2167468"/>
            <a:ext cx="3810000" cy="2641598"/>
          </a:xfrm>
        </p:spPr>
        <p:txBody>
          <a:bodyPr>
            <a:noAutofit/>
          </a:bodyPr>
          <a:lstStyle/>
          <a:p>
            <a:r>
              <a:rPr lang="fr-FR" sz="3200" dirty="0"/>
              <a:t>1 - Les principales étapes ayant amené à la mobilisation des LDA en RT PCR SARS-CoV2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702629" y="537029"/>
            <a:ext cx="7347331" cy="5514779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/>
              <a:t>Jeudi 12 mars 2020 </a:t>
            </a:r>
            <a:r>
              <a:rPr lang="fr-FR" sz="2400" dirty="0">
                <a:sym typeface="Wingdings" panose="05000000000000000000" pitchFamily="2" charset="2"/>
              </a:rPr>
              <a:t> Confinement niveau 2</a:t>
            </a:r>
          </a:p>
          <a:p>
            <a:r>
              <a:rPr lang="fr-FR" sz="2400" dirty="0">
                <a:sym typeface="Wingdings" panose="05000000000000000000" pitchFamily="2" charset="2"/>
              </a:rPr>
              <a:t>Mardi 17 mars 2020  Confinement niveau 3</a:t>
            </a:r>
          </a:p>
          <a:p>
            <a:r>
              <a:rPr lang="fr-FR" sz="2400" dirty="0">
                <a:sym typeface="Wingdings" panose="05000000000000000000" pitchFamily="2" charset="2"/>
              </a:rPr>
              <a:t>DGAL : le partenaire historique, présent à la 1</a:t>
            </a:r>
            <a:r>
              <a:rPr lang="fr-FR" sz="2400" baseline="30000" dirty="0">
                <a:sym typeface="Wingdings" panose="05000000000000000000" pitchFamily="2" charset="2"/>
              </a:rPr>
              <a:t>ère</a:t>
            </a:r>
            <a:r>
              <a:rPr lang="fr-FR" sz="2400" dirty="0">
                <a:sym typeface="Wingdings" panose="05000000000000000000" pitchFamily="2" charset="2"/>
              </a:rPr>
              <a:t> heure. Des contacts journaliers, constructifs qui aboutissent, le 23 mars à une liste des analyses prioritaires</a:t>
            </a:r>
          </a:p>
          <a:p>
            <a:r>
              <a:rPr lang="fr-FR" sz="2400" dirty="0">
                <a:sym typeface="Wingdings" panose="05000000000000000000" pitchFamily="2" charset="2"/>
              </a:rPr>
              <a:t>ADF : Le relai attentif et à l’écoute</a:t>
            </a:r>
          </a:p>
          <a:p>
            <a:r>
              <a:rPr lang="fr-FR" sz="2400" dirty="0">
                <a:sym typeface="Wingdings" panose="05000000000000000000" pitchFamily="2" charset="2"/>
              </a:rPr>
              <a:t>Les partenaires historiques: CGAEER, SIMV, GDS France, SNGTV, académie vétérinaire…: présents !</a:t>
            </a:r>
          </a:p>
          <a:p>
            <a:r>
              <a:rPr lang="fr-FR" sz="2400" dirty="0">
                <a:sym typeface="Wingdings" panose="05000000000000000000" pitchFamily="2" charset="2"/>
              </a:rPr>
              <a:t>Mise en place des enquêtes ADILVA dès la semaine 12 (1ers résultats transmis aux partenaires le 20 mars)</a:t>
            </a:r>
          </a:p>
          <a:p>
            <a:r>
              <a:rPr lang="fr-FR" sz="2400" dirty="0">
                <a:sym typeface="Wingdings" panose="05000000000000000000" pitchFamily="2" charset="2"/>
              </a:rPr>
              <a:t>30 mars 2020, le communiqué Adilva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6261657"/>
            <a:ext cx="702781" cy="5963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264402" y="6375162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</p:spTree>
    <p:extLst>
      <p:ext uri="{BB962C8B-B14F-4D97-AF65-F5344CB8AC3E}">
        <p14:creationId xmlns:p14="http://schemas.microsoft.com/office/powerpoint/2010/main" val="308229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0"/>
            <a:ext cx="8844388" cy="68222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099150" y="6211669"/>
            <a:ext cx="43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  <p:pic>
        <p:nvPicPr>
          <p:cNvPr id="6148" name="Picture 4" descr="Les 5 étapes pour rédiger un bon communiqué de pres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7" y="781801"/>
            <a:ext cx="3119417" cy="9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329" y="2724150"/>
            <a:ext cx="3025407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88631" y="2150533"/>
            <a:ext cx="3327769" cy="2743200"/>
          </a:xfrm>
        </p:spPr>
        <p:txBody>
          <a:bodyPr>
            <a:noAutofit/>
          </a:bodyPr>
          <a:lstStyle/>
          <a:p>
            <a:r>
              <a:rPr lang="fr-FR" sz="3200" dirty="0"/>
              <a:t>1 - Les principales étapes ayant amené à la mobilisation des LDA en RT PCR SARS-CoV2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30056" y="377371"/>
            <a:ext cx="7561943" cy="5884286"/>
          </a:xfrm>
        </p:spPr>
        <p:txBody>
          <a:bodyPr>
            <a:noAutofit/>
          </a:bodyPr>
          <a:lstStyle/>
          <a:p>
            <a:r>
              <a:rPr lang="fr-FR" sz="2400" dirty="0"/>
              <a:t>Unanimité des académies vétérinaire , de médecine et de pharmacie, pour soutenir ce réseau des LDA dans la lutte contre la Covid19</a:t>
            </a:r>
          </a:p>
          <a:p>
            <a:r>
              <a:rPr lang="fr-FR" sz="2400" dirty="0">
                <a:sym typeface="Wingdings" panose="05000000000000000000" pitchFamily="2" charset="2"/>
              </a:rPr>
              <a:t>MESRI: le partenaire discret, mais facilitateur +++ et relai entre les ministères</a:t>
            </a:r>
          </a:p>
          <a:p>
            <a:r>
              <a:rPr lang="fr-FR" sz="2400" dirty="0">
                <a:sym typeface="Wingdings" panose="05000000000000000000" pitchFamily="2" charset="2"/>
              </a:rPr>
              <a:t>Le 5 avril 2020: parution du Décret décrivant les mesures de l’Etat d’urgence sanitaire et son arrêté faisant apparaître la possible réquisition par AP du Préfet</a:t>
            </a:r>
          </a:p>
          <a:p>
            <a:r>
              <a:rPr lang="fr-FR" sz="2400" dirty="0">
                <a:sym typeface="Wingdings" panose="05000000000000000000" pitchFamily="2" charset="2"/>
              </a:rPr>
              <a:t>……..</a:t>
            </a:r>
          </a:p>
          <a:p>
            <a:r>
              <a:rPr lang="fr-FR" sz="2400" dirty="0">
                <a:sym typeface="Wingdings" panose="05000000000000000000" pitchFamily="2" charset="2"/>
              </a:rPr>
              <a:t>27 avril 2020: Courrier du Ministre Olivier VERAN à l’ADILVA et au SIMV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6261657"/>
            <a:ext cx="702781" cy="5963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944421" y="6488668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</p:spTree>
    <p:extLst>
      <p:ext uri="{BB962C8B-B14F-4D97-AF65-F5344CB8AC3E}">
        <p14:creationId xmlns:p14="http://schemas.microsoft.com/office/powerpoint/2010/main" val="117998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4631" y="2265259"/>
            <a:ext cx="3700302" cy="264540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3200" dirty="0"/>
              <a:t>2 -Les enquêtes hebdomadaires: un indicateur mis en place en urgence… et toujours d’actualité!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6261657"/>
            <a:ext cx="702781" cy="5963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57423" y="6375162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  <p:pic>
        <p:nvPicPr>
          <p:cNvPr id="8" name="Picture 2" descr="Indicateurs de performance, comment les choisir ?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439" y="935594"/>
            <a:ext cx="6281738" cy="47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1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05764"/>
              </p:ext>
            </p:extLst>
          </p:nvPr>
        </p:nvGraphicFramePr>
        <p:xfrm>
          <a:off x="1921411" y="162413"/>
          <a:ext cx="9107659" cy="643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8020012" imgH="5667018" progId="AcroExch.Document.DC">
                  <p:embed/>
                </p:oleObj>
              </mc:Choice>
              <mc:Fallback>
                <p:oleObj name="Acrobat Document" r:id="rId3" imgW="8020012" imgH="56670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1411" y="162413"/>
                        <a:ext cx="9107659" cy="6435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6261657"/>
            <a:ext cx="702781" cy="5963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61355" y="6413682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  <p:sp>
        <p:nvSpPr>
          <p:cNvPr id="7" name="Bulle ronde 6"/>
          <p:cNvSpPr/>
          <p:nvPr/>
        </p:nvSpPr>
        <p:spPr>
          <a:xfrm>
            <a:off x="329831" y="2540000"/>
            <a:ext cx="2514970" cy="14393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Moins de 10% des capacités mobilisées</a:t>
            </a:r>
          </a:p>
        </p:txBody>
      </p:sp>
    </p:spTree>
    <p:extLst>
      <p:ext uri="{BB962C8B-B14F-4D97-AF65-F5344CB8AC3E}">
        <p14:creationId xmlns:p14="http://schemas.microsoft.com/office/powerpoint/2010/main" val="213965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05809"/>
              </p:ext>
            </p:extLst>
          </p:nvPr>
        </p:nvGraphicFramePr>
        <p:xfrm>
          <a:off x="1765690" y="106534"/>
          <a:ext cx="9840155" cy="654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8020012" imgH="5667018" progId="AcroExch.Document.DC">
                  <p:embed/>
                </p:oleObj>
              </mc:Choice>
              <mc:Fallback>
                <p:oleObj name="Acrobat Document" r:id="rId3" imgW="8020012" imgH="56670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5690" y="106534"/>
                        <a:ext cx="9840155" cy="6547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6261657"/>
            <a:ext cx="702781" cy="5963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95222" y="6417258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</p:spTree>
    <p:extLst>
      <p:ext uri="{BB962C8B-B14F-4D97-AF65-F5344CB8AC3E}">
        <p14:creationId xmlns:p14="http://schemas.microsoft.com/office/powerpoint/2010/main" val="339429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0" y="6261657"/>
            <a:ext cx="702781" cy="5963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1" y="116216"/>
            <a:ext cx="9245599" cy="659767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29088" y="6471485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Conférence RFSA – </a:t>
            </a:r>
            <a:r>
              <a:rPr lang="fr-FR" dirty="0" err="1"/>
              <a:t>Retex</a:t>
            </a:r>
            <a:r>
              <a:rPr lang="fr-FR" dirty="0"/>
              <a:t> ADILVA – 10 mars 2021</a:t>
            </a:r>
          </a:p>
        </p:txBody>
      </p:sp>
    </p:spTree>
    <p:extLst>
      <p:ext uri="{BB962C8B-B14F-4D97-AF65-F5344CB8AC3E}">
        <p14:creationId xmlns:p14="http://schemas.microsoft.com/office/powerpoint/2010/main" val="289944589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984</TotalTime>
  <Words>774</Words>
  <Application>Microsoft Office PowerPoint</Application>
  <PresentationFormat>Grand écran</PresentationFormat>
  <Paragraphs>91</Paragraphs>
  <Slides>15</Slides>
  <Notes>15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Wingdings</vt:lpstr>
      <vt:lpstr>Atlas</vt:lpstr>
      <vt:lpstr>Acrobat Document</vt:lpstr>
      <vt:lpstr>Conférence RFSA</vt:lpstr>
      <vt:lpstr>Sommaire</vt:lpstr>
      <vt:lpstr>1 - Les principales étapes ayant amené à la mobilisation des LDA en RT PCR SARS-CoV2</vt:lpstr>
      <vt:lpstr>Présentation PowerPoint</vt:lpstr>
      <vt:lpstr>1 - Les principales étapes ayant amené à la mobilisation des LDA en RT PCR SARS-CoV2</vt:lpstr>
      <vt:lpstr>2 -Les enquêtes hebdomadaires: un indicateur mis en place en urgence… et toujours d’actualité!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4- Les difficultés rencontrées</vt:lpstr>
      <vt:lpstr>5- Et maintenant?</vt:lpstr>
      <vt:lpstr>5- Et maintenant?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VALOGNES Aurele</dc:creator>
  <cp:lastModifiedBy>Marie-Claire SANTAROSALIA</cp:lastModifiedBy>
  <cp:revision>65</cp:revision>
  <cp:lastPrinted>2021-03-08T09:37:03Z</cp:lastPrinted>
  <dcterms:created xsi:type="dcterms:W3CDTF">2020-05-18T14:14:24Z</dcterms:created>
  <dcterms:modified xsi:type="dcterms:W3CDTF">2021-03-12T15:35:55Z</dcterms:modified>
</cp:coreProperties>
</file>