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0" r:id="rId2"/>
    <p:sldId id="510" r:id="rId3"/>
    <p:sldId id="678" r:id="rId4"/>
    <p:sldId id="256" r:id="rId5"/>
    <p:sldId id="275" r:id="rId6"/>
    <p:sldId id="697" r:id="rId7"/>
    <p:sldId id="698" r:id="rId8"/>
    <p:sldId id="699" r:id="rId9"/>
    <p:sldId id="779" r:id="rId10"/>
    <p:sldId id="780" r:id="rId11"/>
    <p:sldId id="776" r:id="rId12"/>
    <p:sldId id="696" r:id="rId13"/>
    <p:sldId id="680" r:id="rId14"/>
    <p:sldId id="681" r:id="rId15"/>
    <p:sldId id="682" r:id="rId16"/>
    <p:sldId id="690" r:id="rId17"/>
    <p:sldId id="774" r:id="rId18"/>
    <p:sldId id="775" r:id="rId19"/>
    <p:sldId id="777" r:id="rId20"/>
    <p:sldId id="778" r:id="rId21"/>
    <p:sldId id="781" r:id="rId22"/>
  </p:sldIdLst>
  <p:sldSz cx="9144000" cy="6858000" type="screen4x3"/>
  <p:notesSz cx="6858000" cy="9144000"/>
  <p:defaultTextStyle>
    <a:defPPr>
      <a:defRPr lang="fr-FR"/>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5"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ux SATOLA" initials="MS" lastIdx="0" clrIdx="0">
    <p:extLst>
      <p:ext uri="{19B8F6BF-5375-455C-9EA6-DF929625EA0E}">
        <p15:presenceInfo xmlns:p15="http://schemas.microsoft.com/office/powerpoint/2012/main" userId="S-1-5-21-2236634404-3220952957-1120759594-2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D0F"/>
    <a:srgbClr val="00444F"/>
    <a:srgbClr val="F3C700"/>
    <a:srgbClr val="20AFCD"/>
    <a:srgbClr val="2AABC9"/>
    <a:srgbClr val="FFFFCC"/>
    <a:srgbClr val="0E4550"/>
    <a:srgbClr val="CABBA1"/>
    <a:srgbClr val="61227B"/>
    <a:srgbClr val="F7F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2280" autoAdjust="0"/>
  </p:normalViewPr>
  <p:slideViewPr>
    <p:cSldViewPr>
      <p:cViewPr varScale="1">
        <p:scale>
          <a:sx n="117" d="100"/>
          <a:sy n="117" d="100"/>
        </p:scale>
        <p:origin x="1446" y="102"/>
      </p:cViewPr>
      <p:guideLst>
        <p:guide orient="horz" pos="2160"/>
        <p:guide pos="2880"/>
      </p:guideLst>
    </p:cSldViewPr>
  </p:slideViewPr>
  <p:outlineViewPr>
    <p:cViewPr>
      <p:scale>
        <a:sx n="33" d="100"/>
        <a:sy n="33" d="100"/>
      </p:scale>
      <p:origin x="0" y="13056"/>
    </p:cViewPr>
  </p:outlineViewPr>
  <p:notesTextViewPr>
    <p:cViewPr>
      <p:scale>
        <a:sx n="1" d="1"/>
        <a:sy n="1" d="1"/>
      </p:scale>
      <p:origin x="0" y="0"/>
    </p:cViewPr>
  </p:notesTextViewPr>
  <p:notesViewPr>
    <p:cSldViewPr showGuides="1">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82CC236-F3A4-454B-A830-6A69F9523A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EBED720-6ED6-440C-87D0-4F5D4EF5C8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B7D8F-4F77-4FD5-AE9C-D3B7C50FCDB5}" type="datetimeFigureOut">
              <a:rPr lang="fr-FR" smtClean="0"/>
              <a:t>10/03/2021</a:t>
            </a:fld>
            <a:endParaRPr lang="fr-FR"/>
          </a:p>
        </p:txBody>
      </p:sp>
      <p:sp>
        <p:nvSpPr>
          <p:cNvPr id="4" name="Espace réservé du pied de page 3">
            <a:extLst>
              <a:ext uri="{FF2B5EF4-FFF2-40B4-BE49-F238E27FC236}">
                <a16:creationId xmlns:a16="http://schemas.microsoft.com/office/drawing/2014/main" id="{91ADFDB2-4C9A-4F81-9934-CEF98122A4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09DDFCF-19EE-4A9A-8E54-DD11F5D524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E2831-262F-47B3-B9CE-BAF836E7A462}" type="slidenum">
              <a:rPr lang="fr-FR" smtClean="0"/>
              <a:t>‹N°›</a:t>
            </a:fld>
            <a:endParaRPr lang="fr-FR"/>
          </a:p>
        </p:txBody>
      </p:sp>
    </p:spTree>
    <p:extLst>
      <p:ext uri="{BB962C8B-B14F-4D97-AF65-F5344CB8AC3E}">
        <p14:creationId xmlns:p14="http://schemas.microsoft.com/office/powerpoint/2010/main" val="3559117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AFD8BA-274E-4CE6-B23B-173AFB49331C}" type="datetimeFigureOut">
              <a:rPr lang="fr-FR" smtClean="0"/>
              <a:t>10/03/2021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1E7B77-C156-42FF-9118-34A377EF1576}" type="slidenum">
              <a:rPr lang="fr-FR" smtClean="0"/>
              <a:t>‹N°›</a:t>
            </a:fld>
            <a:endParaRPr lang="fr-FR"/>
          </a:p>
        </p:txBody>
      </p:sp>
    </p:spTree>
    <p:extLst>
      <p:ext uri="{BB962C8B-B14F-4D97-AF65-F5344CB8AC3E}">
        <p14:creationId xmlns:p14="http://schemas.microsoft.com/office/powerpoint/2010/main" val="3042552098"/>
      </p:ext>
    </p:extLst>
  </p:cSld>
  <p:clrMap bg1="lt1" tx1="dk1" bg2="lt2" tx2="dk2" accent1="accent1" accent2="accent2" accent3="accent3" accent4="accent4" accent5="accent5" accent6="accent6" hlink="hlink" folHlink="folHlink"/>
  <p:notesStyle>
    <a:lvl1pPr marL="0" algn="l" defTabSz="914052" rtl="0" eaLnBrk="1" latinLnBrk="0" hangingPunct="1">
      <a:defRPr sz="1200" kern="1200">
        <a:solidFill>
          <a:schemeClr val="tx1"/>
        </a:solidFill>
        <a:latin typeface="+mn-lt"/>
        <a:ea typeface="+mn-ea"/>
        <a:cs typeface="+mn-cs"/>
      </a:defRPr>
    </a:lvl1pPr>
    <a:lvl2pPr marL="457026" algn="l" defTabSz="914052" rtl="0" eaLnBrk="1" latinLnBrk="0" hangingPunct="1">
      <a:defRPr sz="1200" kern="1200">
        <a:solidFill>
          <a:schemeClr val="tx1"/>
        </a:solidFill>
        <a:latin typeface="+mn-lt"/>
        <a:ea typeface="+mn-ea"/>
        <a:cs typeface="+mn-cs"/>
      </a:defRPr>
    </a:lvl2pPr>
    <a:lvl3pPr marL="914052" algn="l" defTabSz="914052" rtl="0" eaLnBrk="1" latinLnBrk="0" hangingPunct="1">
      <a:defRPr sz="1200" kern="1200">
        <a:solidFill>
          <a:schemeClr val="tx1"/>
        </a:solidFill>
        <a:latin typeface="+mn-lt"/>
        <a:ea typeface="+mn-ea"/>
        <a:cs typeface="+mn-cs"/>
      </a:defRPr>
    </a:lvl3pPr>
    <a:lvl4pPr marL="1371078" algn="l" defTabSz="914052" rtl="0" eaLnBrk="1" latinLnBrk="0" hangingPunct="1">
      <a:defRPr sz="1200" kern="1200">
        <a:solidFill>
          <a:schemeClr val="tx1"/>
        </a:solidFill>
        <a:latin typeface="+mn-lt"/>
        <a:ea typeface="+mn-ea"/>
        <a:cs typeface="+mn-cs"/>
      </a:defRPr>
    </a:lvl4pPr>
    <a:lvl5pPr marL="1828105" algn="l" defTabSz="914052" rtl="0" eaLnBrk="1" latinLnBrk="0" hangingPunct="1">
      <a:defRPr sz="1200" kern="1200">
        <a:solidFill>
          <a:schemeClr val="tx1"/>
        </a:solidFill>
        <a:latin typeface="+mn-lt"/>
        <a:ea typeface="+mn-ea"/>
        <a:cs typeface="+mn-cs"/>
      </a:defRPr>
    </a:lvl5pPr>
    <a:lvl6pPr marL="2285132" algn="l" defTabSz="914052" rtl="0" eaLnBrk="1" latinLnBrk="0" hangingPunct="1">
      <a:defRPr sz="1200" kern="1200">
        <a:solidFill>
          <a:schemeClr val="tx1"/>
        </a:solidFill>
        <a:latin typeface="+mn-lt"/>
        <a:ea typeface="+mn-ea"/>
        <a:cs typeface="+mn-cs"/>
      </a:defRPr>
    </a:lvl6pPr>
    <a:lvl7pPr marL="2742158" algn="l" defTabSz="914052" rtl="0" eaLnBrk="1" latinLnBrk="0" hangingPunct="1">
      <a:defRPr sz="1200" kern="1200">
        <a:solidFill>
          <a:schemeClr val="tx1"/>
        </a:solidFill>
        <a:latin typeface="+mn-lt"/>
        <a:ea typeface="+mn-ea"/>
        <a:cs typeface="+mn-cs"/>
      </a:defRPr>
    </a:lvl7pPr>
    <a:lvl8pPr marL="3199184" algn="l" defTabSz="914052" rtl="0" eaLnBrk="1" latinLnBrk="0" hangingPunct="1">
      <a:defRPr sz="1200" kern="1200">
        <a:solidFill>
          <a:schemeClr val="tx1"/>
        </a:solidFill>
        <a:latin typeface="+mn-lt"/>
        <a:ea typeface="+mn-ea"/>
        <a:cs typeface="+mn-cs"/>
      </a:defRPr>
    </a:lvl8pPr>
    <a:lvl9pPr marL="3656210" algn="l" defTabSz="9140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150B92-F11C-3449-A54D-582E3C98FBA1}" type="slidenum">
              <a:rPr lang="fr-FR" smtClean="0"/>
              <a:t>11</a:t>
            </a:fld>
            <a:endParaRPr lang="fr-FR"/>
          </a:p>
        </p:txBody>
      </p:sp>
    </p:spTree>
    <p:extLst>
      <p:ext uri="{BB962C8B-B14F-4D97-AF65-F5344CB8AC3E}">
        <p14:creationId xmlns:p14="http://schemas.microsoft.com/office/powerpoint/2010/main" val="102470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d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725"/>
            <a:ext cx="7772400" cy="1470025"/>
          </a:xfrm>
        </p:spPr>
        <p:txBody>
          <a:bodyPr/>
          <a:lstStyle/>
          <a:p>
            <a:r>
              <a:rPr lang="fr-FR" dirty="0"/>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5"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2AF4562-CE78-4916-885D-201E0B45CCC7}"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75BFF9-1C4E-4547-AB95-6320E1862C80}" type="slidenum">
              <a:rPr lang="fr-FR" smtClean="0"/>
              <a:t>‹N°›</a:t>
            </a:fld>
            <a:endParaRPr lang="fr-FR"/>
          </a:p>
        </p:txBody>
      </p:sp>
    </p:spTree>
    <p:extLst>
      <p:ext uri="{BB962C8B-B14F-4D97-AF65-F5344CB8AC3E}">
        <p14:creationId xmlns:p14="http://schemas.microsoft.com/office/powerpoint/2010/main" val="161451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AF4562-CE78-4916-885D-201E0B45CCC7}"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75BFF9-1C4E-4547-AB95-6320E1862C80}" type="slidenum">
              <a:rPr lang="fr-FR" smtClean="0"/>
              <a:t>‹N°›</a:t>
            </a:fld>
            <a:endParaRPr lang="fr-FR"/>
          </a:p>
        </p:txBody>
      </p:sp>
    </p:spTree>
    <p:extLst>
      <p:ext uri="{BB962C8B-B14F-4D97-AF65-F5344CB8AC3E}">
        <p14:creationId xmlns:p14="http://schemas.microsoft.com/office/powerpoint/2010/main" val="381198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938"/>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938"/>
            <a:ext cx="80772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AF4562-CE78-4916-885D-201E0B45CCC7}"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75BFF9-1C4E-4547-AB95-6320E1862C80}" type="slidenum">
              <a:rPr lang="fr-FR" smtClean="0"/>
              <a:t>‹N°›</a:t>
            </a:fld>
            <a:endParaRPr lang="fr-FR"/>
          </a:p>
        </p:txBody>
      </p:sp>
    </p:spTree>
    <p:extLst>
      <p:ext uri="{BB962C8B-B14F-4D97-AF65-F5344CB8AC3E}">
        <p14:creationId xmlns:p14="http://schemas.microsoft.com/office/powerpoint/2010/main" val="22302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8" name="Imag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sp>
        <p:nvSpPr>
          <p:cNvPr id="16" name="Espace réservé du texte 2"/>
          <p:cNvSpPr>
            <a:spLocks noGrp="1"/>
          </p:cNvSpPr>
          <p:nvPr>
            <p:ph type="body" idx="1"/>
          </p:nvPr>
        </p:nvSpPr>
        <p:spPr>
          <a:xfrm>
            <a:off x="1066517" y="3766621"/>
            <a:ext cx="6665805" cy="1856030"/>
          </a:xfrm>
        </p:spPr>
        <p:txBody>
          <a:bodyPr anchor="t">
            <a:normAutofit/>
          </a:bodyPr>
          <a:lstStyle>
            <a:lvl1pPr marL="0" indent="0" algn="l">
              <a:buNone/>
              <a:defRPr sz="2400">
                <a:solidFill>
                  <a:srgbClr val="FFFFFF"/>
                </a:solidFill>
                <a:latin typeface="Futura LT Book"/>
                <a:cs typeface="Futura LT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24" name="Espace réservé du texte 23"/>
          <p:cNvSpPr>
            <a:spLocks noGrp="1"/>
          </p:cNvSpPr>
          <p:nvPr>
            <p:ph type="body" idx="10" hasCustomPrompt="1"/>
          </p:nvPr>
        </p:nvSpPr>
        <p:spPr>
          <a:xfrm>
            <a:off x="1066516" y="1448819"/>
            <a:ext cx="2367299" cy="1892711"/>
          </a:xfrm>
        </p:spPr>
        <p:txBody>
          <a:bodyPr>
            <a:noAutofit/>
          </a:bodyPr>
          <a:lstStyle>
            <a:lvl1pPr>
              <a:buNone/>
              <a:defRPr sz="13000">
                <a:solidFill>
                  <a:srgbClr val="24435D"/>
                </a:solidFill>
                <a:latin typeface="Futura LT Book"/>
                <a:cs typeface="Futura LT Book"/>
              </a:defRPr>
            </a:lvl1pPr>
          </a:lstStyle>
          <a:p>
            <a:pPr lvl="0"/>
            <a:r>
              <a:rPr lang="fr-FR" dirty="0"/>
              <a:t>01</a:t>
            </a:r>
          </a:p>
        </p:txBody>
      </p:sp>
      <p:sp>
        <p:nvSpPr>
          <p:cNvPr id="6" name="Espace réservé du texte 9"/>
          <p:cNvSpPr>
            <a:spLocks noGrp="1"/>
          </p:cNvSpPr>
          <p:nvPr>
            <p:ph type="body" sz="quarter" idx="13" hasCustomPrompt="1"/>
          </p:nvPr>
        </p:nvSpPr>
        <p:spPr>
          <a:xfrm>
            <a:off x="3175109" y="1646396"/>
            <a:ext cx="4557214" cy="1695134"/>
          </a:xfrm>
        </p:spPr>
        <p:txBody>
          <a:bodyPr wrap="none" anchor="ctr">
            <a:noAutofit/>
          </a:bodyPr>
          <a:lstStyle>
            <a:lvl1pPr algn="l" rtl="0">
              <a:buNone/>
              <a:defRPr lang="fr-FR" sz="4000" baseline="0" smtClean="0">
                <a:solidFill>
                  <a:schemeClr val="bg1"/>
                </a:solidFill>
                <a:latin typeface="Futura LT Book"/>
                <a:cs typeface="Futura LT Book"/>
              </a:defRPr>
            </a:lvl1pPr>
          </a:lstStyle>
          <a:p>
            <a:pPr rtl="0"/>
            <a:r>
              <a:rPr lang="fr-FR" dirty="0"/>
              <a:t>Titre de</a:t>
            </a:r>
          </a:p>
          <a:p>
            <a:pPr rtl="0"/>
            <a:r>
              <a:rPr lang="fr-FR" dirty="0"/>
              <a:t>la partie</a:t>
            </a:r>
          </a:p>
        </p:txBody>
      </p:sp>
    </p:spTree>
    <p:extLst>
      <p:ext uri="{BB962C8B-B14F-4D97-AF65-F5344CB8AC3E}">
        <p14:creationId xmlns:p14="http://schemas.microsoft.com/office/powerpoint/2010/main" val="2437956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10" name="Rectangle à coins arrondis 9"/>
          <p:cNvSpPr/>
          <p:nvPr userDrawn="1"/>
        </p:nvSpPr>
        <p:spPr>
          <a:xfrm>
            <a:off x="0" y="0"/>
            <a:ext cx="9144000" cy="893280"/>
          </a:xfrm>
          <a:prstGeom prst="roundRect">
            <a:avLst/>
          </a:prstGeom>
          <a:solidFill>
            <a:srgbClr val="2443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contenu 2"/>
          <p:cNvSpPr>
            <a:spLocks noGrp="1"/>
          </p:cNvSpPr>
          <p:nvPr>
            <p:ph idx="1"/>
          </p:nvPr>
        </p:nvSpPr>
        <p:spPr>
          <a:xfrm>
            <a:off x="457200" y="1600200"/>
            <a:ext cx="8229600" cy="4525963"/>
          </a:xfrm>
        </p:spPr>
        <p:txBody>
          <a:bodyPr/>
          <a:lstStyle>
            <a:lvl1pPr>
              <a:defRPr>
                <a:solidFill>
                  <a:srgbClr val="0D2A47"/>
                </a:solidFill>
                <a:latin typeface="Futura LT Book"/>
                <a:cs typeface="Futura LT Book"/>
              </a:defRPr>
            </a:lvl1pPr>
            <a:lvl2pPr>
              <a:defRPr>
                <a:solidFill>
                  <a:srgbClr val="0D2A47"/>
                </a:solidFill>
                <a:latin typeface="Futura LT Book"/>
                <a:cs typeface="Futura LT Book"/>
              </a:defRPr>
            </a:lvl2pPr>
            <a:lvl3pPr>
              <a:defRPr>
                <a:solidFill>
                  <a:srgbClr val="0D2A47"/>
                </a:solidFill>
                <a:latin typeface="Futura LT Book"/>
                <a:cs typeface="Futura LT Book"/>
              </a:defRPr>
            </a:lvl3pPr>
            <a:lvl4pPr>
              <a:defRPr>
                <a:solidFill>
                  <a:srgbClr val="0D2A47"/>
                </a:solidFill>
                <a:latin typeface="Futura LT Book"/>
                <a:cs typeface="Futura LT Book"/>
              </a:defRPr>
            </a:lvl4pPr>
            <a:lvl5pPr>
              <a:defRPr>
                <a:solidFill>
                  <a:srgbClr val="0D2A47"/>
                </a:solidFill>
                <a:latin typeface="Futura LT Book"/>
                <a:cs typeface="Futura LT Book"/>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texte 9"/>
          <p:cNvSpPr>
            <a:spLocks noGrp="1"/>
          </p:cNvSpPr>
          <p:nvPr>
            <p:ph type="body" sz="quarter" idx="17" hasCustomPrompt="1"/>
          </p:nvPr>
        </p:nvSpPr>
        <p:spPr>
          <a:xfrm>
            <a:off x="2632385" y="302095"/>
            <a:ext cx="5024345" cy="407988"/>
          </a:xfrm>
        </p:spPr>
        <p:txBody>
          <a:bodyPr anchor="ctr">
            <a:normAutofit/>
          </a:bodyPr>
          <a:lstStyle>
            <a:lvl1pPr algn="ctr" rtl="0">
              <a:buNone/>
              <a:defRPr lang="fr-FR" sz="2400" baseline="0" smtClean="0">
                <a:solidFill>
                  <a:schemeClr val="bg1"/>
                </a:solidFill>
                <a:latin typeface="Futura LT Book"/>
                <a:cs typeface="Futura LT Book"/>
              </a:defRPr>
            </a:lvl1pPr>
          </a:lstStyle>
          <a:p>
            <a:pPr rtl="0"/>
            <a:r>
              <a:rPr lang="fr-FR" dirty="0"/>
              <a:t>Titre de la diapositive</a:t>
            </a:r>
          </a:p>
        </p:txBody>
      </p:sp>
    </p:spTree>
    <p:extLst>
      <p:ext uri="{BB962C8B-B14F-4D97-AF65-F5344CB8AC3E}">
        <p14:creationId xmlns:p14="http://schemas.microsoft.com/office/powerpoint/2010/main" val="37614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isposition personnalisée">
    <p:spTree>
      <p:nvGrpSpPr>
        <p:cNvPr id="1" name=""/>
        <p:cNvGrpSpPr/>
        <p:nvPr/>
      </p:nvGrpSpPr>
      <p:grpSpPr>
        <a:xfrm>
          <a:off x="0" y="0"/>
          <a:ext cx="0" cy="0"/>
          <a:chOff x="0" y="0"/>
          <a:chExt cx="0" cy="0"/>
        </a:xfrm>
      </p:grpSpPr>
      <p:sp>
        <p:nvSpPr>
          <p:cNvPr id="10" name="Rectangle à coins arrondis 9"/>
          <p:cNvSpPr/>
          <p:nvPr userDrawn="1"/>
        </p:nvSpPr>
        <p:spPr>
          <a:xfrm>
            <a:off x="0" y="0"/>
            <a:ext cx="9144000" cy="893280"/>
          </a:xfrm>
          <a:prstGeom prst="roundRect">
            <a:avLst/>
          </a:prstGeom>
          <a:solidFill>
            <a:srgbClr val="2443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5" name="Espace réservé du contenu 2"/>
          <p:cNvSpPr>
            <a:spLocks noGrp="1"/>
          </p:cNvSpPr>
          <p:nvPr>
            <p:ph idx="1"/>
          </p:nvPr>
        </p:nvSpPr>
        <p:spPr>
          <a:xfrm>
            <a:off x="457200" y="1600202"/>
            <a:ext cx="8229600" cy="4525963"/>
          </a:xfrm>
        </p:spPr>
        <p:txBody>
          <a:bodyPr/>
          <a:lstStyle>
            <a:lvl1pPr>
              <a:defRPr>
                <a:solidFill>
                  <a:srgbClr val="0D2A47"/>
                </a:solidFill>
                <a:latin typeface="Futura LT Book"/>
                <a:cs typeface="Futura LT Book"/>
              </a:defRPr>
            </a:lvl1pPr>
            <a:lvl2pPr>
              <a:defRPr>
                <a:solidFill>
                  <a:srgbClr val="0D2A47"/>
                </a:solidFill>
                <a:latin typeface="Futura LT Book"/>
                <a:cs typeface="Futura LT Book"/>
              </a:defRPr>
            </a:lvl2pPr>
            <a:lvl3pPr>
              <a:defRPr>
                <a:solidFill>
                  <a:srgbClr val="0D2A47"/>
                </a:solidFill>
                <a:latin typeface="Futura LT Book"/>
                <a:cs typeface="Futura LT Book"/>
              </a:defRPr>
            </a:lvl3pPr>
            <a:lvl4pPr>
              <a:defRPr>
                <a:solidFill>
                  <a:srgbClr val="0D2A47"/>
                </a:solidFill>
                <a:latin typeface="Futura LT Book"/>
                <a:cs typeface="Futura LT Book"/>
              </a:defRPr>
            </a:lvl4pPr>
            <a:lvl5pPr>
              <a:defRPr>
                <a:solidFill>
                  <a:srgbClr val="0D2A47"/>
                </a:solidFill>
                <a:latin typeface="Futura LT Book"/>
                <a:cs typeface="Futura LT Book"/>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texte 9"/>
          <p:cNvSpPr>
            <a:spLocks noGrp="1"/>
          </p:cNvSpPr>
          <p:nvPr>
            <p:ph type="body" sz="quarter" idx="17" hasCustomPrompt="1"/>
          </p:nvPr>
        </p:nvSpPr>
        <p:spPr>
          <a:xfrm>
            <a:off x="2632386" y="302095"/>
            <a:ext cx="5024345" cy="407988"/>
          </a:xfrm>
        </p:spPr>
        <p:txBody>
          <a:bodyPr anchor="ctr">
            <a:normAutofit/>
          </a:bodyPr>
          <a:lstStyle>
            <a:lvl1pPr algn="ctr" rtl="0">
              <a:buNone/>
              <a:defRPr lang="fr-FR" sz="1800" baseline="0" smtClean="0">
                <a:solidFill>
                  <a:schemeClr val="bg1"/>
                </a:solidFill>
                <a:latin typeface="Futura LT Book"/>
                <a:cs typeface="Futura LT Book"/>
              </a:defRPr>
            </a:lvl1pPr>
          </a:lstStyle>
          <a:p>
            <a:pPr rtl="0"/>
            <a:r>
              <a:rPr lang="fr-FR" dirty="0"/>
              <a:t>Titre de la diapositive</a:t>
            </a:r>
          </a:p>
        </p:txBody>
      </p:sp>
    </p:spTree>
    <p:extLst>
      <p:ext uri="{BB962C8B-B14F-4D97-AF65-F5344CB8AC3E}">
        <p14:creationId xmlns:p14="http://schemas.microsoft.com/office/powerpoint/2010/main" val="324139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AF4562-CE78-4916-885D-201E0B45CCC7}"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75BFF9-1C4E-4547-AB95-6320E1862C80}" type="slidenum">
              <a:rPr lang="fr-FR" smtClean="0"/>
              <a:t>‹N°›</a:t>
            </a:fld>
            <a:endParaRPr lang="fr-FR"/>
          </a:p>
        </p:txBody>
      </p:sp>
    </p:spTree>
    <p:extLst>
      <p:ext uri="{BB962C8B-B14F-4D97-AF65-F5344CB8AC3E}">
        <p14:creationId xmlns:p14="http://schemas.microsoft.com/office/powerpoint/2010/main" val="92685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2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26" indent="0">
              <a:buNone/>
              <a:defRPr sz="1800">
                <a:solidFill>
                  <a:schemeClr val="tx1">
                    <a:tint val="75000"/>
                  </a:schemeClr>
                </a:solidFill>
              </a:defRPr>
            </a:lvl2pPr>
            <a:lvl3pPr marL="914052" indent="0">
              <a:buNone/>
              <a:defRPr sz="1600">
                <a:solidFill>
                  <a:schemeClr val="tx1">
                    <a:tint val="75000"/>
                  </a:schemeClr>
                </a:solidFill>
              </a:defRPr>
            </a:lvl3pPr>
            <a:lvl4pPr marL="1371078" indent="0">
              <a:buNone/>
              <a:defRPr sz="1400">
                <a:solidFill>
                  <a:schemeClr val="tx1">
                    <a:tint val="75000"/>
                  </a:schemeClr>
                </a:solidFill>
              </a:defRPr>
            </a:lvl4pPr>
            <a:lvl5pPr marL="1828105" indent="0">
              <a:buNone/>
              <a:defRPr sz="1400">
                <a:solidFill>
                  <a:schemeClr val="tx1">
                    <a:tint val="75000"/>
                  </a:schemeClr>
                </a:solidFill>
              </a:defRPr>
            </a:lvl5pPr>
            <a:lvl6pPr marL="2285132" indent="0">
              <a:buNone/>
              <a:defRPr sz="1400">
                <a:solidFill>
                  <a:schemeClr val="tx1">
                    <a:tint val="75000"/>
                  </a:schemeClr>
                </a:solidFill>
              </a:defRPr>
            </a:lvl6pPr>
            <a:lvl7pPr marL="2742158" indent="0">
              <a:buNone/>
              <a:defRPr sz="1400">
                <a:solidFill>
                  <a:schemeClr val="tx1">
                    <a:tint val="75000"/>
                  </a:schemeClr>
                </a:solidFill>
              </a:defRPr>
            </a:lvl7pPr>
            <a:lvl8pPr marL="3199184" indent="0">
              <a:buNone/>
              <a:defRPr sz="1400">
                <a:solidFill>
                  <a:schemeClr val="tx1">
                    <a:tint val="75000"/>
                  </a:schemeClr>
                </a:solidFill>
              </a:defRPr>
            </a:lvl8pPr>
            <a:lvl9pPr marL="365621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2AF4562-CE78-4916-885D-201E0B45CCC7}" type="datetimeFigureOut">
              <a:rPr lang="fr-FR" smtClean="0"/>
              <a:t>10/03/2021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75BFF9-1C4E-4547-AB95-6320E1862C80}" type="slidenum">
              <a:rPr lang="fr-FR" smtClean="0"/>
              <a:t>‹N°›</a:t>
            </a:fld>
            <a:endParaRPr lang="fr-FR"/>
          </a:p>
        </p:txBody>
      </p:sp>
    </p:spTree>
    <p:extLst>
      <p:ext uri="{BB962C8B-B14F-4D97-AF65-F5344CB8AC3E}">
        <p14:creationId xmlns:p14="http://schemas.microsoft.com/office/powerpoint/2010/main" val="87402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600206"/>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2AF4562-CE78-4916-885D-201E0B45CCC7}" type="datetimeFigureOut">
              <a:rPr lang="fr-FR" smtClean="0"/>
              <a:t>10/03/2021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75BFF9-1C4E-4547-AB95-6320E1862C80}" type="slidenum">
              <a:rPr lang="fr-FR" smtClean="0"/>
              <a:t>‹N°›</a:t>
            </a:fld>
            <a:endParaRPr lang="fr-FR"/>
          </a:p>
        </p:txBody>
      </p:sp>
    </p:spTree>
    <p:extLst>
      <p:ext uri="{BB962C8B-B14F-4D97-AF65-F5344CB8AC3E}">
        <p14:creationId xmlns:p14="http://schemas.microsoft.com/office/powerpoint/2010/main" val="104058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5"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174" y="1535113"/>
            <a:ext cx="4041775" cy="639762"/>
          </a:xfrm>
        </p:spPr>
        <p:txBody>
          <a:bodyPr anchor="b"/>
          <a:lstStyle>
            <a:lvl1pPr marL="0" indent="0">
              <a:buNone/>
              <a:defRPr sz="2400" b="1"/>
            </a:lvl1pPr>
            <a:lvl2pPr marL="457026" indent="0">
              <a:buNone/>
              <a:defRPr sz="2000" b="1"/>
            </a:lvl2pPr>
            <a:lvl3pPr marL="914052" indent="0">
              <a:buNone/>
              <a:defRPr sz="1800" b="1"/>
            </a:lvl3pPr>
            <a:lvl4pPr marL="1371078" indent="0">
              <a:buNone/>
              <a:defRPr sz="1600" b="1"/>
            </a:lvl4pPr>
            <a:lvl5pPr marL="1828105"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17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2AF4562-CE78-4916-885D-201E0B45CCC7}" type="datetimeFigureOut">
              <a:rPr lang="fr-FR" smtClean="0"/>
              <a:t>10/03/2021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75BFF9-1C4E-4547-AB95-6320E1862C80}" type="slidenum">
              <a:rPr lang="fr-FR" smtClean="0"/>
              <a:t>‹N°›</a:t>
            </a:fld>
            <a:endParaRPr lang="fr-FR"/>
          </a:p>
        </p:txBody>
      </p:sp>
    </p:spTree>
    <p:extLst>
      <p:ext uri="{BB962C8B-B14F-4D97-AF65-F5344CB8AC3E}">
        <p14:creationId xmlns:p14="http://schemas.microsoft.com/office/powerpoint/2010/main" val="60602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2AF4562-CE78-4916-885D-201E0B45CCC7}" type="datetimeFigureOut">
              <a:rPr lang="fr-FR" smtClean="0"/>
              <a:t>10/03/2021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75BFF9-1C4E-4547-AB95-6320E1862C80}" type="slidenum">
              <a:rPr lang="fr-FR" smtClean="0"/>
              <a:t>‹N°›</a:t>
            </a:fld>
            <a:endParaRPr lang="fr-FR"/>
          </a:p>
        </p:txBody>
      </p:sp>
    </p:spTree>
    <p:extLst>
      <p:ext uri="{BB962C8B-B14F-4D97-AF65-F5344CB8AC3E}">
        <p14:creationId xmlns:p14="http://schemas.microsoft.com/office/powerpoint/2010/main" val="3378340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AF4562-CE78-4916-885D-201E0B45CCC7}" type="datetimeFigureOut">
              <a:rPr lang="fr-FR" smtClean="0"/>
              <a:t>10/03/2021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75BFF9-1C4E-4547-AB95-6320E1862C80}" type="slidenum">
              <a:rPr lang="fr-FR" smtClean="0"/>
              <a:t>‹N°›</a:t>
            </a:fld>
            <a:endParaRPr lang="fr-FR"/>
          </a:p>
        </p:txBody>
      </p:sp>
    </p:spTree>
    <p:extLst>
      <p:ext uri="{BB962C8B-B14F-4D97-AF65-F5344CB8AC3E}">
        <p14:creationId xmlns:p14="http://schemas.microsoft.com/office/powerpoint/2010/main" val="139595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3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5" y="1435103"/>
            <a:ext cx="3008313" cy="4691063"/>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5"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2AF4562-CE78-4916-885D-201E0B45CCC7}" type="datetimeFigureOut">
              <a:rPr lang="fr-FR" smtClean="0"/>
              <a:t>10/03/2021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75BFF9-1C4E-4547-AB95-6320E1862C80}" type="slidenum">
              <a:rPr lang="fr-FR" smtClean="0"/>
              <a:t>‹N°›</a:t>
            </a:fld>
            <a:endParaRPr lang="fr-FR"/>
          </a:p>
        </p:txBody>
      </p:sp>
    </p:spTree>
    <p:extLst>
      <p:ext uri="{BB962C8B-B14F-4D97-AF65-F5344CB8AC3E}">
        <p14:creationId xmlns:p14="http://schemas.microsoft.com/office/powerpoint/2010/main" val="99780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026" indent="0">
              <a:buNone/>
              <a:defRPr sz="2800"/>
            </a:lvl2pPr>
            <a:lvl3pPr marL="914052" indent="0">
              <a:buNone/>
              <a:defRPr sz="2400"/>
            </a:lvl3pPr>
            <a:lvl4pPr marL="1371078" indent="0">
              <a:buNone/>
              <a:defRPr sz="2000"/>
            </a:lvl4pPr>
            <a:lvl5pPr marL="1828105"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026" indent="0">
              <a:buNone/>
              <a:defRPr sz="1200"/>
            </a:lvl2pPr>
            <a:lvl3pPr marL="914052" indent="0">
              <a:buNone/>
              <a:defRPr sz="1000"/>
            </a:lvl3pPr>
            <a:lvl4pPr marL="1371078" indent="0">
              <a:buNone/>
              <a:defRPr sz="900"/>
            </a:lvl4pPr>
            <a:lvl5pPr marL="1828105" indent="0">
              <a:buNone/>
              <a:defRPr sz="900"/>
            </a:lvl5pPr>
            <a:lvl6pPr marL="2285132" indent="0">
              <a:buNone/>
              <a:defRPr sz="900"/>
            </a:lvl6pPr>
            <a:lvl7pPr marL="2742158" indent="0">
              <a:buNone/>
              <a:defRPr sz="900"/>
            </a:lvl7pPr>
            <a:lvl8pPr marL="3199184" indent="0">
              <a:buNone/>
              <a:defRPr sz="900"/>
            </a:lvl8pPr>
            <a:lvl9pPr marL="365621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2AF4562-CE78-4916-885D-201E0B45CCC7}" type="datetimeFigureOut">
              <a:rPr lang="fr-FR" smtClean="0"/>
              <a:t>10/03/2021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75BFF9-1C4E-4547-AB95-6320E1862C80}" type="slidenum">
              <a:rPr lang="fr-FR" smtClean="0"/>
              <a:t>‹N°›</a:t>
            </a:fld>
            <a:endParaRPr lang="fr-FR"/>
          </a:p>
        </p:txBody>
      </p:sp>
    </p:spTree>
    <p:extLst>
      <p:ext uri="{BB962C8B-B14F-4D97-AF65-F5344CB8AC3E}">
        <p14:creationId xmlns:p14="http://schemas.microsoft.com/office/powerpoint/2010/main" val="414988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05" tIns="45702" rIns="91405" bIns="45702" rtlCol="0" anchor="ctr">
            <a:normAutofit/>
          </a:bodyPr>
          <a:lstStyle/>
          <a:p>
            <a:r>
              <a:rPr lang="fr-FR"/>
              <a:t>Modifiez le style du titre</a:t>
            </a:r>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05" tIns="45702" rIns="91405" bIns="45702"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650"/>
            <a:ext cx="2133600" cy="365125"/>
          </a:xfrm>
          <a:prstGeom prst="rect">
            <a:avLst/>
          </a:prstGeom>
        </p:spPr>
        <p:txBody>
          <a:bodyPr vert="horz" lIns="91405" tIns="45702" rIns="91405" bIns="45702" rtlCol="0" anchor="ctr"/>
          <a:lstStyle>
            <a:lvl1pPr algn="l">
              <a:defRPr sz="1200">
                <a:solidFill>
                  <a:schemeClr val="tx1">
                    <a:tint val="75000"/>
                  </a:schemeClr>
                </a:solidFill>
              </a:defRPr>
            </a:lvl1pPr>
          </a:lstStyle>
          <a:p>
            <a:fld id="{42AF4562-CE78-4916-885D-201E0B45CCC7}" type="datetimeFigureOut">
              <a:rPr lang="fr-FR" smtClean="0"/>
              <a:t>10/03/2021</a:t>
            </a:fld>
            <a:endParaRPr lang="fr-FR"/>
          </a:p>
        </p:txBody>
      </p:sp>
      <p:sp>
        <p:nvSpPr>
          <p:cNvPr id="5" name="Espace réservé du pied de page 4"/>
          <p:cNvSpPr>
            <a:spLocks noGrp="1"/>
          </p:cNvSpPr>
          <p:nvPr>
            <p:ph type="ftr" sz="quarter" idx="3"/>
          </p:nvPr>
        </p:nvSpPr>
        <p:spPr>
          <a:xfrm>
            <a:off x="3124200" y="6356650"/>
            <a:ext cx="2895600" cy="365125"/>
          </a:xfrm>
          <a:prstGeom prst="rect">
            <a:avLst/>
          </a:prstGeom>
        </p:spPr>
        <p:txBody>
          <a:bodyPr vert="horz" lIns="91405" tIns="45702" rIns="91405" bIns="45702"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650"/>
            <a:ext cx="2133600" cy="365125"/>
          </a:xfrm>
          <a:prstGeom prst="rect">
            <a:avLst/>
          </a:prstGeom>
        </p:spPr>
        <p:txBody>
          <a:bodyPr vert="horz" lIns="91405" tIns="45702" rIns="91405" bIns="45702" rtlCol="0" anchor="ctr"/>
          <a:lstStyle>
            <a:lvl1pPr algn="r">
              <a:defRPr sz="1200">
                <a:solidFill>
                  <a:schemeClr val="tx1">
                    <a:tint val="75000"/>
                  </a:schemeClr>
                </a:solidFill>
              </a:defRPr>
            </a:lvl1pPr>
          </a:lstStyle>
          <a:p>
            <a:fld id="{1E75BFF9-1C4E-4547-AB95-6320E1862C80}" type="slidenum">
              <a:rPr lang="fr-FR" smtClean="0"/>
              <a:t>‹N°›</a:t>
            </a:fld>
            <a:endParaRPr lang="fr-FR"/>
          </a:p>
        </p:txBody>
      </p:sp>
    </p:spTree>
    <p:extLst>
      <p:ext uri="{BB962C8B-B14F-4D97-AF65-F5344CB8AC3E}">
        <p14:creationId xmlns:p14="http://schemas.microsoft.com/office/powerpoint/2010/main" val="414573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Lst>
  <p:txStyles>
    <p:titleStyle>
      <a:lvl1pPr algn="ctr" defTabSz="914052" rtl="0" eaLnBrk="1" latinLnBrk="0" hangingPunct="1">
        <a:spcBef>
          <a:spcPct val="0"/>
        </a:spcBef>
        <a:buNone/>
        <a:defRPr sz="4400" kern="1200">
          <a:solidFill>
            <a:schemeClr val="tx1"/>
          </a:solidFill>
          <a:latin typeface="+mj-lt"/>
          <a:ea typeface="+mj-ea"/>
          <a:cs typeface="+mj-cs"/>
        </a:defRPr>
      </a:lvl1pPr>
    </p:titleStyle>
    <p:bodyStyle>
      <a:lvl1pPr marL="342770" indent="-342770" algn="l" defTabSz="91405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68" indent="-285642" algn="l" defTabSz="91405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66" indent="-228513" algn="l" defTabSz="91405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92"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18"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644"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71"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98"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24"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052" rtl="0" eaLnBrk="1" latinLnBrk="0" hangingPunct="1">
        <a:defRPr sz="1800" kern="1200">
          <a:solidFill>
            <a:schemeClr val="tx1"/>
          </a:solidFill>
          <a:latin typeface="+mn-lt"/>
          <a:ea typeface="+mn-ea"/>
          <a:cs typeface="+mn-cs"/>
        </a:defRPr>
      </a:lvl1pPr>
      <a:lvl2pPr marL="457026" algn="l" defTabSz="914052" rtl="0" eaLnBrk="1" latinLnBrk="0" hangingPunct="1">
        <a:defRPr sz="1800" kern="1200">
          <a:solidFill>
            <a:schemeClr val="tx1"/>
          </a:solidFill>
          <a:latin typeface="+mn-lt"/>
          <a:ea typeface="+mn-ea"/>
          <a:cs typeface="+mn-cs"/>
        </a:defRPr>
      </a:lvl2pPr>
      <a:lvl3pPr marL="914052" algn="l" defTabSz="914052" rtl="0" eaLnBrk="1" latinLnBrk="0" hangingPunct="1">
        <a:defRPr sz="1800" kern="1200">
          <a:solidFill>
            <a:schemeClr val="tx1"/>
          </a:solidFill>
          <a:latin typeface="+mn-lt"/>
          <a:ea typeface="+mn-ea"/>
          <a:cs typeface="+mn-cs"/>
        </a:defRPr>
      </a:lvl3pPr>
      <a:lvl4pPr marL="1371078" algn="l" defTabSz="914052" rtl="0" eaLnBrk="1" latinLnBrk="0" hangingPunct="1">
        <a:defRPr sz="1800" kern="1200">
          <a:solidFill>
            <a:schemeClr val="tx1"/>
          </a:solidFill>
          <a:latin typeface="+mn-lt"/>
          <a:ea typeface="+mn-ea"/>
          <a:cs typeface="+mn-cs"/>
        </a:defRPr>
      </a:lvl4pPr>
      <a:lvl5pPr marL="1828105" algn="l" defTabSz="914052" rtl="0" eaLnBrk="1" latinLnBrk="0" hangingPunct="1">
        <a:defRPr sz="1800" kern="1200">
          <a:solidFill>
            <a:schemeClr val="tx1"/>
          </a:solidFill>
          <a:latin typeface="+mn-lt"/>
          <a:ea typeface="+mn-ea"/>
          <a:cs typeface="+mn-cs"/>
        </a:defRPr>
      </a:lvl5pPr>
      <a:lvl6pPr marL="2285132" algn="l" defTabSz="914052" rtl="0" eaLnBrk="1" latinLnBrk="0" hangingPunct="1">
        <a:defRPr sz="1800" kern="1200">
          <a:solidFill>
            <a:schemeClr val="tx1"/>
          </a:solidFill>
          <a:latin typeface="+mn-lt"/>
          <a:ea typeface="+mn-ea"/>
          <a:cs typeface="+mn-cs"/>
        </a:defRPr>
      </a:lvl6pPr>
      <a:lvl7pPr marL="2742158" algn="l" defTabSz="914052" rtl="0" eaLnBrk="1" latinLnBrk="0" hangingPunct="1">
        <a:defRPr sz="1800" kern="1200">
          <a:solidFill>
            <a:schemeClr val="tx1"/>
          </a:solidFill>
          <a:latin typeface="+mn-lt"/>
          <a:ea typeface="+mn-ea"/>
          <a:cs typeface="+mn-cs"/>
        </a:defRPr>
      </a:lvl7pPr>
      <a:lvl8pPr marL="3199184" algn="l" defTabSz="914052" rtl="0" eaLnBrk="1" latinLnBrk="0" hangingPunct="1">
        <a:defRPr sz="1800" kern="1200">
          <a:solidFill>
            <a:schemeClr val="tx1"/>
          </a:solidFill>
          <a:latin typeface="+mn-lt"/>
          <a:ea typeface="+mn-ea"/>
          <a:cs typeface="+mn-cs"/>
        </a:defRPr>
      </a:lvl8pPr>
      <a:lvl9pPr marL="3656210" algn="l" defTabSz="9140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twitter.com/biofit_event" TargetMode="External"/><Relationship Id="rId13" Type="http://schemas.openxmlformats.org/officeDocument/2006/relationships/image" Target="../media/image9.gif"/><Relationship Id="rId18" Type="http://schemas.openxmlformats.org/officeDocument/2006/relationships/hyperlink" Target="https://www.nhl-cluster.com/" TargetMode="External"/><Relationship Id="rId3" Type="http://schemas.openxmlformats.org/officeDocument/2006/relationships/hyperlink" Target="https://www.biofit-event.com/" TargetMode="External"/><Relationship Id="rId21"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2.png"/><Relationship Id="rId20" Type="http://schemas.openxmlformats.org/officeDocument/2006/relationships/hyperlink" Target="http://www.eurasante.com/" TargetMode="Externa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24" Type="http://schemas.openxmlformats.org/officeDocument/2006/relationships/hyperlink" Target="https://www.eurobiomed.org/en/" TargetMode="External"/><Relationship Id="rId5" Type="http://schemas.openxmlformats.org/officeDocument/2006/relationships/hyperlink" Target="http://www.biofit-event.com/" TargetMode="External"/><Relationship Id="rId15" Type="http://schemas.openxmlformats.org/officeDocument/2006/relationships/image" Target="../media/image11.png"/><Relationship Id="rId23" Type="http://schemas.openxmlformats.org/officeDocument/2006/relationships/image" Target="../media/image16.png"/><Relationship Id="rId10" Type="http://schemas.openxmlformats.org/officeDocument/2006/relationships/image" Target="../media/image6.jpeg"/><Relationship Id="rId19" Type="http://schemas.openxmlformats.org/officeDocument/2006/relationships/image" Target="../media/image14.jfif"/><Relationship Id="rId4" Type="http://schemas.openxmlformats.org/officeDocument/2006/relationships/image" Target="../media/image3.jpeg"/><Relationship Id="rId9" Type="http://schemas.openxmlformats.org/officeDocument/2006/relationships/hyperlink" Target="https://www.linkedin.com/showcase/biofit-event/" TargetMode="External"/><Relationship Id="rId14" Type="http://schemas.openxmlformats.org/officeDocument/2006/relationships/image" Target="../media/image10.png"/><Relationship Id="rId22" Type="http://schemas.openxmlformats.org/officeDocument/2006/relationships/hyperlink" Target="https://www.biovalley-franc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biofit-event.com/partnering-biofit/who-will-you-meet/"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à coins arrondis 7">
            <a:extLst>
              <a:ext uri="{FF2B5EF4-FFF2-40B4-BE49-F238E27FC236}">
                <a16:creationId xmlns:a16="http://schemas.microsoft.com/office/drawing/2014/main" id="{1FB79404-5E60-48BF-8804-A94849E05DB3}"/>
              </a:ext>
            </a:extLst>
          </p:cNvPr>
          <p:cNvSpPr/>
          <p:nvPr/>
        </p:nvSpPr>
        <p:spPr>
          <a:xfrm>
            <a:off x="1" y="4660322"/>
            <a:ext cx="4463540" cy="1334652"/>
          </a:xfrm>
          <a:prstGeom prst="roundRect">
            <a:avLst/>
          </a:prstGeom>
          <a:solidFill>
            <a:schemeClr val="bg1"/>
          </a:solidFill>
          <a:ln w="25400">
            <a:solidFill>
              <a:srgbClr val="EA5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pic>
        <p:nvPicPr>
          <p:cNvPr id="14" name="Image 13">
            <a:extLst>
              <a:ext uri="{FF2B5EF4-FFF2-40B4-BE49-F238E27FC236}">
                <a16:creationId xmlns:a16="http://schemas.microsoft.com/office/drawing/2014/main" id="{DE837CA5-21FD-4E93-9429-9BA760C4DB3E}"/>
              </a:ext>
            </a:extLst>
          </p:cNvPr>
          <p:cNvPicPr>
            <a:picLocks noChangeAspect="1"/>
          </p:cNvPicPr>
          <p:nvPr/>
        </p:nvPicPr>
        <p:blipFill>
          <a:blip r:embed="rId2"/>
          <a:stretch>
            <a:fillRect/>
          </a:stretch>
        </p:blipFill>
        <p:spPr>
          <a:xfrm rot="10800000">
            <a:off x="0" y="857251"/>
            <a:ext cx="2425568" cy="777350"/>
          </a:xfrm>
          <a:prstGeom prst="rect">
            <a:avLst/>
          </a:prstGeom>
        </p:spPr>
      </p:pic>
      <p:grpSp>
        <p:nvGrpSpPr>
          <p:cNvPr id="9" name="Groupe 8">
            <a:extLst>
              <a:ext uri="{FF2B5EF4-FFF2-40B4-BE49-F238E27FC236}">
                <a16:creationId xmlns:a16="http://schemas.microsoft.com/office/drawing/2014/main" id="{838E6F13-B5B6-4FF0-AD97-FE3997684C79}"/>
              </a:ext>
            </a:extLst>
          </p:cNvPr>
          <p:cNvGrpSpPr/>
          <p:nvPr/>
        </p:nvGrpSpPr>
        <p:grpSpPr>
          <a:xfrm>
            <a:off x="2098821" y="1969462"/>
            <a:ext cx="4931815" cy="2132669"/>
            <a:chOff x="3399489" y="744113"/>
            <a:chExt cx="5196821" cy="2289712"/>
          </a:xfrm>
        </p:grpSpPr>
        <p:pic>
          <p:nvPicPr>
            <p:cNvPr id="3" name="Image 2">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99489" y="744113"/>
              <a:ext cx="5103406" cy="938438"/>
            </a:xfrm>
            <a:prstGeom prst="rect">
              <a:avLst/>
            </a:prstGeom>
          </p:spPr>
        </p:pic>
        <p:grpSp>
          <p:nvGrpSpPr>
            <p:cNvPr id="8" name="Groupe 7">
              <a:extLst>
                <a:ext uri="{FF2B5EF4-FFF2-40B4-BE49-F238E27FC236}">
                  <a16:creationId xmlns:a16="http://schemas.microsoft.com/office/drawing/2014/main" id="{994E5EAB-44FD-47CF-AEFE-9686CC90FC98}"/>
                </a:ext>
              </a:extLst>
            </p:cNvPr>
            <p:cNvGrpSpPr/>
            <p:nvPr/>
          </p:nvGrpSpPr>
          <p:grpSpPr>
            <a:xfrm>
              <a:off x="3399489" y="2062331"/>
              <a:ext cx="5196821" cy="971494"/>
              <a:chOff x="3399489" y="2062331"/>
              <a:chExt cx="5196821" cy="971494"/>
            </a:xfrm>
          </p:grpSpPr>
          <p:sp>
            <p:nvSpPr>
              <p:cNvPr id="2" name="Rectangle : coins arrondis 1">
                <a:extLst>
                  <a:ext uri="{FF2B5EF4-FFF2-40B4-BE49-F238E27FC236}">
                    <a16:creationId xmlns:a16="http://schemas.microsoft.com/office/drawing/2014/main" id="{D937D66C-82EF-43B7-88A7-9034EFC7B2B3}"/>
                  </a:ext>
                </a:extLst>
              </p:cNvPr>
              <p:cNvSpPr/>
              <p:nvPr/>
            </p:nvSpPr>
            <p:spPr>
              <a:xfrm>
                <a:off x="3399489" y="2123322"/>
                <a:ext cx="5186246" cy="849512"/>
              </a:xfrm>
              <a:prstGeom prst="roundRect">
                <a:avLst/>
              </a:prstGeom>
              <a:solidFill>
                <a:srgbClr val="0D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ZoneTexte 9">
                <a:extLst>
                  <a:ext uri="{FF2B5EF4-FFF2-40B4-BE49-F238E27FC236}">
                    <a16:creationId xmlns:a16="http://schemas.microsoft.com/office/drawing/2014/main" id="{05FA1DD1-DF5D-46A5-B057-A6447DAA9DF7}"/>
                  </a:ext>
                </a:extLst>
              </p:cNvPr>
              <p:cNvSpPr txBox="1"/>
              <p:nvPr/>
            </p:nvSpPr>
            <p:spPr>
              <a:xfrm>
                <a:off x="3410065" y="2062331"/>
                <a:ext cx="5186245" cy="971494"/>
              </a:xfrm>
              <a:prstGeom prst="rect">
                <a:avLst/>
              </a:prstGeom>
              <a:noFill/>
            </p:spPr>
            <p:txBody>
              <a:bodyPr wrap="square" rtlCol="0" anchor="ctr">
                <a:spAutoFit/>
              </a:bodyPr>
              <a:lstStyle/>
              <a:p>
                <a:pPr marL="257175" indent="-257175" algn="ctr">
                  <a:spcBef>
                    <a:spcPct val="20000"/>
                  </a:spcBef>
                </a:pPr>
                <a:r>
                  <a:rPr lang="en-GB" sz="2400" b="1" dirty="0">
                    <a:solidFill>
                      <a:srgbClr val="FFFFFF"/>
                    </a:solidFill>
                  </a:rPr>
                  <a:t>14 &amp; 15 décembre 2021</a:t>
                </a:r>
              </a:p>
              <a:p>
                <a:pPr marL="257175" indent="-257175" algn="ctr">
                  <a:spcBef>
                    <a:spcPct val="20000"/>
                  </a:spcBef>
                </a:pPr>
                <a:r>
                  <a:rPr lang="en-GB" sz="2400" b="1" dirty="0">
                    <a:solidFill>
                      <a:srgbClr val="FFFFFF"/>
                    </a:solidFill>
                  </a:rPr>
                  <a:t>STRASBOURG </a:t>
                </a:r>
              </a:p>
            </p:txBody>
          </p:sp>
        </p:grpSp>
      </p:grpSp>
      <p:sp>
        <p:nvSpPr>
          <p:cNvPr id="12" name="Rectangle à coins arrondis 7">
            <a:extLst>
              <a:ext uri="{FF2B5EF4-FFF2-40B4-BE49-F238E27FC236}">
                <a16:creationId xmlns:a16="http://schemas.microsoft.com/office/drawing/2014/main" id="{BA253588-0E6A-4CCD-B250-97CB64833FA5}"/>
              </a:ext>
            </a:extLst>
          </p:cNvPr>
          <p:cNvSpPr/>
          <p:nvPr/>
        </p:nvSpPr>
        <p:spPr>
          <a:xfrm>
            <a:off x="7447252" y="4918641"/>
            <a:ext cx="1690844" cy="1079543"/>
          </a:xfrm>
          <a:prstGeom prst="roundRect">
            <a:avLst/>
          </a:prstGeom>
          <a:solidFill>
            <a:schemeClr val="bg1"/>
          </a:solidFill>
          <a:ln w="25400">
            <a:solidFill>
              <a:srgbClr val="E95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3" name="Rectangle 6">
            <a:extLst>
              <a:ext uri="{FF2B5EF4-FFF2-40B4-BE49-F238E27FC236}">
                <a16:creationId xmlns:a16="http://schemas.microsoft.com/office/drawing/2014/main" id="{6A2425A4-C181-4BA5-A702-6D3862FBDA46}"/>
              </a:ext>
            </a:extLst>
          </p:cNvPr>
          <p:cNvSpPr>
            <a:spLocks/>
          </p:cNvSpPr>
          <p:nvPr/>
        </p:nvSpPr>
        <p:spPr bwMode="auto">
          <a:xfrm>
            <a:off x="7877308" y="5026385"/>
            <a:ext cx="1372307" cy="32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20000"/>
              </a:lnSpc>
            </a:pPr>
            <a:r>
              <a:rPr lang="en-GB" sz="900" dirty="0">
                <a:solidFill>
                  <a:srgbClr val="1A171B"/>
                </a:solidFill>
                <a:ea typeface="Segoe UI" panose="020B0502040204020203" pitchFamily="34" charset="0"/>
                <a:cs typeface="Segoe UI" panose="020B0502040204020203" pitchFamily="34" charset="0"/>
                <a:sym typeface="Lato Regular" charset="0"/>
                <a:hlinkClick r:id="rId5"/>
              </a:rPr>
              <a:t>www.biofit-event.com</a:t>
            </a:r>
            <a:endParaRPr lang="en-GB" sz="900" dirty="0">
              <a:solidFill>
                <a:srgbClr val="1A171B"/>
              </a:solidFill>
              <a:ea typeface="Segoe UI" panose="020B0502040204020203" pitchFamily="34" charset="0"/>
              <a:cs typeface="Segoe UI" panose="020B0502040204020203" pitchFamily="34" charset="0"/>
              <a:sym typeface="Lato Regular" charset="0"/>
            </a:endParaRPr>
          </a:p>
        </p:txBody>
      </p:sp>
      <p:pic>
        <p:nvPicPr>
          <p:cNvPr id="16" name="Image 15">
            <a:extLst>
              <a:ext uri="{FF2B5EF4-FFF2-40B4-BE49-F238E27FC236}">
                <a16:creationId xmlns:a16="http://schemas.microsoft.com/office/drawing/2014/main" id="{30567889-38FA-4A82-9392-DE3AC2AE54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4477" y="5429254"/>
            <a:ext cx="119507" cy="119507"/>
          </a:xfrm>
          <a:prstGeom prst="rect">
            <a:avLst/>
          </a:prstGeom>
        </p:spPr>
      </p:pic>
      <p:pic>
        <p:nvPicPr>
          <p:cNvPr id="17" name="Picture 2" descr="Icône Linkedin, réseau, les gens, professionnel, profile, services ...">
            <a:extLst>
              <a:ext uri="{FF2B5EF4-FFF2-40B4-BE49-F238E27FC236}">
                <a16:creationId xmlns:a16="http://schemas.microsoft.com/office/drawing/2014/main" id="{AA80EFB1-6F94-4E99-964D-AD76FF9CBDD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2711" y="5713635"/>
            <a:ext cx="123037" cy="12303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6">
            <a:extLst>
              <a:ext uri="{FF2B5EF4-FFF2-40B4-BE49-F238E27FC236}">
                <a16:creationId xmlns:a16="http://schemas.microsoft.com/office/drawing/2014/main" id="{1863FECB-C1AF-4917-98C5-3C6DD2318EE9}"/>
              </a:ext>
            </a:extLst>
          </p:cNvPr>
          <p:cNvSpPr>
            <a:spLocks/>
          </p:cNvSpPr>
          <p:nvPr/>
        </p:nvSpPr>
        <p:spPr bwMode="auto">
          <a:xfrm>
            <a:off x="7875545" y="5316198"/>
            <a:ext cx="842216" cy="32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20000"/>
              </a:lnSpc>
            </a:pPr>
            <a:r>
              <a:rPr lang="en-GB" sz="900" dirty="0">
                <a:solidFill>
                  <a:srgbClr val="1A171B"/>
                </a:solidFill>
                <a:ea typeface="Segoe UI" panose="020B0502040204020203" pitchFamily="34" charset="0"/>
                <a:cs typeface="Segoe UI" panose="020B0502040204020203" pitchFamily="34" charset="0"/>
                <a:sym typeface="Lato Regular" charset="0"/>
                <a:hlinkClick r:id="rId8"/>
              </a:rPr>
              <a:t>@BIOFIT_EVENT</a:t>
            </a:r>
            <a:endParaRPr lang="en-GB" sz="900" dirty="0">
              <a:solidFill>
                <a:srgbClr val="1A171B"/>
              </a:solidFill>
              <a:ea typeface="Segoe UI" panose="020B0502040204020203" pitchFamily="34" charset="0"/>
              <a:cs typeface="Segoe UI" panose="020B0502040204020203" pitchFamily="34" charset="0"/>
              <a:sym typeface="Lato Regular" charset="0"/>
            </a:endParaRPr>
          </a:p>
        </p:txBody>
      </p:sp>
      <p:sp>
        <p:nvSpPr>
          <p:cNvPr id="19" name="Rectangle 6">
            <a:extLst>
              <a:ext uri="{FF2B5EF4-FFF2-40B4-BE49-F238E27FC236}">
                <a16:creationId xmlns:a16="http://schemas.microsoft.com/office/drawing/2014/main" id="{2883B22E-8A6A-4C1A-BB30-040294F8BE55}"/>
              </a:ext>
            </a:extLst>
          </p:cNvPr>
          <p:cNvSpPr>
            <a:spLocks/>
          </p:cNvSpPr>
          <p:nvPr/>
        </p:nvSpPr>
        <p:spPr bwMode="auto">
          <a:xfrm>
            <a:off x="7877309" y="5619239"/>
            <a:ext cx="759358" cy="32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nSpc>
                <a:spcPct val="120000"/>
              </a:lnSpc>
            </a:pPr>
            <a:r>
              <a:rPr lang="en-GB" sz="900" dirty="0" err="1">
                <a:solidFill>
                  <a:srgbClr val="1A171B"/>
                </a:solidFill>
                <a:ea typeface="Segoe UI" panose="020B0502040204020203" pitchFamily="34" charset="0"/>
                <a:cs typeface="Segoe UI" panose="020B0502040204020203" pitchFamily="34" charset="0"/>
                <a:sym typeface="Lato Regular" charset="0"/>
                <a:hlinkClick r:id="rId9"/>
              </a:rPr>
              <a:t>BioFIT</a:t>
            </a:r>
            <a:r>
              <a:rPr lang="en-GB" sz="900" dirty="0">
                <a:solidFill>
                  <a:srgbClr val="1A171B"/>
                </a:solidFill>
                <a:ea typeface="Segoe UI" panose="020B0502040204020203" pitchFamily="34" charset="0"/>
                <a:cs typeface="Segoe UI" panose="020B0502040204020203" pitchFamily="34" charset="0"/>
                <a:sym typeface="Lato Regular" charset="0"/>
                <a:hlinkClick r:id="rId9"/>
              </a:rPr>
              <a:t> Event</a:t>
            </a:r>
            <a:endParaRPr lang="en-GB" sz="900" dirty="0">
              <a:solidFill>
                <a:srgbClr val="1A171B"/>
              </a:solidFill>
              <a:ea typeface="Segoe UI" panose="020B0502040204020203" pitchFamily="34" charset="0"/>
              <a:cs typeface="Segoe UI" panose="020B0502040204020203" pitchFamily="34" charset="0"/>
              <a:sym typeface="Lato Regular" charset="0"/>
            </a:endParaRPr>
          </a:p>
        </p:txBody>
      </p:sp>
      <p:pic>
        <p:nvPicPr>
          <p:cNvPr id="20" name="Image 19">
            <a:extLst>
              <a:ext uri="{FF2B5EF4-FFF2-40B4-BE49-F238E27FC236}">
                <a16:creationId xmlns:a16="http://schemas.microsoft.com/office/drawing/2014/main" id="{7B028D43-1AF7-462D-B53C-617595EB0382}"/>
              </a:ext>
            </a:extLst>
          </p:cNvPr>
          <p:cNvPicPr>
            <a:picLocks noChangeAspect="1"/>
          </p:cNvPicPr>
          <p:nvPr/>
        </p:nvPicPr>
        <p:blipFill>
          <a:blip r:embed="rId2"/>
          <a:stretch>
            <a:fillRect/>
          </a:stretch>
        </p:blipFill>
        <p:spPr>
          <a:xfrm rot="16200000">
            <a:off x="7517473" y="1681360"/>
            <a:ext cx="2425568" cy="777350"/>
          </a:xfrm>
          <a:prstGeom prst="rect">
            <a:avLst/>
          </a:prstGeom>
        </p:spPr>
      </p:pic>
      <p:pic>
        <p:nvPicPr>
          <p:cNvPr id="21" name="Image 20" descr="Une image contenant dessin&#10;&#10;Description générée automatiquement">
            <a:extLst>
              <a:ext uri="{FF2B5EF4-FFF2-40B4-BE49-F238E27FC236}">
                <a16:creationId xmlns:a16="http://schemas.microsoft.com/office/drawing/2014/main" id="{AD9C4890-1DD3-4DFE-8D58-D074A52923E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0518" y="5094061"/>
            <a:ext cx="207423" cy="186681"/>
          </a:xfrm>
          <a:prstGeom prst="rect">
            <a:avLst/>
          </a:prstGeom>
        </p:spPr>
      </p:pic>
      <p:sp>
        <p:nvSpPr>
          <p:cNvPr id="22" name="ZoneTexte 21">
            <a:extLst>
              <a:ext uri="{FF2B5EF4-FFF2-40B4-BE49-F238E27FC236}">
                <a16:creationId xmlns:a16="http://schemas.microsoft.com/office/drawing/2014/main" id="{7EDAB7DB-63CF-43D8-B670-3C5F9803181D}"/>
              </a:ext>
            </a:extLst>
          </p:cNvPr>
          <p:cNvSpPr txBox="1"/>
          <p:nvPr/>
        </p:nvSpPr>
        <p:spPr>
          <a:xfrm>
            <a:off x="104594" y="4755869"/>
            <a:ext cx="1575447" cy="230832"/>
          </a:xfrm>
          <a:prstGeom prst="rect">
            <a:avLst/>
          </a:prstGeom>
          <a:noFill/>
        </p:spPr>
        <p:txBody>
          <a:bodyPr wrap="square" rtlCol="0" anchor="ctr">
            <a:spAutoFit/>
          </a:bodyPr>
          <a:lstStyle/>
          <a:p>
            <a:r>
              <a:rPr lang="en-GB" sz="900" u="sng" dirty="0"/>
              <a:t>Organised by:</a:t>
            </a:r>
          </a:p>
        </p:txBody>
      </p:sp>
      <p:pic>
        <p:nvPicPr>
          <p:cNvPr id="27" name="Image 12" descr="Résultat de recherche d'images pour &quot;logo hauts de france&quot;">
            <a:extLst>
              <a:ext uri="{FF2B5EF4-FFF2-40B4-BE49-F238E27FC236}">
                <a16:creationId xmlns:a16="http://schemas.microsoft.com/office/drawing/2014/main" id="{868882E9-F4A7-4E9D-89D9-6E89F12557D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6887" y="5568908"/>
            <a:ext cx="300038" cy="300038"/>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13" descr="Résultat de recherche d'images pour &quot;logo grand est&quot;">
            <a:extLst>
              <a:ext uri="{FF2B5EF4-FFF2-40B4-BE49-F238E27FC236}">
                <a16:creationId xmlns:a16="http://schemas.microsoft.com/office/drawing/2014/main" id="{8137F4CA-C496-4016-91DE-F6F8C196A8F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4873" y="5638230"/>
            <a:ext cx="564356" cy="171450"/>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 14" descr="Résultat de recherche d'images pour &quot;logo région sud&quot;">
            <a:extLst>
              <a:ext uri="{FF2B5EF4-FFF2-40B4-BE49-F238E27FC236}">
                <a16:creationId xmlns:a16="http://schemas.microsoft.com/office/drawing/2014/main" id="{62C18AA9-9EC8-488A-9201-1D710566BE6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7787" t="8321" r="5949" b="9563"/>
          <a:stretch>
            <a:fillRect/>
          </a:stretch>
        </p:blipFill>
        <p:spPr bwMode="auto">
          <a:xfrm>
            <a:off x="1397578" y="5603264"/>
            <a:ext cx="452438" cy="247650"/>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15" descr="Résultat de recherche d'images pour &quot;logo mel&quot;">
            <a:extLst>
              <a:ext uri="{FF2B5EF4-FFF2-40B4-BE49-F238E27FC236}">
                <a16:creationId xmlns:a16="http://schemas.microsoft.com/office/drawing/2014/main" id="{D2389A21-D7B6-4CBB-B9E4-BD55899ADCF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19940" y="5581121"/>
            <a:ext cx="228600" cy="280988"/>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16" descr="Résultat de recherche d'images pour &quot;logo strasbourg&quot;">
            <a:extLst>
              <a:ext uri="{FF2B5EF4-FFF2-40B4-BE49-F238E27FC236}">
                <a16:creationId xmlns:a16="http://schemas.microsoft.com/office/drawing/2014/main" id="{8CC5AFCB-3FED-4408-A1FF-EE2AC48A3D2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25831" y="5619239"/>
            <a:ext cx="607219" cy="161925"/>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17" descr="Résultat de recherche d'images pour &quot;logo aix marseille provence&quot;">
            <a:extLst>
              <a:ext uri="{FF2B5EF4-FFF2-40B4-BE49-F238E27FC236}">
                <a16:creationId xmlns:a16="http://schemas.microsoft.com/office/drawing/2014/main" id="{B190775E-3CFD-42DC-BB1C-1D1F4259B86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10341" y="5587958"/>
            <a:ext cx="391059" cy="234381"/>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 18" descr="Résultat de recherche d'images pour &quot;logo ville de marseille&quot;">
            <a:extLst>
              <a:ext uri="{FF2B5EF4-FFF2-40B4-BE49-F238E27FC236}">
                <a16:creationId xmlns:a16="http://schemas.microsoft.com/office/drawing/2014/main" id="{42DE705C-04C8-4E33-A053-B37CD461402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16395" y="5628664"/>
            <a:ext cx="532453" cy="146489"/>
          </a:xfrm>
          <a:prstGeom prst="rect">
            <a:avLst/>
          </a:prstGeom>
          <a:noFill/>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738CEE26-4432-4994-ADB2-6FD108AF2BDD}"/>
              </a:ext>
            </a:extLst>
          </p:cNvPr>
          <p:cNvSpPr txBox="1"/>
          <p:nvPr/>
        </p:nvSpPr>
        <p:spPr>
          <a:xfrm>
            <a:off x="145502" y="5352130"/>
            <a:ext cx="1575447" cy="230832"/>
          </a:xfrm>
          <a:prstGeom prst="rect">
            <a:avLst/>
          </a:prstGeom>
          <a:noFill/>
        </p:spPr>
        <p:txBody>
          <a:bodyPr wrap="square" rtlCol="0" anchor="ctr">
            <a:spAutoFit/>
          </a:bodyPr>
          <a:lstStyle/>
          <a:p>
            <a:r>
              <a:rPr lang="en-GB" sz="900" u="sng" dirty="0"/>
              <a:t>Supported by:</a:t>
            </a:r>
          </a:p>
        </p:txBody>
      </p:sp>
      <p:pic>
        <p:nvPicPr>
          <p:cNvPr id="41" name="Image 40">
            <a:hlinkClick r:id="rId18"/>
            <a:extLst>
              <a:ext uri="{FF2B5EF4-FFF2-40B4-BE49-F238E27FC236}">
                <a16:creationId xmlns:a16="http://schemas.microsoft.com/office/drawing/2014/main" id="{F83F081B-3EE6-4DCA-9687-C649DF555E66}"/>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1507050" y="4946939"/>
            <a:ext cx="541569" cy="383541"/>
          </a:xfrm>
          <a:prstGeom prst="rect">
            <a:avLst/>
          </a:prstGeom>
          <a:noFill/>
        </p:spPr>
      </p:pic>
      <p:pic>
        <p:nvPicPr>
          <p:cNvPr id="42" name="Image 41">
            <a:hlinkClick r:id="rId20"/>
            <a:extLst>
              <a:ext uri="{FF2B5EF4-FFF2-40B4-BE49-F238E27FC236}">
                <a16:creationId xmlns:a16="http://schemas.microsoft.com/office/drawing/2014/main" id="{DD815977-B9D7-49E1-B78D-92080B1E0CC9}"/>
              </a:ext>
            </a:extLst>
          </p:cNvPr>
          <p:cNvPicPr>
            <a:picLocks noChangeAspect="1"/>
          </p:cNvPicPr>
          <p:nvPr/>
        </p:nvPicPr>
        <p:blipFill>
          <a:blip r:embed="rId21"/>
          <a:stretch>
            <a:fillRect/>
          </a:stretch>
        </p:blipFill>
        <p:spPr>
          <a:xfrm>
            <a:off x="118816" y="4953347"/>
            <a:ext cx="1272631" cy="361044"/>
          </a:xfrm>
          <a:prstGeom prst="rect">
            <a:avLst/>
          </a:prstGeom>
        </p:spPr>
      </p:pic>
      <p:pic>
        <p:nvPicPr>
          <p:cNvPr id="1026" name="Picture 2" descr="Katalyse accompagne BioValley France sur la stratégie relative à l ...">
            <a:hlinkClick r:id="rId22"/>
            <a:extLst>
              <a:ext uri="{FF2B5EF4-FFF2-40B4-BE49-F238E27FC236}">
                <a16:creationId xmlns:a16="http://schemas.microsoft.com/office/drawing/2014/main" id="{551D2380-5C23-4B63-910D-1CEF9BB08DD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267189" y="5010141"/>
            <a:ext cx="799772" cy="24745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hlinkClick r:id="rId24"/>
            <a:extLst>
              <a:ext uri="{FF2B5EF4-FFF2-40B4-BE49-F238E27FC236}">
                <a16:creationId xmlns:a16="http://schemas.microsoft.com/office/drawing/2014/main" id="{2F7ACA49-1322-400D-A11E-7F09CC144B67}"/>
              </a:ext>
            </a:extLst>
          </p:cNvPr>
          <p:cNvPicPr>
            <a:picLocks noChangeAspect="1"/>
          </p:cNvPicPr>
          <p:nvPr/>
        </p:nvPicPr>
        <p:blipFill>
          <a:blip r:embed="rId25"/>
          <a:stretch>
            <a:fillRect/>
          </a:stretch>
        </p:blipFill>
        <p:spPr>
          <a:xfrm>
            <a:off x="3373151" y="4953348"/>
            <a:ext cx="886487" cy="362851"/>
          </a:xfrm>
          <a:prstGeom prst="rect">
            <a:avLst/>
          </a:prstGeom>
        </p:spPr>
      </p:pic>
    </p:spTree>
    <p:extLst>
      <p:ext uri="{BB962C8B-B14F-4D97-AF65-F5344CB8AC3E}">
        <p14:creationId xmlns:p14="http://schemas.microsoft.com/office/powerpoint/2010/main" val="3362775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16DA377-30F0-4C0B-B4C5-9DFC502A8021}"/>
              </a:ext>
            </a:extLst>
          </p:cNvPr>
          <p:cNvSpPr/>
          <p:nvPr/>
        </p:nvSpPr>
        <p:spPr>
          <a:xfrm>
            <a:off x="287524" y="1556792"/>
            <a:ext cx="8316924" cy="4154984"/>
          </a:xfrm>
          <a:prstGeom prst="rect">
            <a:avLst/>
          </a:prstGeom>
        </p:spPr>
        <p:txBody>
          <a:bodyPr wrap="square">
            <a:spAutoFit/>
          </a:bodyPr>
          <a:lstStyle/>
          <a:p>
            <a:pPr algn="ctr"/>
            <a:r>
              <a:rPr lang="fr-FR" sz="2200" dirty="0">
                <a:solidFill>
                  <a:srgbClr val="00444F"/>
                </a:solidFill>
              </a:rPr>
              <a:t>&gt;&gt;&gt;A </a:t>
            </a:r>
            <a:r>
              <a:rPr lang="fr-FR" sz="2200" dirty="0" err="1">
                <a:solidFill>
                  <a:srgbClr val="00444F"/>
                </a:solidFill>
              </a:rPr>
              <a:t>BioFIT</a:t>
            </a:r>
            <a:r>
              <a:rPr lang="fr-FR" sz="2200" dirty="0">
                <a:solidFill>
                  <a:srgbClr val="00444F"/>
                </a:solidFill>
              </a:rPr>
              <a:t> 2020, 1 session:</a:t>
            </a:r>
          </a:p>
          <a:p>
            <a:endParaRPr lang="en-US" sz="2200" b="1" dirty="0">
              <a:solidFill>
                <a:srgbClr val="00444F"/>
              </a:solidFill>
            </a:endParaRPr>
          </a:p>
          <a:p>
            <a:r>
              <a:rPr lang="en-US" sz="2200" b="1" dirty="0">
                <a:solidFill>
                  <a:srgbClr val="00444F"/>
                </a:solidFill>
              </a:rPr>
              <a:t>1/Developing diagnostic and vaccines for emerging zoonosis</a:t>
            </a:r>
          </a:p>
          <a:p>
            <a:r>
              <a:rPr lang="en-US" sz="2200" dirty="0">
                <a:solidFill>
                  <a:srgbClr val="00444F"/>
                </a:solidFill>
              </a:rPr>
              <a:t>Financial considerations are often a major barrier to successful vaccine development, yet vaccination remains the most effective tools in the fight to help protect animals and livestock from countless new and emerging diseases. In the light of the COVID-19 pandemic, what are the innovative ways to address the challenge of preventing epidemics? How can One health concept contribute to deeper collaboration and pooled funding in vaccinology? What are the latest breakthrough technologies for future vaccine development? What is the role of diagnostic tools and what about their implementation?</a:t>
            </a:r>
            <a:endParaRPr lang="fr-FR" sz="2000" dirty="0">
              <a:solidFill>
                <a:srgbClr val="00B050"/>
              </a:solidFill>
            </a:endParaRPr>
          </a:p>
        </p:txBody>
      </p:sp>
      <p:sp>
        <p:nvSpPr>
          <p:cNvPr id="7" name="Espace réservé du texte 3">
            <a:extLst>
              <a:ext uri="{FF2B5EF4-FFF2-40B4-BE49-F238E27FC236}">
                <a16:creationId xmlns:a16="http://schemas.microsoft.com/office/drawing/2014/main" id="{7EC23EBD-E0B1-495F-AEC4-C2E80E7C0D31}"/>
              </a:ext>
            </a:extLst>
          </p:cNvPr>
          <p:cNvSpPr>
            <a:spLocks noGrp="1"/>
          </p:cNvSpPr>
          <p:nvPr>
            <p:ph type="body" sz="quarter" idx="17"/>
          </p:nvPr>
        </p:nvSpPr>
        <p:spPr>
          <a:xfrm>
            <a:off x="1295636" y="284708"/>
            <a:ext cx="6552728" cy="407988"/>
          </a:xfrm>
        </p:spPr>
        <p:txBody>
          <a:bodyPr>
            <a:noAutofit/>
          </a:bodyPr>
          <a:lstStyle/>
          <a:p>
            <a:pPr lvl="0"/>
            <a:r>
              <a:rPr lang="fr-FR" sz="2800" dirty="0">
                <a:latin typeface="+mn-lt"/>
              </a:rPr>
              <a:t>La dimension santé animale dans </a:t>
            </a:r>
            <a:r>
              <a:rPr lang="fr-FR" sz="2800" dirty="0" err="1">
                <a:latin typeface="+mn-lt"/>
              </a:rPr>
              <a:t>BioFIT</a:t>
            </a:r>
            <a:endParaRPr lang="fr-FR" sz="2800" dirty="0">
              <a:latin typeface="+mn-lt"/>
            </a:endParaRPr>
          </a:p>
        </p:txBody>
      </p:sp>
    </p:spTree>
    <p:extLst>
      <p:ext uri="{BB962C8B-B14F-4D97-AF65-F5344CB8AC3E}">
        <p14:creationId xmlns:p14="http://schemas.microsoft.com/office/powerpoint/2010/main" val="415430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0836F52C-566C-42EA-A446-98A0007979B9}"/>
              </a:ext>
            </a:extLst>
          </p:cNvPr>
          <p:cNvSpPr txBox="1">
            <a:spLocks/>
          </p:cNvSpPr>
          <p:nvPr/>
        </p:nvSpPr>
        <p:spPr>
          <a:xfrm>
            <a:off x="2503904" y="1974356"/>
            <a:ext cx="6225361" cy="1626095"/>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rgbClr val="0D2A47"/>
                </a:solidFill>
                <a:latin typeface="Futura LT Book"/>
                <a:ea typeface="+mn-ea"/>
                <a:cs typeface="Futura LT Book"/>
              </a:defRPr>
            </a:lvl1pPr>
            <a:lvl2pPr marL="742950" indent="-285750" algn="l" defTabSz="457200" rtl="0" eaLnBrk="1" latinLnBrk="0" hangingPunct="1">
              <a:spcBef>
                <a:spcPct val="20000"/>
              </a:spcBef>
              <a:buFont typeface="Arial"/>
              <a:buChar char="–"/>
              <a:defRPr sz="2800" kern="1200">
                <a:solidFill>
                  <a:srgbClr val="0D2A47"/>
                </a:solidFill>
                <a:latin typeface="Futura LT Book"/>
                <a:ea typeface="+mn-ea"/>
                <a:cs typeface="Futura LT Book"/>
              </a:defRPr>
            </a:lvl2pPr>
            <a:lvl3pPr marL="1143000" indent="-228600" algn="l" defTabSz="457200" rtl="0" eaLnBrk="1" latinLnBrk="0" hangingPunct="1">
              <a:spcBef>
                <a:spcPct val="20000"/>
              </a:spcBef>
              <a:buFont typeface="Arial"/>
              <a:buChar char="•"/>
              <a:defRPr sz="2400" kern="1200">
                <a:solidFill>
                  <a:srgbClr val="0D2A47"/>
                </a:solidFill>
                <a:latin typeface="Futura LT Book"/>
                <a:ea typeface="+mn-ea"/>
                <a:cs typeface="Futura LT Book"/>
              </a:defRPr>
            </a:lvl3pPr>
            <a:lvl4pPr marL="1600200" indent="-228600" algn="l" defTabSz="457200" rtl="0" eaLnBrk="1" latinLnBrk="0" hangingPunct="1">
              <a:spcBef>
                <a:spcPct val="20000"/>
              </a:spcBef>
              <a:buFont typeface="Arial"/>
              <a:buChar char="–"/>
              <a:defRPr sz="2000" kern="1200">
                <a:solidFill>
                  <a:srgbClr val="0D2A47"/>
                </a:solidFill>
                <a:latin typeface="Futura LT Book"/>
                <a:ea typeface="+mn-ea"/>
                <a:cs typeface="Futura LT Book"/>
              </a:defRPr>
            </a:lvl4pPr>
            <a:lvl5pPr marL="2057400" indent="-228600" algn="l" defTabSz="457200" rtl="0" eaLnBrk="1" latinLnBrk="0" hangingPunct="1">
              <a:spcBef>
                <a:spcPct val="20000"/>
              </a:spcBef>
              <a:buFont typeface="Arial"/>
              <a:buChar char="»"/>
              <a:defRPr sz="2000" kern="1200">
                <a:solidFill>
                  <a:srgbClr val="0D2A47"/>
                </a:solidFill>
                <a:latin typeface="Futura LT Book"/>
                <a:ea typeface="+mn-ea"/>
                <a:cs typeface="Futura LT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0">
              <a:buNone/>
            </a:pPr>
            <a:endParaRPr lang="en-US" sz="1500" dirty="0">
              <a:latin typeface="+mn-lt"/>
            </a:endParaRPr>
          </a:p>
          <a:p>
            <a:pPr marL="385763" lvl="1">
              <a:buFont typeface="Arial" panose="020B0604020202020204" pitchFamily="34" charset="0"/>
              <a:buChar char="•"/>
            </a:pPr>
            <a:endParaRPr lang="fr-FR" sz="1500" dirty="0">
              <a:latin typeface="+mn-lt"/>
            </a:endParaRPr>
          </a:p>
        </p:txBody>
      </p:sp>
      <p:sp>
        <p:nvSpPr>
          <p:cNvPr id="6" name="Content Placeholder 2">
            <a:extLst>
              <a:ext uri="{FF2B5EF4-FFF2-40B4-BE49-F238E27FC236}">
                <a16:creationId xmlns:a16="http://schemas.microsoft.com/office/drawing/2014/main" id="{449BD710-3E80-4A2B-A704-F243787F4E5D}"/>
              </a:ext>
            </a:extLst>
          </p:cNvPr>
          <p:cNvSpPr txBox="1">
            <a:spLocks/>
          </p:cNvSpPr>
          <p:nvPr/>
        </p:nvSpPr>
        <p:spPr>
          <a:xfrm>
            <a:off x="1465324" y="3707670"/>
            <a:ext cx="4657104" cy="1520613"/>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500" dirty="0">
              <a:solidFill>
                <a:srgbClr val="00444F"/>
              </a:solidFill>
            </a:endParaRPr>
          </a:p>
        </p:txBody>
      </p:sp>
      <p:sp>
        <p:nvSpPr>
          <p:cNvPr id="10" name="Espace réservé du texte 3">
            <a:extLst>
              <a:ext uri="{FF2B5EF4-FFF2-40B4-BE49-F238E27FC236}">
                <a16:creationId xmlns:a16="http://schemas.microsoft.com/office/drawing/2014/main" id="{BDAD58FB-9C1E-436D-B569-267A8A9449CB}"/>
              </a:ext>
            </a:extLst>
          </p:cNvPr>
          <p:cNvSpPr>
            <a:spLocks noGrp="1"/>
          </p:cNvSpPr>
          <p:nvPr>
            <p:ph type="body" sz="quarter" idx="17"/>
          </p:nvPr>
        </p:nvSpPr>
        <p:spPr>
          <a:xfrm>
            <a:off x="-252536" y="1098395"/>
            <a:ext cx="9143999" cy="660710"/>
          </a:xfrm>
        </p:spPr>
        <p:txBody>
          <a:bodyPr>
            <a:noAutofit/>
          </a:bodyPr>
          <a:lstStyle/>
          <a:p>
            <a:pPr lvl="0"/>
            <a:r>
              <a:rPr lang="en-GB" sz="2850" b="1" dirty="0">
                <a:latin typeface="+mn-lt"/>
              </a:rPr>
              <a:t>Next edition</a:t>
            </a:r>
          </a:p>
        </p:txBody>
      </p:sp>
      <p:pic>
        <p:nvPicPr>
          <p:cNvPr id="12" name="Image 11" descr="Une image contenant texte, extérieur, signe&#10;&#10;Description générée automatiquement">
            <a:extLst>
              <a:ext uri="{FF2B5EF4-FFF2-40B4-BE49-F238E27FC236}">
                <a16:creationId xmlns:a16="http://schemas.microsoft.com/office/drawing/2014/main" id="{05F7E920-BE86-4593-AF69-81027396B7C5}"/>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160752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12">
            <a:extLst>
              <a:ext uri="{FF2B5EF4-FFF2-40B4-BE49-F238E27FC236}">
                <a16:creationId xmlns:a16="http://schemas.microsoft.com/office/drawing/2014/main" id="{1ACC1778-B20C-4668-A9E9-4BECE46A9438}"/>
              </a:ext>
            </a:extLst>
          </p:cNvPr>
          <p:cNvSpPr txBox="1">
            <a:spLocks/>
          </p:cNvSpPr>
          <p:nvPr/>
        </p:nvSpPr>
        <p:spPr>
          <a:xfrm>
            <a:off x="1602993" y="2581433"/>
            <a:ext cx="5938013" cy="1695134"/>
          </a:xfrm>
          <a:prstGeom prst="rect">
            <a:avLst/>
          </a:prstGeom>
        </p:spPr>
        <p:txBody>
          <a:bodyPr anchor="ctr"/>
          <a:lstStyle>
            <a:lvl1pPr marL="342770" indent="-342770" algn="l" defTabSz="91405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68" indent="-285642" algn="l" defTabSz="91405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66" indent="-228513" algn="l" defTabSz="91405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92"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18"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644"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71"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98"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24"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fr-FR" sz="3600" b="1" dirty="0">
                <a:solidFill>
                  <a:schemeClr val="bg1"/>
                </a:solidFill>
              </a:rPr>
              <a:t>BACK UP</a:t>
            </a:r>
            <a:endParaRPr lang="en-US" sz="3600" b="1" dirty="0">
              <a:solidFill>
                <a:schemeClr val="bg1"/>
              </a:solidFill>
            </a:endParaRPr>
          </a:p>
        </p:txBody>
      </p:sp>
    </p:spTree>
    <p:extLst>
      <p:ext uri="{BB962C8B-B14F-4D97-AF65-F5344CB8AC3E}">
        <p14:creationId xmlns:p14="http://schemas.microsoft.com/office/powerpoint/2010/main" val="172840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7"/>
          </p:nvPr>
        </p:nvSpPr>
        <p:spPr>
          <a:xfrm>
            <a:off x="2051720" y="302095"/>
            <a:ext cx="5024345" cy="407988"/>
          </a:xfrm>
        </p:spPr>
        <p:txBody>
          <a:bodyPr>
            <a:noAutofit/>
          </a:bodyPr>
          <a:lstStyle/>
          <a:p>
            <a:pPr lvl="0"/>
            <a:r>
              <a:rPr lang="fr-FR" sz="2800" dirty="0">
                <a:latin typeface="+mn-lt"/>
              </a:rPr>
              <a:t>Fonctions</a:t>
            </a:r>
          </a:p>
        </p:txBody>
      </p:sp>
      <p:sp>
        <p:nvSpPr>
          <p:cNvPr id="6" name="Espace réservé du contenu 2">
            <a:extLst>
              <a:ext uri="{FF2B5EF4-FFF2-40B4-BE49-F238E27FC236}">
                <a16:creationId xmlns:a16="http://schemas.microsoft.com/office/drawing/2014/main" id="{EF8D2DD1-438E-42E8-A2E5-8FCED118B724}"/>
              </a:ext>
            </a:extLst>
          </p:cNvPr>
          <p:cNvSpPr>
            <a:spLocks noGrp="1"/>
          </p:cNvSpPr>
          <p:nvPr>
            <p:ph idx="1"/>
          </p:nvPr>
        </p:nvSpPr>
        <p:spPr>
          <a:xfrm>
            <a:off x="411572" y="1052736"/>
            <a:ext cx="8332225" cy="5395614"/>
          </a:xfrm>
        </p:spPr>
        <p:txBody>
          <a:bodyPr anchor="ctr">
            <a:noAutofit/>
          </a:bodyPr>
          <a:lstStyle/>
          <a:p>
            <a:pPr marL="257123" indent="-257123"/>
            <a:r>
              <a:rPr lang="fr-FR" sz="2000" dirty="0">
                <a:solidFill>
                  <a:srgbClr val="E95D0F"/>
                </a:solidFill>
                <a:latin typeface="Karbon Medium" panose="00000600000000000000" pitchFamily="2" charset="0"/>
              </a:rPr>
              <a:t>Sourcer</a:t>
            </a:r>
            <a:r>
              <a:rPr lang="fr-FR" sz="2000" dirty="0">
                <a:latin typeface="+mn-lt"/>
              </a:rPr>
              <a:t> </a:t>
            </a:r>
            <a:r>
              <a:rPr lang="fr-FR" sz="2000" dirty="0">
                <a:solidFill>
                  <a:srgbClr val="00444F"/>
                </a:solidFill>
                <a:latin typeface="Karbon Medium" panose="00000600000000000000" pitchFamily="2" charset="0"/>
              </a:rPr>
              <a:t>des technologies et produits innovants</a:t>
            </a:r>
            <a:br>
              <a:rPr lang="fr-FR" sz="2000" dirty="0">
                <a:latin typeface="+mn-lt"/>
              </a:rPr>
            </a:br>
            <a:endParaRPr lang="fr-FR" sz="2000" dirty="0">
              <a:latin typeface="+mn-lt"/>
              <a:ea typeface="Segoe UI" panose="020B0502040204020203" pitchFamily="34" charset="0"/>
              <a:cs typeface="Segoe UI" panose="020B0502040204020203" pitchFamily="34" charset="0"/>
            </a:endParaRPr>
          </a:p>
          <a:p>
            <a:pPr marL="257123" indent="-257123"/>
            <a:r>
              <a:rPr lang="fr-FR" sz="2000" dirty="0">
                <a:solidFill>
                  <a:srgbClr val="E95D0F"/>
                </a:solidFill>
                <a:latin typeface="Karbon Medium" panose="00000600000000000000" pitchFamily="2" charset="0"/>
              </a:rPr>
              <a:t>Rencontrer</a:t>
            </a:r>
            <a:r>
              <a:rPr lang="fr-FR" sz="2000" dirty="0">
                <a:latin typeface="+mn-lt"/>
              </a:rPr>
              <a:t> </a:t>
            </a:r>
            <a:r>
              <a:rPr lang="fr-FR" sz="2000" dirty="0">
                <a:solidFill>
                  <a:srgbClr val="00444F"/>
                </a:solidFill>
                <a:latin typeface="Karbon Medium" panose="00000600000000000000" pitchFamily="2" charset="0"/>
              </a:rPr>
              <a:t>des partenaires d’innovation</a:t>
            </a:r>
            <a:br>
              <a:rPr lang="fr-FR" sz="2000" dirty="0">
                <a:latin typeface="+mn-lt"/>
              </a:rPr>
            </a:br>
            <a:endParaRPr lang="fr-FR" sz="2000" dirty="0">
              <a:latin typeface="+mn-lt"/>
            </a:endParaRPr>
          </a:p>
          <a:p>
            <a:pPr marL="257123" indent="-257123"/>
            <a:r>
              <a:rPr lang="fr-FR" sz="2000" dirty="0">
                <a:solidFill>
                  <a:srgbClr val="E95D0F"/>
                </a:solidFill>
                <a:latin typeface="Karbon Medium" panose="00000600000000000000" pitchFamily="2" charset="0"/>
              </a:rPr>
              <a:t>Construire</a:t>
            </a:r>
            <a:r>
              <a:rPr lang="fr-FR" sz="2000" dirty="0">
                <a:latin typeface="+mn-lt"/>
                <a:ea typeface="Segoe UI" panose="020B0502040204020203" pitchFamily="34" charset="0"/>
                <a:cs typeface="Segoe UI" panose="020B0502040204020203" pitchFamily="34" charset="0"/>
              </a:rPr>
              <a:t> </a:t>
            </a:r>
            <a:r>
              <a:rPr lang="fr-FR" sz="2000" dirty="0">
                <a:solidFill>
                  <a:srgbClr val="00444F"/>
                </a:solidFill>
                <a:latin typeface="Karbon Medium" panose="00000600000000000000" pitchFamily="2" charset="0"/>
              </a:rPr>
              <a:t>et</a:t>
            </a:r>
            <a:r>
              <a:rPr lang="fr-FR" sz="2000" dirty="0">
                <a:latin typeface="+mn-lt"/>
                <a:ea typeface="Segoe UI" panose="020B0502040204020203" pitchFamily="34" charset="0"/>
                <a:cs typeface="Segoe UI" panose="020B0502040204020203" pitchFamily="34" charset="0"/>
              </a:rPr>
              <a:t> </a:t>
            </a:r>
            <a:r>
              <a:rPr lang="fr-FR" sz="2000" dirty="0">
                <a:solidFill>
                  <a:srgbClr val="E95D0F"/>
                </a:solidFill>
                <a:latin typeface="Karbon Medium" panose="00000600000000000000" pitchFamily="2" charset="0"/>
              </a:rPr>
              <a:t>développer</a:t>
            </a:r>
            <a:r>
              <a:rPr lang="fr-FR" sz="2000" dirty="0">
                <a:solidFill>
                  <a:srgbClr val="2AABC9"/>
                </a:solidFill>
                <a:latin typeface="Karbon Medium" panose="00000600000000000000" pitchFamily="2" charset="0"/>
              </a:rPr>
              <a:t> </a:t>
            </a:r>
            <a:r>
              <a:rPr lang="fr-FR" sz="2000" dirty="0">
                <a:solidFill>
                  <a:srgbClr val="00444F"/>
                </a:solidFill>
                <a:latin typeface="Karbon Medium" panose="00000600000000000000" pitchFamily="2" charset="0"/>
              </a:rPr>
              <a:t>de nouvelles collaborations (de R&amp;D, de commercialisation, de licences…)</a:t>
            </a:r>
          </a:p>
          <a:p>
            <a:pPr marL="257123" indent="-257123"/>
            <a:endParaRPr lang="fr-FR" sz="2000" dirty="0">
              <a:latin typeface="+mn-lt"/>
              <a:ea typeface="Segoe UI" panose="020B0502040204020203" pitchFamily="34" charset="0"/>
              <a:cs typeface="Segoe UI" panose="020B0502040204020203" pitchFamily="34" charset="0"/>
            </a:endParaRPr>
          </a:p>
          <a:p>
            <a:pPr marL="257123" indent="-257123"/>
            <a:r>
              <a:rPr lang="fr-FR" sz="2000" dirty="0">
                <a:solidFill>
                  <a:srgbClr val="E95D0F"/>
                </a:solidFill>
                <a:latin typeface="Karbon Medium" panose="00000600000000000000" pitchFamily="2" charset="0"/>
              </a:rPr>
              <a:t>Promouvoir</a:t>
            </a:r>
            <a:r>
              <a:rPr lang="fr-FR" sz="2000" dirty="0">
                <a:solidFill>
                  <a:srgbClr val="2AABC9"/>
                </a:solidFill>
                <a:latin typeface="Karbon Medium" panose="00000600000000000000" pitchFamily="2" charset="0"/>
              </a:rPr>
              <a:t> </a:t>
            </a:r>
            <a:r>
              <a:rPr lang="fr-FR" sz="2000" dirty="0">
                <a:solidFill>
                  <a:srgbClr val="00444F"/>
                </a:solidFill>
                <a:latin typeface="Karbon Medium" panose="00000600000000000000" pitchFamily="2" charset="0"/>
              </a:rPr>
              <a:t>des projets vers les investisseurs et structures de financement</a:t>
            </a:r>
          </a:p>
          <a:p>
            <a:pPr marL="257123" indent="-257123"/>
            <a:endParaRPr lang="fr-FR" sz="2000" b="1" dirty="0">
              <a:latin typeface="+mn-lt"/>
              <a:ea typeface="Segoe UI" panose="020B0502040204020203" pitchFamily="34" charset="0"/>
              <a:cs typeface="Segoe UI" panose="020B0502040204020203" pitchFamily="34" charset="0"/>
            </a:endParaRPr>
          </a:p>
          <a:p>
            <a:pPr marL="257123" indent="-257123"/>
            <a:r>
              <a:rPr lang="fr-FR" sz="2000" dirty="0">
                <a:solidFill>
                  <a:srgbClr val="E95D0F"/>
                </a:solidFill>
                <a:latin typeface="Karbon Medium" panose="00000600000000000000" pitchFamily="2" charset="0"/>
              </a:rPr>
              <a:t>Partager</a:t>
            </a:r>
            <a:r>
              <a:rPr lang="fr-FR" sz="2000" dirty="0">
                <a:solidFill>
                  <a:srgbClr val="E95D0F"/>
                </a:solidFill>
                <a:latin typeface="+mn-lt"/>
                <a:ea typeface="Segoe UI" panose="020B0502040204020203" pitchFamily="34" charset="0"/>
                <a:cs typeface="Segoe UI" panose="020B0502040204020203" pitchFamily="34" charset="0"/>
              </a:rPr>
              <a:t> </a:t>
            </a:r>
            <a:r>
              <a:rPr lang="fr-FR" sz="2000" dirty="0">
                <a:solidFill>
                  <a:srgbClr val="00444F"/>
                </a:solidFill>
                <a:latin typeface="Karbon Medium" panose="00000600000000000000" pitchFamily="2" charset="0"/>
              </a:rPr>
              <a:t>les bonnes pratiques et retours d’expériences et </a:t>
            </a:r>
            <a:r>
              <a:rPr lang="fr-FR" sz="2000" dirty="0">
                <a:solidFill>
                  <a:srgbClr val="E95D0F"/>
                </a:solidFill>
                <a:latin typeface="Karbon Medium" panose="00000600000000000000" pitchFamily="2" charset="0"/>
              </a:rPr>
              <a:t>débattre</a:t>
            </a:r>
            <a:r>
              <a:rPr lang="fr-FR" sz="2000" dirty="0">
                <a:solidFill>
                  <a:srgbClr val="EA5B3E"/>
                </a:solidFill>
                <a:latin typeface="+mn-lt"/>
              </a:rPr>
              <a:t> </a:t>
            </a:r>
            <a:r>
              <a:rPr lang="fr-FR" sz="2000" dirty="0">
                <a:solidFill>
                  <a:srgbClr val="00444F"/>
                </a:solidFill>
                <a:latin typeface="Karbon Medium" panose="00000600000000000000" pitchFamily="2" charset="0"/>
              </a:rPr>
              <a:t>sur les enjeux du secteur</a:t>
            </a:r>
          </a:p>
          <a:p>
            <a:pPr marL="257123" indent="-257123"/>
            <a:endParaRPr lang="fr-FR" sz="2000" dirty="0">
              <a:latin typeface="+mn-lt"/>
              <a:ea typeface="Segoe UI" panose="020B0502040204020203" pitchFamily="34" charset="0"/>
              <a:cs typeface="Segoe UI" panose="020B0502040204020203" pitchFamily="34" charset="0"/>
              <a:sym typeface="Lato Regular" charset="0"/>
            </a:endParaRPr>
          </a:p>
          <a:p>
            <a:pPr marL="0" indent="0" algn="ctr">
              <a:buNone/>
            </a:pPr>
            <a:r>
              <a:rPr lang="fr-FR" sz="2000" b="1" dirty="0">
                <a:solidFill>
                  <a:srgbClr val="00444F"/>
                </a:solidFill>
                <a:latin typeface="Karbon Medium" panose="00000600000000000000" pitchFamily="2" charset="0"/>
              </a:rPr>
              <a:t>… le tout à l’échelle internationale</a:t>
            </a:r>
          </a:p>
        </p:txBody>
      </p:sp>
    </p:spTree>
    <p:extLst>
      <p:ext uri="{BB962C8B-B14F-4D97-AF65-F5344CB8AC3E}">
        <p14:creationId xmlns:p14="http://schemas.microsoft.com/office/powerpoint/2010/main" val="3949006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7"/>
          </p:nvPr>
        </p:nvSpPr>
        <p:spPr>
          <a:xfrm>
            <a:off x="1907704" y="260648"/>
            <a:ext cx="5328592" cy="407988"/>
          </a:xfrm>
        </p:spPr>
        <p:txBody>
          <a:bodyPr>
            <a:noAutofit/>
          </a:bodyPr>
          <a:lstStyle/>
          <a:p>
            <a:pPr marL="0" lvl="0" indent="0"/>
            <a:r>
              <a:rPr lang="fr-FR" sz="2800" dirty="0">
                <a:latin typeface="+mn-lt"/>
              </a:rPr>
              <a:t>Types de partenariats qu’engendre </a:t>
            </a:r>
            <a:r>
              <a:rPr lang="fr-FR" sz="2800" dirty="0" err="1">
                <a:latin typeface="+mn-lt"/>
              </a:rPr>
              <a:t>BioFIT</a:t>
            </a:r>
            <a:r>
              <a:rPr lang="fr-FR" sz="2800" dirty="0">
                <a:latin typeface="+mn-lt"/>
              </a:rPr>
              <a:t> pour ses publics</a:t>
            </a:r>
          </a:p>
        </p:txBody>
      </p:sp>
      <p:sp>
        <p:nvSpPr>
          <p:cNvPr id="7" name="Espace réservé du contenu 2">
            <a:extLst>
              <a:ext uri="{FF2B5EF4-FFF2-40B4-BE49-F238E27FC236}">
                <a16:creationId xmlns:a16="http://schemas.microsoft.com/office/drawing/2014/main" id="{D4EBC099-4EA9-4594-85A2-FB2054869C61}"/>
              </a:ext>
            </a:extLst>
          </p:cNvPr>
          <p:cNvSpPr>
            <a:spLocks noGrp="1"/>
          </p:cNvSpPr>
          <p:nvPr>
            <p:ph idx="1"/>
          </p:nvPr>
        </p:nvSpPr>
        <p:spPr>
          <a:xfrm>
            <a:off x="665312" y="1628800"/>
            <a:ext cx="7813376" cy="4354122"/>
          </a:xfrm>
        </p:spPr>
        <p:txBody>
          <a:bodyPr anchor="ctr">
            <a:noAutofit/>
          </a:bodyPr>
          <a:lstStyle/>
          <a:p>
            <a:pPr marL="0" indent="0">
              <a:lnSpc>
                <a:spcPct val="150000"/>
              </a:lnSpc>
              <a:buNone/>
            </a:pPr>
            <a:r>
              <a:rPr lang="fr-FR" sz="2000" dirty="0">
                <a:solidFill>
                  <a:srgbClr val="00444F"/>
                </a:solidFill>
                <a:latin typeface="+mn-lt"/>
              </a:rPr>
              <a:t>Sur plus de 1 000 participants </a:t>
            </a:r>
            <a:r>
              <a:rPr lang="fr-FR" sz="2000" dirty="0" err="1">
                <a:solidFill>
                  <a:srgbClr val="00444F"/>
                </a:solidFill>
                <a:latin typeface="+mn-lt"/>
              </a:rPr>
              <a:t>BioFIT</a:t>
            </a:r>
            <a:r>
              <a:rPr lang="fr-FR" sz="2000" dirty="0">
                <a:solidFill>
                  <a:srgbClr val="00444F"/>
                </a:solidFill>
                <a:latin typeface="+mn-lt"/>
              </a:rPr>
              <a:t>, </a:t>
            </a:r>
            <a:r>
              <a:rPr lang="fr-FR" sz="2000" b="1" dirty="0">
                <a:solidFill>
                  <a:srgbClr val="E95D0F"/>
                </a:solidFill>
                <a:latin typeface="+mn-lt"/>
              </a:rPr>
              <a:t>1 000 deals ont été générés</a:t>
            </a:r>
            <a:r>
              <a:rPr lang="fr-FR" sz="2000" dirty="0">
                <a:solidFill>
                  <a:srgbClr val="00444F"/>
                </a:solidFill>
                <a:latin typeface="+mn-lt"/>
              </a:rPr>
              <a:t>.</a:t>
            </a:r>
          </a:p>
          <a:p>
            <a:pPr marL="0" indent="0">
              <a:lnSpc>
                <a:spcPct val="150000"/>
              </a:lnSpc>
              <a:buNone/>
            </a:pPr>
            <a:r>
              <a:rPr lang="fr-FR" sz="2000" dirty="0">
                <a:solidFill>
                  <a:srgbClr val="00444F"/>
                </a:solidFill>
                <a:latin typeface="+mn-lt"/>
              </a:rPr>
              <a:t>La répartition en termes de nature de transactions est la suivante :</a:t>
            </a:r>
          </a:p>
          <a:p>
            <a:pPr marL="987425">
              <a:lnSpc>
                <a:spcPct val="150000"/>
              </a:lnSpc>
            </a:pPr>
            <a:r>
              <a:rPr lang="fr-FR" sz="2000" b="1" dirty="0">
                <a:solidFill>
                  <a:srgbClr val="E95D0F"/>
                </a:solidFill>
                <a:latin typeface="+mn-lt"/>
              </a:rPr>
              <a:t>35%</a:t>
            </a:r>
            <a:r>
              <a:rPr lang="fr-FR" sz="2000" dirty="0">
                <a:solidFill>
                  <a:srgbClr val="00444F"/>
                </a:solidFill>
                <a:latin typeface="+mn-lt"/>
              </a:rPr>
              <a:t> de collaborations de R&amp;D</a:t>
            </a:r>
          </a:p>
          <a:p>
            <a:pPr marL="987425">
              <a:lnSpc>
                <a:spcPct val="150000"/>
              </a:lnSpc>
            </a:pPr>
            <a:r>
              <a:rPr lang="fr-FR" sz="2000" b="1" dirty="0">
                <a:solidFill>
                  <a:srgbClr val="E95D0F"/>
                </a:solidFill>
                <a:latin typeface="+mn-lt"/>
              </a:rPr>
              <a:t>30%</a:t>
            </a:r>
            <a:r>
              <a:rPr lang="fr-FR" sz="2000" dirty="0">
                <a:latin typeface="+mn-lt"/>
              </a:rPr>
              <a:t> </a:t>
            </a:r>
            <a:r>
              <a:rPr lang="fr-FR" sz="2000" dirty="0">
                <a:solidFill>
                  <a:srgbClr val="00444F"/>
                </a:solidFill>
                <a:latin typeface="+mn-lt"/>
              </a:rPr>
              <a:t>d’accords de licences</a:t>
            </a:r>
          </a:p>
          <a:p>
            <a:pPr marL="987425">
              <a:lnSpc>
                <a:spcPct val="150000"/>
              </a:lnSpc>
            </a:pPr>
            <a:r>
              <a:rPr lang="fr-FR" sz="2000" b="1" dirty="0">
                <a:solidFill>
                  <a:srgbClr val="E95D0F"/>
                </a:solidFill>
                <a:latin typeface="+mn-lt"/>
              </a:rPr>
              <a:t>15%</a:t>
            </a:r>
            <a:r>
              <a:rPr lang="fr-FR" sz="2000" dirty="0">
                <a:latin typeface="+mn-lt"/>
              </a:rPr>
              <a:t> </a:t>
            </a:r>
            <a:r>
              <a:rPr lang="fr-FR" sz="2000" dirty="0">
                <a:solidFill>
                  <a:srgbClr val="00444F"/>
                </a:solidFill>
                <a:latin typeface="+mn-lt"/>
              </a:rPr>
              <a:t>de financement et levées de fonds</a:t>
            </a:r>
          </a:p>
          <a:p>
            <a:pPr marL="987425">
              <a:lnSpc>
                <a:spcPct val="150000"/>
              </a:lnSpc>
            </a:pPr>
            <a:r>
              <a:rPr lang="fr-FR" sz="2000" b="1" dirty="0">
                <a:solidFill>
                  <a:srgbClr val="E95D0F"/>
                </a:solidFill>
                <a:latin typeface="+mn-lt"/>
              </a:rPr>
              <a:t>20%</a:t>
            </a:r>
            <a:r>
              <a:rPr lang="fr-FR" sz="2000" dirty="0">
                <a:solidFill>
                  <a:srgbClr val="20AFCD"/>
                </a:solidFill>
                <a:latin typeface="+mn-lt"/>
              </a:rPr>
              <a:t> </a:t>
            </a:r>
            <a:r>
              <a:rPr lang="fr-FR" sz="2000" dirty="0">
                <a:solidFill>
                  <a:srgbClr val="00444F"/>
                </a:solidFill>
                <a:latin typeface="+mn-lt"/>
              </a:rPr>
              <a:t>d’offres de services</a:t>
            </a:r>
          </a:p>
          <a:p>
            <a:pPr marL="0" indent="0">
              <a:lnSpc>
                <a:spcPct val="150000"/>
              </a:lnSpc>
              <a:buNone/>
            </a:pPr>
            <a:r>
              <a:rPr lang="fr-FR" sz="1800" i="1" dirty="0">
                <a:solidFill>
                  <a:srgbClr val="00444F"/>
                </a:solidFill>
                <a:latin typeface="+mn-lt"/>
              </a:rPr>
              <a:t>Estimation basée sur l’évaluation des retours des participants 2019 et 2020</a:t>
            </a:r>
            <a:endParaRPr lang="fr-FR" sz="2000" i="1" dirty="0">
              <a:solidFill>
                <a:srgbClr val="00444F"/>
              </a:solidFill>
              <a:latin typeface="+mn-lt"/>
            </a:endParaRPr>
          </a:p>
        </p:txBody>
      </p:sp>
    </p:spTree>
    <p:extLst>
      <p:ext uri="{BB962C8B-B14F-4D97-AF65-F5344CB8AC3E}">
        <p14:creationId xmlns:p14="http://schemas.microsoft.com/office/powerpoint/2010/main" val="101871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7"/>
          </p:nvPr>
        </p:nvSpPr>
        <p:spPr>
          <a:xfrm>
            <a:off x="1907704" y="260648"/>
            <a:ext cx="5328592" cy="407988"/>
          </a:xfrm>
        </p:spPr>
        <p:txBody>
          <a:bodyPr>
            <a:noAutofit/>
          </a:bodyPr>
          <a:lstStyle/>
          <a:p>
            <a:pPr marL="0" lvl="0" indent="0"/>
            <a:r>
              <a:rPr lang="fr-FR" sz="2800" dirty="0">
                <a:latin typeface="+mn-lt"/>
              </a:rPr>
              <a:t>Format</a:t>
            </a:r>
          </a:p>
        </p:txBody>
      </p:sp>
      <p:sp>
        <p:nvSpPr>
          <p:cNvPr id="6" name="Rectangle à coins arrondis 6">
            <a:extLst>
              <a:ext uri="{FF2B5EF4-FFF2-40B4-BE49-F238E27FC236}">
                <a16:creationId xmlns:a16="http://schemas.microsoft.com/office/drawing/2014/main" id="{A76FF8CA-F8F4-47A4-94A5-C61DB670C943}"/>
              </a:ext>
            </a:extLst>
          </p:cNvPr>
          <p:cNvSpPr/>
          <p:nvPr/>
        </p:nvSpPr>
        <p:spPr>
          <a:xfrm>
            <a:off x="621329" y="3239336"/>
            <a:ext cx="3227916" cy="144662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E95D0F"/>
                </a:solidFill>
              </a:rPr>
              <a:t>Présentations orales</a:t>
            </a:r>
          </a:p>
          <a:p>
            <a:pPr algn="ctr"/>
            <a:r>
              <a:rPr lang="fr-FR" sz="1350" dirty="0">
                <a:solidFill>
                  <a:schemeClr val="tx1"/>
                </a:solidFill>
              </a:rPr>
              <a:t>Des présentations orales pour promouvoir ses projets de levées de fonds et ses technologies devant un jury d’experts</a:t>
            </a:r>
          </a:p>
        </p:txBody>
      </p:sp>
      <p:sp>
        <p:nvSpPr>
          <p:cNvPr id="8" name="Rectangle à coins arrondis 3">
            <a:extLst>
              <a:ext uri="{FF2B5EF4-FFF2-40B4-BE49-F238E27FC236}">
                <a16:creationId xmlns:a16="http://schemas.microsoft.com/office/drawing/2014/main" id="{D05F63C4-F31A-4973-AFBA-D6BFD7C69B7F}"/>
              </a:ext>
            </a:extLst>
          </p:cNvPr>
          <p:cNvSpPr/>
          <p:nvPr/>
        </p:nvSpPr>
        <p:spPr>
          <a:xfrm>
            <a:off x="3927282" y="2970585"/>
            <a:ext cx="1258478" cy="807603"/>
          </a:xfrm>
          <a:prstGeom prst="roundRect">
            <a:avLst/>
          </a:prstGeom>
          <a:solidFill>
            <a:srgbClr val="20A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99" dirty="0">
                <a:solidFill>
                  <a:schemeClr val="bg1"/>
                </a:solidFill>
                <a:latin typeface="Karbon Bold" panose="00000800000000000000" pitchFamily="2" charset="0"/>
              </a:rPr>
              <a:t>5</a:t>
            </a:r>
            <a:r>
              <a:rPr lang="fr-FR" sz="2099" dirty="0">
                <a:solidFill>
                  <a:schemeClr val="bg1"/>
                </a:solidFill>
                <a:latin typeface="Karbon Bold" panose="00000800000000000000" pitchFamily="2" charset="0"/>
              </a:rPr>
              <a:t> activités</a:t>
            </a:r>
          </a:p>
        </p:txBody>
      </p:sp>
      <p:sp>
        <p:nvSpPr>
          <p:cNvPr id="9" name="Rectangle à coins arrondis 4">
            <a:extLst>
              <a:ext uri="{FF2B5EF4-FFF2-40B4-BE49-F238E27FC236}">
                <a16:creationId xmlns:a16="http://schemas.microsoft.com/office/drawing/2014/main" id="{1F06DA79-D105-49C7-B318-A024659889D6}"/>
              </a:ext>
            </a:extLst>
          </p:cNvPr>
          <p:cNvSpPr/>
          <p:nvPr/>
        </p:nvSpPr>
        <p:spPr>
          <a:xfrm>
            <a:off x="5364088" y="3227379"/>
            <a:ext cx="2902763" cy="163744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E95D0F"/>
                </a:solidFill>
              </a:rPr>
              <a:t>Exposition</a:t>
            </a:r>
          </a:p>
          <a:p>
            <a:pPr algn="ctr"/>
            <a:r>
              <a:rPr lang="fr-FR" sz="1350" dirty="0">
                <a:solidFill>
                  <a:schemeClr val="tx1"/>
                </a:solidFill>
              </a:rPr>
              <a:t>Une zone d’exposition au cœur de l’évènement pour gagner en visibilité et augmenter les opportunités de networking et de collaborations</a:t>
            </a:r>
          </a:p>
        </p:txBody>
      </p:sp>
      <p:sp>
        <p:nvSpPr>
          <p:cNvPr id="10" name="Rectangle à coins arrondis 7">
            <a:extLst>
              <a:ext uri="{FF2B5EF4-FFF2-40B4-BE49-F238E27FC236}">
                <a16:creationId xmlns:a16="http://schemas.microsoft.com/office/drawing/2014/main" id="{9F9A47B8-3A59-45F7-990D-9D84F31F03E5}"/>
              </a:ext>
            </a:extLst>
          </p:cNvPr>
          <p:cNvSpPr/>
          <p:nvPr/>
        </p:nvSpPr>
        <p:spPr>
          <a:xfrm>
            <a:off x="621329" y="1266841"/>
            <a:ext cx="3114199" cy="170374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E95D0F"/>
                </a:solidFill>
              </a:rPr>
              <a:t>Rendez-vous pré-qualifiés</a:t>
            </a:r>
          </a:p>
          <a:p>
            <a:pPr algn="ctr"/>
            <a:r>
              <a:rPr lang="fr-FR" sz="1350" dirty="0">
                <a:solidFill>
                  <a:schemeClr val="tx1"/>
                </a:solidFill>
              </a:rPr>
              <a:t>Grâce à une plateforme de pré-organisation de rendez-vous, l’ensemble des participants peut se rencontrer en face à face pour évoquer de possibles partenariats financiers ou de R&amp;D</a:t>
            </a:r>
          </a:p>
        </p:txBody>
      </p:sp>
      <p:sp>
        <p:nvSpPr>
          <p:cNvPr id="11" name="Rectangle à coins arrondis 5">
            <a:extLst>
              <a:ext uri="{FF2B5EF4-FFF2-40B4-BE49-F238E27FC236}">
                <a16:creationId xmlns:a16="http://schemas.microsoft.com/office/drawing/2014/main" id="{01ECDBF8-343A-4A87-9B91-73AC5712CB73}"/>
              </a:ext>
            </a:extLst>
          </p:cNvPr>
          <p:cNvSpPr/>
          <p:nvPr/>
        </p:nvSpPr>
        <p:spPr>
          <a:xfrm>
            <a:off x="5323964" y="1266841"/>
            <a:ext cx="3130933" cy="170374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E95D0F"/>
                </a:solidFill>
              </a:rPr>
              <a:t>Conférences</a:t>
            </a:r>
          </a:p>
          <a:p>
            <a:pPr algn="ctr"/>
            <a:r>
              <a:rPr lang="fr-FR" sz="1350" dirty="0">
                <a:solidFill>
                  <a:schemeClr val="tx1"/>
                </a:solidFill>
              </a:rPr>
              <a:t>Des conférences spécialisées qui abordent les bonnes pratiques en termes de collaborations académie-industrie, le financement, le transfert de technologies</a:t>
            </a:r>
          </a:p>
        </p:txBody>
      </p:sp>
      <p:pic>
        <p:nvPicPr>
          <p:cNvPr id="12" name="Image 11">
            <a:extLst>
              <a:ext uri="{FF2B5EF4-FFF2-40B4-BE49-F238E27FC236}">
                <a16:creationId xmlns:a16="http://schemas.microsoft.com/office/drawing/2014/main" id="{E39721D5-6036-452B-BF15-7168C34EF4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792" y="1040377"/>
            <a:ext cx="756382" cy="393022"/>
          </a:xfrm>
          <a:prstGeom prst="rect">
            <a:avLst/>
          </a:prstGeom>
        </p:spPr>
      </p:pic>
      <p:pic>
        <p:nvPicPr>
          <p:cNvPr id="13" name="Image 12">
            <a:extLst>
              <a:ext uri="{FF2B5EF4-FFF2-40B4-BE49-F238E27FC236}">
                <a16:creationId xmlns:a16="http://schemas.microsoft.com/office/drawing/2014/main" id="{166AD915-8A3B-4ABA-B23B-24A88E27F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4015" y="4429812"/>
            <a:ext cx="590276" cy="434444"/>
          </a:xfrm>
          <a:prstGeom prst="rect">
            <a:avLst/>
          </a:prstGeom>
        </p:spPr>
      </p:pic>
      <p:pic>
        <p:nvPicPr>
          <p:cNvPr id="14" name="Image 13">
            <a:extLst>
              <a:ext uri="{FF2B5EF4-FFF2-40B4-BE49-F238E27FC236}">
                <a16:creationId xmlns:a16="http://schemas.microsoft.com/office/drawing/2014/main" id="{07D52B4B-AF8E-4878-B876-1DAAF03CBB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639" y="672011"/>
            <a:ext cx="572456" cy="596308"/>
          </a:xfrm>
          <a:prstGeom prst="rect">
            <a:avLst/>
          </a:prstGeom>
        </p:spPr>
      </p:pic>
      <p:pic>
        <p:nvPicPr>
          <p:cNvPr id="15" name="Image 14">
            <a:extLst>
              <a:ext uri="{FF2B5EF4-FFF2-40B4-BE49-F238E27FC236}">
                <a16:creationId xmlns:a16="http://schemas.microsoft.com/office/drawing/2014/main" id="{70714944-2FAF-4415-ADB6-A914B8BAE4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019" y="4300319"/>
            <a:ext cx="506867" cy="506867"/>
          </a:xfrm>
          <a:prstGeom prst="rect">
            <a:avLst/>
          </a:prstGeom>
        </p:spPr>
      </p:pic>
      <p:sp>
        <p:nvSpPr>
          <p:cNvPr id="18" name="Rectangle à coins arrondis 6">
            <a:extLst>
              <a:ext uri="{FF2B5EF4-FFF2-40B4-BE49-F238E27FC236}">
                <a16:creationId xmlns:a16="http://schemas.microsoft.com/office/drawing/2014/main" id="{9B1B7CA1-5154-498A-9BA3-11C1A24D60CA}"/>
              </a:ext>
            </a:extLst>
          </p:cNvPr>
          <p:cNvSpPr/>
          <p:nvPr/>
        </p:nvSpPr>
        <p:spPr>
          <a:xfrm>
            <a:off x="1697384" y="5087223"/>
            <a:ext cx="5749232" cy="170374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rgbClr val="E95D0F"/>
                </a:solidFill>
              </a:rPr>
              <a:t>Would-be</a:t>
            </a:r>
            <a:r>
              <a:rPr lang="fr-FR" b="1" dirty="0">
                <a:solidFill>
                  <a:srgbClr val="E95D0F"/>
                </a:solidFill>
              </a:rPr>
              <a:t> CEO</a:t>
            </a:r>
          </a:p>
          <a:p>
            <a:r>
              <a:rPr lang="fr-FR" sz="1350" dirty="0">
                <a:solidFill>
                  <a:schemeClr val="tx1"/>
                </a:solidFill>
              </a:rPr>
              <a:t>Cette session vise à rassembler à la fois des start-ups, des incubateurs, des universités, des </a:t>
            </a:r>
            <a:r>
              <a:rPr lang="fr-FR" sz="1350" dirty="0" err="1">
                <a:solidFill>
                  <a:schemeClr val="tx1"/>
                </a:solidFill>
              </a:rPr>
              <a:t>TTOs</a:t>
            </a:r>
            <a:r>
              <a:rPr lang="fr-FR" sz="1350" dirty="0">
                <a:solidFill>
                  <a:schemeClr val="tx1"/>
                </a:solidFill>
              </a:rPr>
              <a:t> et des « </a:t>
            </a:r>
            <a:r>
              <a:rPr lang="fr-FR" sz="1350" dirty="0" err="1">
                <a:solidFill>
                  <a:schemeClr val="tx1"/>
                </a:solidFill>
              </a:rPr>
              <a:t>would-be</a:t>
            </a:r>
            <a:r>
              <a:rPr lang="fr-FR" sz="1350" dirty="0">
                <a:solidFill>
                  <a:schemeClr val="tx1"/>
                </a:solidFill>
              </a:rPr>
              <a:t> </a:t>
            </a:r>
            <a:r>
              <a:rPr lang="fr-FR" sz="1350" dirty="0" err="1">
                <a:solidFill>
                  <a:schemeClr val="tx1"/>
                </a:solidFill>
              </a:rPr>
              <a:t>CEOs</a:t>
            </a:r>
            <a:r>
              <a:rPr lang="fr-FR" sz="1350" dirty="0">
                <a:solidFill>
                  <a:schemeClr val="tx1"/>
                </a:solidFill>
              </a:rPr>
              <a:t> », et permet ainsi aux entrepreneurs en quête de projets à mener, de trouver l’entreprise nouvellement créée ou encore même en gestation dans laquelle ils pourront s’impliquer en tant que CEO. Cette session « </a:t>
            </a:r>
            <a:r>
              <a:rPr lang="fr-FR" sz="1350" dirty="0" err="1">
                <a:solidFill>
                  <a:schemeClr val="tx1"/>
                </a:solidFill>
              </a:rPr>
              <a:t>Would-be</a:t>
            </a:r>
            <a:r>
              <a:rPr lang="fr-FR" sz="1350" dirty="0">
                <a:solidFill>
                  <a:schemeClr val="tx1"/>
                </a:solidFill>
              </a:rPr>
              <a:t> </a:t>
            </a:r>
            <a:r>
              <a:rPr lang="fr-FR" sz="1350" dirty="0" err="1">
                <a:solidFill>
                  <a:schemeClr val="tx1"/>
                </a:solidFill>
              </a:rPr>
              <a:t>CEOs</a:t>
            </a:r>
            <a:r>
              <a:rPr lang="fr-FR" sz="1350" dirty="0">
                <a:solidFill>
                  <a:schemeClr val="tx1"/>
                </a:solidFill>
              </a:rPr>
              <a:t> » permet également aux projets en besoin de </a:t>
            </a:r>
            <a:r>
              <a:rPr lang="fr-FR" sz="1350" dirty="0" err="1">
                <a:solidFill>
                  <a:schemeClr val="tx1"/>
                </a:solidFill>
              </a:rPr>
              <a:t>CEOs</a:t>
            </a:r>
            <a:r>
              <a:rPr lang="fr-FR" sz="1350" dirty="0">
                <a:solidFill>
                  <a:schemeClr val="tx1"/>
                </a:solidFill>
              </a:rPr>
              <a:t>, de trouver leurs futurs dirigeants</a:t>
            </a:r>
            <a:endParaRPr lang="fr-FR" dirty="0"/>
          </a:p>
        </p:txBody>
      </p:sp>
    </p:spTree>
    <p:extLst>
      <p:ext uri="{BB962C8B-B14F-4D97-AF65-F5344CB8AC3E}">
        <p14:creationId xmlns:p14="http://schemas.microsoft.com/office/powerpoint/2010/main" val="38903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7"/>
          </p:nvPr>
        </p:nvSpPr>
        <p:spPr>
          <a:xfrm>
            <a:off x="1907704" y="260648"/>
            <a:ext cx="5328592" cy="407988"/>
          </a:xfrm>
        </p:spPr>
        <p:txBody>
          <a:bodyPr>
            <a:noAutofit/>
          </a:bodyPr>
          <a:lstStyle/>
          <a:p>
            <a:pPr marL="0" lvl="0" indent="0"/>
            <a:r>
              <a:rPr lang="fr-FR" sz="2800" dirty="0">
                <a:latin typeface="+mn-lt"/>
              </a:rPr>
              <a:t>Comité Stratégique</a:t>
            </a:r>
          </a:p>
        </p:txBody>
      </p:sp>
      <p:pic>
        <p:nvPicPr>
          <p:cNvPr id="5" name="Image 4">
            <a:extLst>
              <a:ext uri="{FF2B5EF4-FFF2-40B4-BE49-F238E27FC236}">
                <a16:creationId xmlns:a16="http://schemas.microsoft.com/office/drawing/2014/main" id="{FA1F44F4-9B7F-4F1B-87E7-705C08CF4C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0728"/>
            <a:ext cx="4644008" cy="1362408"/>
          </a:xfrm>
          <a:prstGeom prst="rect">
            <a:avLst/>
          </a:prstGeom>
        </p:spPr>
      </p:pic>
      <p:pic>
        <p:nvPicPr>
          <p:cNvPr id="7" name="Image 6">
            <a:extLst>
              <a:ext uri="{FF2B5EF4-FFF2-40B4-BE49-F238E27FC236}">
                <a16:creationId xmlns:a16="http://schemas.microsoft.com/office/drawing/2014/main" id="{B26EE4AF-1E99-4DB6-AA6B-589E472A2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979511"/>
            <a:ext cx="4572000" cy="1353094"/>
          </a:xfrm>
          <a:prstGeom prst="rect">
            <a:avLst/>
          </a:prstGeom>
        </p:spPr>
      </p:pic>
      <p:pic>
        <p:nvPicPr>
          <p:cNvPr id="9" name="Image 8">
            <a:extLst>
              <a:ext uri="{FF2B5EF4-FFF2-40B4-BE49-F238E27FC236}">
                <a16:creationId xmlns:a16="http://schemas.microsoft.com/office/drawing/2014/main" id="{6E799AC4-5BC5-4824-A05C-D7A1D719B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2343136"/>
            <a:ext cx="4572002" cy="1301606"/>
          </a:xfrm>
          <a:prstGeom prst="rect">
            <a:avLst/>
          </a:prstGeom>
        </p:spPr>
      </p:pic>
      <p:pic>
        <p:nvPicPr>
          <p:cNvPr id="11" name="Image 10">
            <a:extLst>
              <a:ext uri="{FF2B5EF4-FFF2-40B4-BE49-F238E27FC236}">
                <a16:creationId xmlns:a16="http://schemas.microsoft.com/office/drawing/2014/main" id="{BB6FC7D9-C9B7-4E52-B059-BC24AB178C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2368880"/>
            <a:ext cx="4572000" cy="1353094"/>
          </a:xfrm>
          <a:prstGeom prst="rect">
            <a:avLst/>
          </a:prstGeom>
        </p:spPr>
      </p:pic>
      <p:pic>
        <p:nvPicPr>
          <p:cNvPr id="13" name="Image 12">
            <a:extLst>
              <a:ext uri="{FF2B5EF4-FFF2-40B4-BE49-F238E27FC236}">
                <a16:creationId xmlns:a16="http://schemas.microsoft.com/office/drawing/2014/main" id="{19C0A501-31FA-4AA5-860E-692C7BC9DD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80" y="3716600"/>
            <a:ext cx="3550529" cy="1123585"/>
          </a:xfrm>
          <a:prstGeom prst="rect">
            <a:avLst/>
          </a:prstGeom>
        </p:spPr>
      </p:pic>
      <p:pic>
        <p:nvPicPr>
          <p:cNvPr id="15" name="Image 14">
            <a:extLst>
              <a:ext uri="{FF2B5EF4-FFF2-40B4-BE49-F238E27FC236}">
                <a16:creationId xmlns:a16="http://schemas.microsoft.com/office/drawing/2014/main" id="{D2AD8AC2-6CB1-4491-A651-2F6815FB0F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3409" y="3695013"/>
            <a:ext cx="4090371" cy="1166761"/>
          </a:xfrm>
          <a:prstGeom prst="rect">
            <a:avLst/>
          </a:prstGeom>
        </p:spPr>
      </p:pic>
      <p:pic>
        <p:nvPicPr>
          <p:cNvPr id="17" name="Image 16">
            <a:extLst>
              <a:ext uri="{FF2B5EF4-FFF2-40B4-BE49-F238E27FC236}">
                <a16:creationId xmlns:a16="http://schemas.microsoft.com/office/drawing/2014/main" id="{81CCA801-B2BE-479E-82D9-DAF2FF2E943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t="4137" r="3319" b="3637"/>
          <a:stretch/>
        </p:blipFill>
        <p:spPr>
          <a:xfrm>
            <a:off x="20981" y="5007150"/>
            <a:ext cx="4090372" cy="1161391"/>
          </a:xfrm>
          <a:prstGeom prst="rect">
            <a:avLst/>
          </a:prstGeom>
        </p:spPr>
      </p:pic>
      <p:pic>
        <p:nvPicPr>
          <p:cNvPr id="19" name="Image 18" descr="Une image contenant texte&#10;&#10;Description générée automatiquement">
            <a:extLst>
              <a:ext uri="{FF2B5EF4-FFF2-40B4-BE49-F238E27FC236}">
                <a16:creationId xmlns:a16="http://schemas.microsoft.com/office/drawing/2014/main" id="{17F88A25-9B8F-40EC-BF70-7A6B708BC44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968" t="874" r="22178" b="5698"/>
          <a:stretch/>
        </p:blipFill>
        <p:spPr>
          <a:xfrm>
            <a:off x="7663780" y="3676871"/>
            <a:ext cx="1188421" cy="1301606"/>
          </a:xfrm>
          <a:prstGeom prst="rect">
            <a:avLst/>
          </a:prstGeom>
        </p:spPr>
      </p:pic>
    </p:spTree>
    <p:extLst>
      <p:ext uri="{BB962C8B-B14F-4D97-AF65-F5344CB8AC3E}">
        <p14:creationId xmlns:p14="http://schemas.microsoft.com/office/powerpoint/2010/main" val="197132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7"/>
          </p:nvPr>
        </p:nvSpPr>
        <p:spPr>
          <a:xfrm>
            <a:off x="1" y="857250"/>
            <a:ext cx="9143999" cy="660710"/>
          </a:xfrm>
        </p:spPr>
        <p:txBody>
          <a:bodyPr>
            <a:noAutofit/>
          </a:bodyPr>
          <a:lstStyle/>
          <a:p>
            <a:pPr lvl="0"/>
            <a:r>
              <a:rPr lang="en-GB" sz="2850" b="1" dirty="0">
                <a:latin typeface="+mn-lt"/>
              </a:rPr>
              <a:t>2020 Key figures</a:t>
            </a:r>
          </a:p>
        </p:txBody>
      </p:sp>
      <p:sp>
        <p:nvSpPr>
          <p:cNvPr id="17" name="ZoneTexte 7">
            <a:extLst>
              <a:ext uri="{FF2B5EF4-FFF2-40B4-BE49-F238E27FC236}">
                <a16:creationId xmlns:a16="http://schemas.microsoft.com/office/drawing/2014/main" id="{16017B5A-999D-4A89-9A86-A0FD5D0F5D83}"/>
              </a:ext>
            </a:extLst>
          </p:cNvPr>
          <p:cNvSpPr txBox="1"/>
          <p:nvPr/>
        </p:nvSpPr>
        <p:spPr>
          <a:xfrm>
            <a:off x="6751497" y="3908058"/>
            <a:ext cx="806612" cy="438582"/>
          </a:xfrm>
          <a:prstGeom prst="rect">
            <a:avLst/>
          </a:prstGeom>
          <a:solidFill>
            <a:schemeClr val="bg1"/>
          </a:solidFill>
        </p:spPr>
        <p:txBody>
          <a:bodyPr wrap="square" rtlCol="0" anchor="ctr">
            <a:spAutoFit/>
          </a:bodyPr>
          <a:lstStyle>
            <a:defPPr>
              <a:defRPr lang="fr-FR"/>
            </a:defPPr>
            <a:lvl1pPr algn="ctr">
              <a:defRPr sz="3000" b="1">
                <a:solidFill>
                  <a:srgbClr val="E85C44"/>
                </a:solidFill>
              </a:defRPr>
            </a:lvl1pPr>
          </a:lstStyle>
          <a:p>
            <a:pPr algn="l"/>
            <a:endParaRPr lang="fr-FR" sz="2250" dirty="0"/>
          </a:p>
        </p:txBody>
      </p:sp>
      <p:sp>
        <p:nvSpPr>
          <p:cNvPr id="22" name="ZoneTexte 21">
            <a:extLst>
              <a:ext uri="{FF2B5EF4-FFF2-40B4-BE49-F238E27FC236}">
                <a16:creationId xmlns:a16="http://schemas.microsoft.com/office/drawing/2014/main" id="{D6947010-25C9-455C-9D37-7184700CFDB6}"/>
              </a:ext>
            </a:extLst>
          </p:cNvPr>
          <p:cNvSpPr txBox="1"/>
          <p:nvPr/>
        </p:nvSpPr>
        <p:spPr>
          <a:xfrm>
            <a:off x="6079315" y="4336154"/>
            <a:ext cx="1554791" cy="300082"/>
          </a:xfrm>
          <a:prstGeom prst="rect">
            <a:avLst/>
          </a:prstGeom>
          <a:solidFill>
            <a:schemeClr val="bg1"/>
          </a:solidFill>
        </p:spPr>
        <p:txBody>
          <a:bodyPr wrap="square" rtlCol="0">
            <a:spAutoFit/>
          </a:bodyPr>
          <a:lstStyle/>
          <a:p>
            <a:endParaRPr lang="fr-FR" sz="1350" dirty="0"/>
          </a:p>
        </p:txBody>
      </p:sp>
      <p:sp>
        <p:nvSpPr>
          <p:cNvPr id="29" name="ZoneTexte 28">
            <a:extLst>
              <a:ext uri="{FF2B5EF4-FFF2-40B4-BE49-F238E27FC236}">
                <a16:creationId xmlns:a16="http://schemas.microsoft.com/office/drawing/2014/main" id="{333252DA-7353-4127-A1F6-C14E3A5A4EBB}"/>
              </a:ext>
            </a:extLst>
          </p:cNvPr>
          <p:cNvSpPr txBox="1"/>
          <p:nvPr/>
        </p:nvSpPr>
        <p:spPr>
          <a:xfrm>
            <a:off x="2884243" y="199729"/>
            <a:ext cx="4572000" cy="523220"/>
          </a:xfrm>
          <a:prstGeom prst="rect">
            <a:avLst/>
          </a:prstGeom>
          <a:noFill/>
        </p:spPr>
        <p:txBody>
          <a:bodyPr wrap="square">
            <a:spAutoFit/>
          </a:bodyPr>
          <a:lstStyle/>
          <a:p>
            <a:r>
              <a:rPr lang="fr-FR" sz="2800" dirty="0">
                <a:solidFill>
                  <a:schemeClr val="bg1"/>
                </a:solidFill>
              </a:rPr>
              <a:t>Chiffres clés 2020</a:t>
            </a:r>
            <a:endParaRPr lang="fr-FR" sz="2800" dirty="0"/>
          </a:p>
        </p:txBody>
      </p:sp>
      <p:pic>
        <p:nvPicPr>
          <p:cNvPr id="10" name="Image 9">
            <a:extLst>
              <a:ext uri="{FF2B5EF4-FFF2-40B4-BE49-F238E27FC236}">
                <a16:creationId xmlns:a16="http://schemas.microsoft.com/office/drawing/2014/main" id="{6574F31A-2017-4A13-9238-FB078BB7A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98790"/>
            <a:ext cx="8521074" cy="4831393"/>
          </a:xfrm>
          <a:prstGeom prst="rect">
            <a:avLst/>
          </a:prstGeom>
        </p:spPr>
      </p:pic>
    </p:spTree>
    <p:extLst>
      <p:ext uri="{BB962C8B-B14F-4D97-AF65-F5344CB8AC3E}">
        <p14:creationId xmlns:p14="http://schemas.microsoft.com/office/powerpoint/2010/main" val="320646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7"/>
          </p:nvPr>
        </p:nvSpPr>
        <p:spPr>
          <a:xfrm>
            <a:off x="1" y="857250"/>
            <a:ext cx="9143999" cy="660710"/>
          </a:xfrm>
        </p:spPr>
        <p:txBody>
          <a:bodyPr>
            <a:noAutofit/>
          </a:bodyPr>
          <a:lstStyle/>
          <a:p>
            <a:pPr lvl="0"/>
            <a:r>
              <a:rPr lang="en-GB" sz="2850" b="1" dirty="0">
                <a:latin typeface="+mn-lt"/>
              </a:rPr>
              <a:t>2020 Key figures</a:t>
            </a:r>
          </a:p>
        </p:txBody>
      </p:sp>
      <p:pic>
        <p:nvPicPr>
          <p:cNvPr id="29" name="Image 28" descr="Une image contenant texte&#10;&#10;Description générée automatiquement">
            <a:extLst>
              <a:ext uri="{FF2B5EF4-FFF2-40B4-BE49-F238E27FC236}">
                <a16:creationId xmlns:a16="http://schemas.microsoft.com/office/drawing/2014/main" id="{303321F6-FEEF-4C8B-A07B-9326F2C6B273}"/>
              </a:ext>
            </a:extLst>
          </p:cNvPr>
          <p:cNvPicPr>
            <a:picLocks noChangeAspect="1"/>
          </p:cNvPicPr>
          <p:nvPr/>
        </p:nvPicPr>
        <p:blipFill rotWithShape="1">
          <a:blip r:embed="rId2">
            <a:extLst>
              <a:ext uri="{28A0092B-C50C-407E-A947-70E740481C1C}">
                <a14:useLocalDpi xmlns:a14="http://schemas.microsoft.com/office/drawing/2010/main" val="0"/>
              </a:ext>
            </a:extLst>
          </a:blip>
          <a:srcRect l="2553"/>
          <a:stretch/>
        </p:blipFill>
        <p:spPr>
          <a:xfrm>
            <a:off x="-1279" y="1676787"/>
            <a:ext cx="6015907" cy="3075506"/>
          </a:xfrm>
          <a:prstGeom prst="rect">
            <a:avLst/>
          </a:prstGeom>
        </p:spPr>
      </p:pic>
      <p:sp>
        <p:nvSpPr>
          <p:cNvPr id="30" name="ZoneTexte 29">
            <a:extLst>
              <a:ext uri="{FF2B5EF4-FFF2-40B4-BE49-F238E27FC236}">
                <a16:creationId xmlns:a16="http://schemas.microsoft.com/office/drawing/2014/main" id="{15E62743-0496-49E3-B6B7-0677245BE99F}"/>
              </a:ext>
            </a:extLst>
          </p:cNvPr>
          <p:cNvSpPr txBox="1"/>
          <p:nvPr/>
        </p:nvSpPr>
        <p:spPr>
          <a:xfrm>
            <a:off x="762999" y="1665246"/>
            <a:ext cx="1503489" cy="646331"/>
          </a:xfrm>
          <a:prstGeom prst="rect">
            <a:avLst/>
          </a:prstGeom>
          <a:solidFill>
            <a:schemeClr val="bg1"/>
          </a:solidFill>
        </p:spPr>
        <p:txBody>
          <a:bodyPr wrap="square" rtlCol="0" anchor="ctr">
            <a:spAutoFit/>
          </a:bodyPr>
          <a:lstStyle/>
          <a:p>
            <a:r>
              <a:rPr lang="fr-FR" sz="2250" b="1" dirty="0">
                <a:solidFill>
                  <a:srgbClr val="E85C44"/>
                </a:solidFill>
              </a:rPr>
              <a:t>700</a:t>
            </a:r>
          </a:p>
          <a:p>
            <a:r>
              <a:rPr lang="fr-FR" sz="1350" dirty="0">
                <a:solidFill>
                  <a:srgbClr val="0C3958"/>
                </a:solidFill>
              </a:rPr>
              <a:t>(vs. </a:t>
            </a:r>
            <a:r>
              <a:rPr lang="fr-FR" sz="1350" dirty="0">
                <a:solidFill>
                  <a:srgbClr val="E85C44"/>
                </a:solidFill>
              </a:rPr>
              <a:t>1,150 </a:t>
            </a:r>
            <a:r>
              <a:rPr lang="fr-FR" sz="1350" dirty="0">
                <a:solidFill>
                  <a:srgbClr val="0C3958"/>
                </a:solidFill>
              </a:rPr>
              <a:t>in 2019)</a:t>
            </a:r>
          </a:p>
        </p:txBody>
      </p:sp>
      <p:sp>
        <p:nvSpPr>
          <p:cNvPr id="31" name="ZoneTexte 7">
            <a:extLst>
              <a:ext uri="{FF2B5EF4-FFF2-40B4-BE49-F238E27FC236}">
                <a16:creationId xmlns:a16="http://schemas.microsoft.com/office/drawing/2014/main" id="{8F28F2AA-79E1-4395-8575-CA4BE87FE9EE}"/>
              </a:ext>
            </a:extLst>
          </p:cNvPr>
          <p:cNvSpPr txBox="1"/>
          <p:nvPr/>
        </p:nvSpPr>
        <p:spPr>
          <a:xfrm>
            <a:off x="2932820" y="1652989"/>
            <a:ext cx="1253805" cy="646331"/>
          </a:xfrm>
          <a:prstGeom prst="rect">
            <a:avLst/>
          </a:prstGeom>
          <a:solidFill>
            <a:schemeClr val="bg1"/>
          </a:solidFill>
        </p:spPr>
        <p:txBody>
          <a:bodyPr wrap="square" rtlCol="0" anchor="ctr">
            <a:spAutoFit/>
          </a:bodyPr>
          <a:lstStyle>
            <a:defPPr>
              <a:defRPr lang="fr-FR"/>
            </a:defPPr>
            <a:lvl1pPr algn="ctr">
              <a:defRPr sz="3000" b="1">
                <a:solidFill>
                  <a:srgbClr val="E85C44"/>
                </a:solidFill>
              </a:defRPr>
            </a:lvl1pPr>
          </a:lstStyle>
          <a:p>
            <a:pPr algn="l"/>
            <a:r>
              <a:rPr lang="fr-FR" sz="2250" dirty="0"/>
              <a:t>39</a:t>
            </a:r>
          </a:p>
          <a:p>
            <a:pPr algn="l"/>
            <a:r>
              <a:rPr lang="fr-FR" sz="1350" b="0" dirty="0">
                <a:solidFill>
                  <a:srgbClr val="0C3958"/>
                </a:solidFill>
              </a:rPr>
              <a:t>(vs. </a:t>
            </a:r>
            <a:r>
              <a:rPr lang="fr-FR" sz="1350" b="0" dirty="0"/>
              <a:t>75 </a:t>
            </a:r>
            <a:r>
              <a:rPr lang="fr-FR" sz="1350" b="0" dirty="0">
                <a:solidFill>
                  <a:srgbClr val="0C3958"/>
                </a:solidFill>
              </a:rPr>
              <a:t>in 2019)</a:t>
            </a:r>
          </a:p>
        </p:txBody>
      </p:sp>
      <p:sp>
        <p:nvSpPr>
          <p:cNvPr id="32" name="ZoneTexte 7">
            <a:extLst>
              <a:ext uri="{FF2B5EF4-FFF2-40B4-BE49-F238E27FC236}">
                <a16:creationId xmlns:a16="http://schemas.microsoft.com/office/drawing/2014/main" id="{034D0956-2251-48AB-8A80-EB7CA621ED13}"/>
              </a:ext>
            </a:extLst>
          </p:cNvPr>
          <p:cNvSpPr txBox="1"/>
          <p:nvPr/>
        </p:nvSpPr>
        <p:spPr>
          <a:xfrm>
            <a:off x="4923563" y="1652424"/>
            <a:ext cx="1554791" cy="646331"/>
          </a:xfrm>
          <a:prstGeom prst="rect">
            <a:avLst/>
          </a:prstGeom>
          <a:solidFill>
            <a:schemeClr val="bg1"/>
          </a:solidFill>
        </p:spPr>
        <p:txBody>
          <a:bodyPr wrap="square" rtlCol="0" anchor="ctr">
            <a:spAutoFit/>
          </a:bodyPr>
          <a:lstStyle>
            <a:defPPr>
              <a:defRPr lang="fr-FR"/>
            </a:defPPr>
            <a:lvl1pPr algn="ctr">
              <a:defRPr sz="3000" b="1">
                <a:solidFill>
                  <a:srgbClr val="E85C44"/>
                </a:solidFill>
              </a:defRPr>
            </a:lvl1pPr>
          </a:lstStyle>
          <a:p>
            <a:pPr algn="l"/>
            <a:r>
              <a:rPr lang="fr-FR" sz="2250" dirty="0"/>
              <a:t>6,000</a:t>
            </a:r>
          </a:p>
          <a:p>
            <a:pPr algn="l"/>
            <a:r>
              <a:rPr lang="fr-FR" sz="1350" b="0" dirty="0">
                <a:solidFill>
                  <a:srgbClr val="0C3958"/>
                </a:solidFill>
              </a:rPr>
              <a:t>(vs. </a:t>
            </a:r>
            <a:r>
              <a:rPr lang="fr-FR" sz="1350" b="0" dirty="0"/>
              <a:t>13,500 </a:t>
            </a:r>
            <a:r>
              <a:rPr lang="fr-FR" sz="1350" b="0" dirty="0">
                <a:solidFill>
                  <a:srgbClr val="0C3958"/>
                </a:solidFill>
              </a:rPr>
              <a:t>in 2019)</a:t>
            </a:r>
          </a:p>
        </p:txBody>
      </p:sp>
      <p:sp>
        <p:nvSpPr>
          <p:cNvPr id="33" name="ZoneTexte 7">
            <a:extLst>
              <a:ext uri="{FF2B5EF4-FFF2-40B4-BE49-F238E27FC236}">
                <a16:creationId xmlns:a16="http://schemas.microsoft.com/office/drawing/2014/main" id="{FAB94607-65D9-47FB-B28D-58657EF27A97}"/>
              </a:ext>
            </a:extLst>
          </p:cNvPr>
          <p:cNvSpPr txBox="1"/>
          <p:nvPr/>
        </p:nvSpPr>
        <p:spPr>
          <a:xfrm>
            <a:off x="3006999" y="2561796"/>
            <a:ext cx="1258927" cy="646331"/>
          </a:xfrm>
          <a:prstGeom prst="rect">
            <a:avLst/>
          </a:prstGeom>
          <a:solidFill>
            <a:schemeClr val="bg1"/>
          </a:solidFill>
        </p:spPr>
        <p:txBody>
          <a:bodyPr wrap="square" rtlCol="0" anchor="ctr">
            <a:spAutoFit/>
          </a:bodyPr>
          <a:lstStyle>
            <a:defPPr>
              <a:defRPr lang="fr-FR"/>
            </a:defPPr>
            <a:lvl1pPr algn="ctr">
              <a:defRPr sz="3000" b="1">
                <a:solidFill>
                  <a:srgbClr val="E85C44"/>
                </a:solidFill>
              </a:defRPr>
            </a:lvl1pPr>
          </a:lstStyle>
          <a:p>
            <a:pPr algn="l"/>
            <a:r>
              <a:rPr lang="fr-FR" sz="2250" dirty="0"/>
              <a:t>8</a:t>
            </a:r>
          </a:p>
          <a:p>
            <a:pPr algn="l"/>
            <a:r>
              <a:rPr lang="fr-FR" sz="1350" b="0" dirty="0">
                <a:solidFill>
                  <a:srgbClr val="0C3958"/>
                </a:solidFill>
              </a:rPr>
              <a:t>(vs. </a:t>
            </a:r>
            <a:r>
              <a:rPr lang="fr-FR" sz="1350" b="0" dirty="0"/>
              <a:t>17 </a:t>
            </a:r>
            <a:r>
              <a:rPr lang="fr-FR" sz="1350" b="0" dirty="0">
                <a:solidFill>
                  <a:srgbClr val="0C3958"/>
                </a:solidFill>
              </a:rPr>
              <a:t>in 2019)</a:t>
            </a:r>
          </a:p>
        </p:txBody>
      </p:sp>
      <p:sp>
        <p:nvSpPr>
          <p:cNvPr id="34" name="ZoneTexte 7">
            <a:extLst>
              <a:ext uri="{FF2B5EF4-FFF2-40B4-BE49-F238E27FC236}">
                <a16:creationId xmlns:a16="http://schemas.microsoft.com/office/drawing/2014/main" id="{29AFAF2E-027D-453C-BE87-7EAB58E1033F}"/>
              </a:ext>
            </a:extLst>
          </p:cNvPr>
          <p:cNvSpPr txBox="1"/>
          <p:nvPr/>
        </p:nvSpPr>
        <p:spPr>
          <a:xfrm>
            <a:off x="746159" y="2566253"/>
            <a:ext cx="1258927" cy="646331"/>
          </a:xfrm>
          <a:prstGeom prst="rect">
            <a:avLst/>
          </a:prstGeom>
          <a:solidFill>
            <a:schemeClr val="bg1"/>
          </a:solidFill>
        </p:spPr>
        <p:txBody>
          <a:bodyPr wrap="square" rtlCol="0" anchor="ctr">
            <a:spAutoFit/>
          </a:bodyPr>
          <a:lstStyle>
            <a:defPPr>
              <a:defRPr lang="fr-FR"/>
            </a:defPPr>
            <a:lvl1pPr algn="ctr">
              <a:defRPr sz="3000" b="1">
                <a:solidFill>
                  <a:srgbClr val="E85C44"/>
                </a:solidFill>
              </a:defRPr>
            </a:lvl1pPr>
          </a:lstStyle>
          <a:p>
            <a:pPr algn="l"/>
            <a:r>
              <a:rPr lang="fr-FR" sz="2250" dirty="0"/>
              <a:t>36</a:t>
            </a:r>
          </a:p>
          <a:p>
            <a:pPr algn="l"/>
            <a:r>
              <a:rPr lang="fr-FR" sz="1350" b="0" dirty="0">
                <a:solidFill>
                  <a:srgbClr val="0C3958"/>
                </a:solidFill>
              </a:rPr>
              <a:t>(vs. </a:t>
            </a:r>
            <a:r>
              <a:rPr lang="fr-FR" sz="1350" b="0" dirty="0"/>
              <a:t>37 </a:t>
            </a:r>
            <a:r>
              <a:rPr lang="fr-FR" sz="1350" b="0" dirty="0">
                <a:solidFill>
                  <a:srgbClr val="0C3958"/>
                </a:solidFill>
              </a:rPr>
              <a:t>in 2019)</a:t>
            </a:r>
          </a:p>
        </p:txBody>
      </p:sp>
      <p:sp>
        <p:nvSpPr>
          <p:cNvPr id="35" name="ZoneTexte 7">
            <a:extLst>
              <a:ext uri="{FF2B5EF4-FFF2-40B4-BE49-F238E27FC236}">
                <a16:creationId xmlns:a16="http://schemas.microsoft.com/office/drawing/2014/main" id="{3BDE7543-C94A-4846-9D01-FE5271A1CFEA}"/>
              </a:ext>
            </a:extLst>
          </p:cNvPr>
          <p:cNvSpPr txBox="1"/>
          <p:nvPr/>
        </p:nvSpPr>
        <p:spPr>
          <a:xfrm>
            <a:off x="835668" y="3656628"/>
            <a:ext cx="1169417" cy="646331"/>
          </a:xfrm>
          <a:prstGeom prst="rect">
            <a:avLst/>
          </a:prstGeom>
          <a:solidFill>
            <a:schemeClr val="bg1"/>
          </a:solidFill>
        </p:spPr>
        <p:txBody>
          <a:bodyPr wrap="square" rtlCol="0" anchor="ctr">
            <a:spAutoFit/>
          </a:bodyPr>
          <a:lstStyle>
            <a:defPPr>
              <a:defRPr lang="fr-FR"/>
            </a:defPPr>
            <a:lvl1pPr algn="ctr">
              <a:defRPr sz="3000" b="1">
                <a:solidFill>
                  <a:srgbClr val="E85C44"/>
                </a:solidFill>
              </a:defRPr>
            </a:lvl1pPr>
          </a:lstStyle>
          <a:p>
            <a:pPr algn="l"/>
            <a:r>
              <a:rPr lang="fr-FR" sz="2250" dirty="0"/>
              <a:t>4</a:t>
            </a:r>
          </a:p>
          <a:p>
            <a:pPr algn="l"/>
            <a:r>
              <a:rPr lang="fr-FR" sz="1350" b="0" dirty="0">
                <a:solidFill>
                  <a:srgbClr val="0C3958"/>
                </a:solidFill>
              </a:rPr>
              <a:t>(vs. </a:t>
            </a:r>
            <a:r>
              <a:rPr lang="fr-FR" sz="1350" b="0" dirty="0"/>
              <a:t>4 </a:t>
            </a:r>
            <a:r>
              <a:rPr lang="fr-FR" sz="1350" b="0" dirty="0">
                <a:solidFill>
                  <a:srgbClr val="0C3958"/>
                </a:solidFill>
              </a:rPr>
              <a:t>in 2019)</a:t>
            </a:r>
          </a:p>
        </p:txBody>
      </p:sp>
      <p:sp>
        <p:nvSpPr>
          <p:cNvPr id="36" name="ZoneTexte 35">
            <a:extLst>
              <a:ext uri="{FF2B5EF4-FFF2-40B4-BE49-F238E27FC236}">
                <a16:creationId xmlns:a16="http://schemas.microsoft.com/office/drawing/2014/main" id="{752816DF-CD0B-4702-8BBF-D08C8AA423AA}"/>
              </a:ext>
            </a:extLst>
          </p:cNvPr>
          <p:cNvSpPr txBox="1"/>
          <p:nvPr/>
        </p:nvSpPr>
        <p:spPr>
          <a:xfrm>
            <a:off x="1869825" y="3614751"/>
            <a:ext cx="1958628" cy="300082"/>
          </a:xfrm>
          <a:prstGeom prst="rect">
            <a:avLst/>
          </a:prstGeom>
          <a:solidFill>
            <a:schemeClr val="bg1"/>
          </a:solidFill>
        </p:spPr>
        <p:txBody>
          <a:bodyPr wrap="square" rtlCol="0">
            <a:spAutoFit/>
          </a:bodyPr>
          <a:lstStyle/>
          <a:p>
            <a:endParaRPr lang="fr-FR" sz="1350" dirty="0"/>
          </a:p>
        </p:txBody>
      </p:sp>
      <p:sp>
        <p:nvSpPr>
          <p:cNvPr id="37" name="ZoneTexte 36">
            <a:extLst>
              <a:ext uri="{FF2B5EF4-FFF2-40B4-BE49-F238E27FC236}">
                <a16:creationId xmlns:a16="http://schemas.microsoft.com/office/drawing/2014/main" id="{93BCC702-FDFD-4C41-853C-97658B6D9BC7}"/>
              </a:ext>
            </a:extLst>
          </p:cNvPr>
          <p:cNvSpPr txBox="1"/>
          <p:nvPr/>
        </p:nvSpPr>
        <p:spPr>
          <a:xfrm>
            <a:off x="7010796" y="2107902"/>
            <a:ext cx="1540427" cy="553998"/>
          </a:xfrm>
          <a:prstGeom prst="rect">
            <a:avLst/>
          </a:prstGeom>
          <a:noFill/>
        </p:spPr>
        <p:txBody>
          <a:bodyPr wrap="square">
            <a:spAutoFit/>
          </a:bodyPr>
          <a:lstStyle/>
          <a:p>
            <a:pPr algn="ctr"/>
            <a:r>
              <a:rPr lang="fr-FR" sz="3000" b="1" dirty="0">
                <a:solidFill>
                  <a:srgbClr val="0C3958"/>
                </a:solidFill>
              </a:rPr>
              <a:t>ALONE</a:t>
            </a:r>
          </a:p>
        </p:txBody>
      </p:sp>
      <p:sp>
        <p:nvSpPr>
          <p:cNvPr id="38" name="Rectangle 37">
            <a:extLst>
              <a:ext uri="{FF2B5EF4-FFF2-40B4-BE49-F238E27FC236}">
                <a16:creationId xmlns:a16="http://schemas.microsoft.com/office/drawing/2014/main" id="{58404ED5-ABF8-4CBE-AD2C-8A3245586BE7}"/>
              </a:ext>
            </a:extLst>
          </p:cNvPr>
          <p:cNvSpPr/>
          <p:nvPr/>
        </p:nvSpPr>
        <p:spPr>
          <a:xfrm>
            <a:off x="6450550" y="1548149"/>
            <a:ext cx="2660918" cy="1062651"/>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9" name="Picture 10" descr="Logo, company name&#10;&#10;Description automatically generated">
            <a:extLst>
              <a:ext uri="{FF2B5EF4-FFF2-40B4-BE49-F238E27FC236}">
                <a16:creationId xmlns:a16="http://schemas.microsoft.com/office/drawing/2014/main" id="{F17E771D-6032-49CF-AFC2-F55D8000559E}"/>
              </a:ext>
            </a:extLst>
          </p:cNvPr>
          <p:cNvPicPr>
            <a:picLocks noChangeAspect="1"/>
          </p:cNvPicPr>
          <p:nvPr/>
        </p:nvPicPr>
        <p:blipFill rotWithShape="1">
          <a:blip r:embed="rId3">
            <a:extLst>
              <a:ext uri="{28A0092B-C50C-407E-A947-70E740481C1C}">
                <a14:useLocalDpi xmlns:a14="http://schemas.microsoft.com/office/drawing/2010/main" val="0"/>
              </a:ext>
            </a:extLst>
          </a:blip>
          <a:srcRect l="2534" t="9059" b="20575"/>
          <a:stretch/>
        </p:blipFill>
        <p:spPr>
          <a:xfrm>
            <a:off x="6470698" y="1631942"/>
            <a:ext cx="2620622" cy="547672"/>
          </a:xfrm>
          <a:prstGeom prst="rect">
            <a:avLst/>
          </a:prstGeom>
        </p:spPr>
      </p:pic>
      <p:pic>
        <p:nvPicPr>
          <p:cNvPr id="40" name="Image 39">
            <a:extLst>
              <a:ext uri="{FF2B5EF4-FFF2-40B4-BE49-F238E27FC236}">
                <a16:creationId xmlns:a16="http://schemas.microsoft.com/office/drawing/2014/main" id="{43C9CE45-89DF-4ECA-96BC-CAFFBBAC428D}"/>
              </a:ext>
            </a:extLst>
          </p:cNvPr>
          <p:cNvPicPr>
            <a:picLocks noChangeAspect="1"/>
          </p:cNvPicPr>
          <p:nvPr/>
        </p:nvPicPr>
        <p:blipFill>
          <a:blip r:embed="rId4"/>
          <a:stretch>
            <a:fillRect/>
          </a:stretch>
        </p:blipFill>
        <p:spPr>
          <a:xfrm>
            <a:off x="4456044" y="2661673"/>
            <a:ext cx="599207" cy="516815"/>
          </a:xfrm>
          <a:prstGeom prst="rect">
            <a:avLst/>
          </a:prstGeom>
        </p:spPr>
      </p:pic>
      <p:sp>
        <p:nvSpPr>
          <p:cNvPr id="41" name="ZoneTexte 7">
            <a:extLst>
              <a:ext uri="{FF2B5EF4-FFF2-40B4-BE49-F238E27FC236}">
                <a16:creationId xmlns:a16="http://schemas.microsoft.com/office/drawing/2014/main" id="{2C83DC71-F2AE-46ED-8A8C-5317D447F158}"/>
              </a:ext>
            </a:extLst>
          </p:cNvPr>
          <p:cNvSpPr txBox="1"/>
          <p:nvPr/>
        </p:nvSpPr>
        <p:spPr>
          <a:xfrm>
            <a:off x="5007763" y="2529810"/>
            <a:ext cx="1425635" cy="646331"/>
          </a:xfrm>
          <a:prstGeom prst="rect">
            <a:avLst/>
          </a:prstGeom>
          <a:solidFill>
            <a:schemeClr val="bg1"/>
          </a:solidFill>
        </p:spPr>
        <p:txBody>
          <a:bodyPr wrap="square" rtlCol="0" anchor="ctr">
            <a:spAutoFit/>
          </a:bodyPr>
          <a:lstStyle>
            <a:defPPr>
              <a:defRPr lang="fr-FR"/>
            </a:defPPr>
            <a:lvl1pPr algn="ctr">
              <a:defRPr sz="3000" b="1">
                <a:solidFill>
                  <a:srgbClr val="E85C44"/>
                </a:solidFill>
              </a:defRPr>
            </a:lvl1pPr>
          </a:lstStyle>
          <a:p>
            <a:pPr algn="l"/>
            <a:r>
              <a:rPr lang="fr-FR" sz="2250" dirty="0"/>
              <a:t>36</a:t>
            </a:r>
          </a:p>
          <a:p>
            <a:pPr algn="l"/>
            <a:r>
              <a:rPr lang="fr-FR" sz="1350" b="0" dirty="0">
                <a:solidFill>
                  <a:srgbClr val="0C3958"/>
                </a:solidFill>
              </a:rPr>
              <a:t>(vs. </a:t>
            </a:r>
            <a:r>
              <a:rPr lang="fr-FR" sz="1350" b="0" dirty="0"/>
              <a:t>120 </a:t>
            </a:r>
            <a:r>
              <a:rPr lang="fr-FR" sz="1350" b="0" dirty="0">
                <a:solidFill>
                  <a:srgbClr val="0C3958"/>
                </a:solidFill>
              </a:rPr>
              <a:t>in 2019)</a:t>
            </a:r>
          </a:p>
        </p:txBody>
      </p:sp>
      <p:sp>
        <p:nvSpPr>
          <p:cNvPr id="42" name="ZoneTexte 41">
            <a:extLst>
              <a:ext uri="{FF2B5EF4-FFF2-40B4-BE49-F238E27FC236}">
                <a16:creationId xmlns:a16="http://schemas.microsoft.com/office/drawing/2014/main" id="{9136076F-6EFB-4E26-8801-C9EF3AC39931}"/>
              </a:ext>
            </a:extLst>
          </p:cNvPr>
          <p:cNvSpPr txBox="1"/>
          <p:nvPr/>
        </p:nvSpPr>
        <p:spPr>
          <a:xfrm>
            <a:off x="4456044" y="3231198"/>
            <a:ext cx="1554791" cy="300082"/>
          </a:xfrm>
          <a:prstGeom prst="rect">
            <a:avLst/>
          </a:prstGeom>
          <a:solidFill>
            <a:schemeClr val="bg1"/>
          </a:solidFill>
        </p:spPr>
        <p:txBody>
          <a:bodyPr wrap="square" rtlCol="0">
            <a:spAutoFit/>
          </a:bodyPr>
          <a:lstStyle/>
          <a:p>
            <a:endParaRPr lang="fr-FR" sz="1350" dirty="0"/>
          </a:p>
        </p:txBody>
      </p:sp>
      <p:pic>
        <p:nvPicPr>
          <p:cNvPr id="43" name="Image 42">
            <a:extLst>
              <a:ext uri="{FF2B5EF4-FFF2-40B4-BE49-F238E27FC236}">
                <a16:creationId xmlns:a16="http://schemas.microsoft.com/office/drawing/2014/main" id="{F268100C-0566-40D6-919D-F787F72223FB}"/>
              </a:ext>
            </a:extLst>
          </p:cNvPr>
          <p:cNvPicPr>
            <a:picLocks noChangeAspect="1"/>
          </p:cNvPicPr>
          <p:nvPr/>
        </p:nvPicPr>
        <p:blipFill>
          <a:blip r:embed="rId5"/>
          <a:stretch>
            <a:fillRect/>
          </a:stretch>
        </p:blipFill>
        <p:spPr>
          <a:xfrm>
            <a:off x="4380304" y="3134551"/>
            <a:ext cx="750686" cy="317938"/>
          </a:xfrm>
          <a:prstGeom prst="rect">
            <a:avLst/>
          </a:prstGeom>
        </p:spPr>
      </p:pic>
      <p:sp>
        <p:nvSpPr>
          <p:cNvPr id="44" name="ZoneTexte 43">
            <a:extLst>
              <a:ext uri="{FF2B5EF4-FFF2-40B4-BE49-F238E27FC236}">
                <a16:creationId xmlns:a16="http://schemas.microsoft.com/office/drawing/2014/main" id="{35591400-1075-48E8-BE2B-E8C3D93D7C62}"/>
              </a:ext>
            </a:extLst>
          </p:cNvPr>
          <p:cNvSpPr txBox="1"/>
          <p:nvPr/>
        </p:nvSpPr>
        <p:spPr>
          <a:xfrm>
            <a:off x="4456044" y="3614186"/>
            <a:ext cx="1218541" cy="300082"/>
          </a:xfrm>
          <a:prstGeom prst="rect">
            <a:avLst/>
          </a:prstGeom>
          <a:solidFill>
            <a:schemeClr val="bg1"/>
          </a:solidFill>
        </p:spPr>
        <p:txBody>
          <a:bodyPr wrap="square" rtlCol="0">
            <a:spAutoFit/>
          </a:bodyPr>
          <a:lstStyle/>
          <a:p>
            <a:endParaRPr lang="fr-FR" sz="1350" dirty="0"/>
          </a:p>
        </p:txBody>
      </p:sp>
      <p:sp>
        <p:nvSpPr>
          <p:cNvPr id="45" name="ZoneTexte 44">
            <a:extLst>
              <a:ext uri="{FF2B5EF4-FFF2-40B4-BE49-F238E27FC236}">
                <a16:creationId xmlns:a16="http://schemas.microsoft.com/office/drawing/2014/main" id="{FD967FAB-9C12-4B9C-BFC1-856AFAA70220}"/>
              </a:ext>
            </a:extLst>
          </p:cNvPr>
          <p:cNvSpPr txBox="1"/>
          <p:nvPr/>
        </p:nvSpPr>
        <p:spPr>
          <a:xfrm>
            <a:off x="2328659" y="3597770"/>
            <a:ext cx="6343165" cy="332913"/>
          </a:xfrm>
          <a:prstGeom prst="rect">
            <a:avLst/>
          </a:prstGeom>
          <a:noFill/>
        </p:spPr>
        <p:txBody>
          <a:bodyPr wrap="square" rtlCol="0">
            <a:spAutoFit/>
          </a:bodyPr>
          <a:lstStyle/>
          <a:p>
            <a:pPr algn="ctr"/>
            <a:r>
              <a:rPr lang="fr-FR" sz="1500" b="1" dirty="0">
                <a:solidFill>
                  <a:srgbClr val="24435D"/>
                </a:solidFill>
                <a:highlight>
                  <a:srgbClr val="F8C8B6"/>
                </a:highlight>
              </a:rPr>
              <a:t>The drop in figures </a:t>
            </a:r>
            <a:r>
              <a:rPr lang="en-US" sz="1500" b="1" dirty="0">
                <a:solidFill>
                  <a:srgbClr val="24435D"/>
                </a:solidFill>
                <a:highlight>
                  <a:srgbClr val="F8C8B6"/>
                </a:highlight>
              </a:rPr>
              <a:t>compared to the previous edition can be explained by:</a:t>
            </a:r>
          </a:p>
        </p:txBody>
      </p:sp>
      <p:pic>
        <p:nvPicPr>
          <p:cNvPr id="46" name="Image 45">
            <a:extLst>
              <a:ext uri="{FF2B5EF4-FFF2-40B4-BE49-F238E27FC236}">
                <a16:creationId xmlns:a16="http://schemas.microsoft.com/office/drawing/2014/main" id="{D5CB4E44-8DE5-4466-9F19-DE1189D76052}"/>
              </a:ext>
            </a:extLst>
          </p:cNvPr>
          <p:cNvPicPr>
            <a:picLocks noChangeAspect="1"/>
          </p:cNvPicPr>
          <p:nvPr/>
        </p:nvPicPr>
        <p:blipFill>
          <a:blip r:embed="rId6"/>
          <a:stretch>
            <a:fillRect/>
          </a:stretch>
        </p:blipFill>
        <p:spPr>
          <a:xfrm>
            <a:off x="185044" y="4668345"/>
            <a:ext cx="650624" cy="689468"/>
          </a:xfrm>
          <a:prstGeom prst="rect">
            <a:avLst/>
          </a:prstGeom>
        </p:spPr>
      </p:pic>
      <p:sp>
        <p:nvSpPr>
          <p:cNvPr id="47" name="ZoneTexte 7">
            <a:extLst>
              <a:ext uri="{FF2B5EF4-FFF2-40B4-BE49-F238E27FC236}">
                <a16:creationId xmlns:a16="http://schemas.microsoft.com/office/drawing/2014/main" id="{69605DBD-8CA1-487F-8CC9-4FAEAB386405}"/>
              </a:ext>
            </a:extLst>
          </p:cNvPr>
          <p:cNvSpPr txBox="1"/>
          <p:nvPr/>
        </p:nvSpPr>
        <p:spPr>
          <a:xfrm>
            <a:off x="790913" y="4603011"/>
            <a:ext cx="1214173" cy="854080"/>
          </a:xfrm>
          <a:prstGeom prst="rect">
            <a:avLst/>
          </a:prstGeom>
          <a:solidFill>
            <a:schemeClr val="bg1"/>
          </a:solidFill>
        </p:spPr>
        <p:txBody>
          <a:bodyPr wrap="square" rtlCol="0" anchor="ctr">
            <a:spAutoFit/>
          </a:bodyPr>
          <a:lstStyle>
            <a:defPPr>
              <a:defRPr lang="fr-FR"/>
            </a:defPPr>
            <a:lvl1pPr algn="ctr">
              <a:defRPr sz="3000" b="1">
                <a:solidFill>
                  <a:srgbClr val="E85C44"/>
                </a:solidFill>
              </a:defRPr>
            </a:lvl1pPr>
          </a:lstStyle>
          <a:p>
            <a:pPr algn="l"/>
            <a:r>
              <a:rPr lang="fr-FR" sz="2250" dirty="0"/>
              <a:t>24</a:t>
            </a:r>
          </a:p>
          <a:p>
            <a:pPr algn="l"/>
            <a:r>
              <a:rPr lang="fr-FR" sz="1350" b="0" dirty="0">
                <a:solidFill>
                  <a:srgbClr val="0C3958"/>
                </a:solidFill>
              </a:rPr>
              <a:t>(vs. </a:t>
            </a:r>
            <a:r>
              <a:rPr lang="fr-FR" sz="1350" b="0" dirty="0"/>
              <a:t>50 </a:t>
            </a:r>
            <a:r>
              <a:rPr lang="fr-FR" sz="1350" b="0" dirty="0">
                <a:solidFill>
                  <a:srgbClr val="0C3958"/>
                </a:solidFill>
              </a:rPr>
              <a:t>in 2019)</a:t>
            </a:r>
          </a:p>
        </p:txBody>
      </p:sp>
      <p:sp>
        <p:nvSpPr>
          <p:cNvPr id="48" name="ZoneTexte 47">
            <a:extLst>
              <a:ext uri="{FF2B5EF4-FFF2-40B4-BE49-F238E27FC236}">
                <a16:creationId xmlns:a16="http://schemas.microsoft.com/office/drawing/2014/main" id="{4A228E52-BBD8-4542-A992-F0BFD191EADC}"/>
              </a:ext>
            </a:extLst>
          </p:cNvPr>
          <p:cNvSpPr txBox="1"/>
          <p:nvPr/>
        </p:nvSpPr>
        <p:spPr>
          <a:xfrm>
            <a:off x="44108" y="5357813"/>
            <a:ext cx="1010310" cy="461665"/>
          </a:xfrm>
          <a:prstGeom prst="rect">
            <a:avLst/>
          </a:prstGeom>
          <a:noFill/>
        </p:spPr>
        <p:txBody>
          <a:bodyPr wrap="square" rtlCol="0">
            <a:spAutoFit/>
          </a:bodyPr>
          <a:lstStyle/>
          <a:p>
            <a:pPr algn="ctr"/>
            <a:r>
              <a:rPr lang="fr-FR" sz="1200" dirty="0">
                <a:solidFill>
                  <a:srgbClr val="0C3A59"/>
                </a:solidFill>
              </a:rPr>
              <a:t>Pitch Sessions</a:t>
            </a:r>
          </a:p>
        </p:txBody>
      </p:sp>
      <p:graphicFrame>
        <p:nvGraphicFramePr>
          <p:cNvPr id="49" name="Tableau 8">
            <a:extLst>
              <a:ext uri="{FF2B5EF4-FFF2-40B4-BE49-F238E27FC236}">
                <a16:creationId xmlns:a16="http://schemas.microsoft.com/office/drawing/2014/main" id="{FD5DB742-BA71-4828-90EB-69B30413EA1B}"/>
              </a:ext>
            </a:extLst>
          </p:cNvPr>
          <p:cNvGraphicFramePr>
            <a:graphicFrameLocks noGrp="1"/>
          </p:cNvGraphicFramePr>
          <p:nvPr>
            <p:extLst>
              <p:ext uri="{D42A27DB-BD31-4B8C-83A1-F6EECF244321}">
                <p14:modId xmlns:p14="http://schemas.microsoft.com/office/powerpoint/2010/main" val="2002734975"/>
              </p:ext>
            </p:extLst>
          </p:nvPr>
        </p:nvGraphicFramePr>
        <p:xfrm>
          <a:off x="2005085" y="3900762"/>
          <a:ext cx="6815388" cy="1203960"/>
        </p:xfrm>
        <a:graphic>
          <a:graphicData uri="http://schemas.openxmlformats.org/drawingml/2006/table">
            <a:tbl>
              <a:tblPr firstRow="1" bandRow="1">
                <a:tableStyleId>{5C22544A-7EE6-4342-B048-85BDC9FD1C3A}</a:tableStyleId>
              </a:tblPr>
              <a:tblGrid>
                <a:gridCol w="3407694">
                  <a:extLst>
                    <a:ext uri="{9D8B030D-6E8A-4147-A177-3AD203B41FA5}">
                      <a16:colId xmlns:a16="http://schemas.microsoft.com/office/drawing/2014/main" val="4072569077"/>
                    </a:ext>
                  </a:extLst>
                </a:gridCol>
                <a:gridCol w="3407694">
                  <a:extLst>
                    <a:ext uri="{9D8B030D-6E8A-4147-A177-3AD203B41FA5}">
                      <a16:colId xmlns:a16="http://schemas.microsoft.com/office/drawing/2014/main" val="2933645088"/>
                    </a:ext>
                  </a:extLst>
                </a:gridCol>
              </a:tblGrid>
              <a:tr h="273245">
                <a:tc>
                  <a:txBody>
                    <a:bodyPr/>
                    <a:lstStyle/>
                    <a:p>
                      <a:pPr algn="ctr"/>
                      <a:r>
                        <a:rPr lang="fr-FR" sz="1400" dirty="0">
                          <a:latin typeface="+mn-lt"/>
                        </a:rPr>
                        <a:t>INTERNALLY</a:t>
                      </a:r>
                    </a:p>
                  </a:txBody>
                  <a:tcPr marL="68580" marR="68580" marT="34290" marB="34290"/>
                </a:tc>
                <a:tc>
                  <a:txBody>
                    <a:bodyPr/>
                    <a:lstStyle/>
                    <a:p>
                      <a:pPr algn="ctr"/>
                      <a:r>
                        <a:rPr lang="fr-FR" sz="1400" dirty="0">
                          <a:latin typeface="+mn-lt"/>
                        </a:rPr>
                        <a:t>EXTERNALLY</a:t>
                      </a:r>
                    </a:p>
                  </a:txBody>
                  <a:tcPr marL="68580" marR="68580" marT="34290" marB="34290"/>
                </a:tc>
                <a:extLst>
                  <a:ext uri="{0D108BD9-81ED-4DB2-BD59-A6C34878D82A}">
                    <a16:rowId xmlns:a16="http://schemas.microsoft.com/office/drawing/2014/main" val="3419364802"/>
                  </a:ext>
                </a:extLst>
              </a:tr>
              <a:tr h="893585">
                <a:tc>
                  <a:txBody>
                    <a:bodyPr/>
                    <a:lstStyle/>
                    <a:p>
                      <a:pPr marL="285750" indent="-285750">
                        <a:buFont typeface="Wingdings" panose="05000000000000000000" pitchFamily="2" charset="2"/>
                        <a:buChar char="§"/>
                      </a:pPr>
                      <a:r>
                        <a:rPr lang="en-US" sz="1400" dirty="0">
                          <a:solidFill>
                            <a:srgbClr val="0D2A47"/>
                          </a:solidFill>
                          <a:latin typeface="+mn-lt"/>
                        </a:rPr>
                        <a:t>Our sales team placed on short-time work for a few months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rgbClr val="0D2A47"/>
                          </a:solidFill>
                          <a:latin typeface="+mn-lt"/>
                          <a:cs typeface="Futura LT Book"/>
                        </a:rPr>
                        <a:t>Announcement of the switch to digital format in mid-October</a:t>
                      </a:r>
                    </a:p>
                  </a:txBody>
                  <a:tcPr marL="68580" marR="68580" marT="34290" marB="34290"/>
                </a:tc>
                <a:tc>
                  <a:txBody>
                    <a:bodyPr/>
                    <a:lstStyle/>
                    <a:p>
                      <a:pPr marL="285750" lvl="1" indent="-285750" algn="l" defTabSz="457200" rtl="0" eaLnBrk="1" latinLnBrk="0" hangingPunct="1">
                        <a:lnSpc>
                          <a:spcPct val="125000"/>
                        </a:lnSpc>
                        <a:buFont typeface="Wingdings" panose="05000000000000000000" pitchFamily="2" charset="2"/>
                        <a:buChar char="§"/>
                        <a:defRPr/>
                      </a:pPr>
                      <a:r>
                        <a:rPr lang="en-US" sz="1400" kern="1200" noProof="0" dirty="0">
                          <a:solidFill>
                            <a:srgbClr val="0D2A47"/>
                          </a:solidFill>
                          <a:latin typeface="+mn-lt"/>
                          <a:ea typeface="+mn-ea"/>
                          <a:cs typeface="+mn-cs"/>
                        </a:rPr>
                        <a:t>Health crisis effects: people had other priorities, u</a:t>
                      </a:r>
                      <a:r>
                        <a:rPr lang="en-US" sz="1400" kern="1200" dirty="0" err="1">
                          <a:solidFill>
                            <a:srgbClr val="0D2A47"/>
                          </a:solidFill>
                          <a:latin typeface="+mn-lt"/>
                          <a:ea typeface="+mn-ea"/>
                          <a:cs typeface="+mn-cs"/>
                        </a:rPr>
                        <a:t>rgent</a:t>
                      </a:r>
                      <a:r>
                        <a:rPr lang="en-US" sz="1400" kern="1200" dirty="0">
                          <a:solidFill>
                            <a:srgbClr val="0D2A47"/>
                          </a:solidFill>
                          <a:latin typeface="+mn-lt"/>
                          <a:ea typeface="+mn-ea"/>
                          <a:cs typeface="+mn-cs"/>
                        </a:rPr>
                        <a:t> matters to focus on</a:t>
                      </a:r>
                      <a:r>
                        <a:rPr lang="en-US" sz="1400" kern="1200" noProof="0" dirty="0">
                          <a:solidFill>
                            <a:srgbClr val="0D2A47"/>
                          </a:solidFill>
                          <a:latin typeface="+mn-lt"/>
                          <a:ea typeface="+mn-ea"/>
                          <a:cs typeface="+mn-cs"/>
                        </a:rPr>
                        <a:t>, reduced budget from companies…</a:t>
                      </a:r>
                    </a:p>
                  </a:txBody>
                  <a:tcPr marL="68580" marR="68580" marT="34290" marB="34290"/>
                </a:tc>
                <a:extLst>
                  <a:ext uri="{0D108BD9-81ED-4DB2-BD59-A6C34878D82A}">
                    <a16:rowId xmlns:a16="http://schemas.microsoft.com/office/drawing/2014/main" val="1605965829"/>
                  </a:ext>
                </a:extLst>
              </a:tr>
            </a:tbl>
          </a:graphicData>
        </a:graphic>
      </p:graphicFrame>
      <p:sp>
        <p:nvSpPr>
          <p:cNvPr id="50" name="Espace réservé du contenu 2">
            <a:extLst>
              <a:ext uri="{FF2B5EF4-FFF2-40B4-BE49-F238E27FC236}">
                <a16:creationId xmlns:a16="http://schemas.microsoft.com/office/drawing/2014/main" id="{621E5CEB-60D4-434E-AD44-119B590E87A6}"/>
              </a:ext>
            </a:extLst>
          </p:cNvPr>
          <p:cNvSpPr txBox="1">
            <a:spLocks/>
          </p:cNvSpPr>
          <p:nvPr/>
        </p:nvSpPr>
        <p:spPr>
          <a:xfrm>
            <a:off x="2751891" y="5141936"/>
            <a:ext cx="5545141" cy="1255728"/>
          </a:xfrm>
          <a:prstGeom prst="rect">
            <a:avLst/>
          </a:prstGeom>
          <a:solidFill>
            <a:schemeClr val="bg1"/>
          </a:solidFill>
          <a:ln w="19050">
            <a:solidFill>
              <a:srgbClr val="0D3A59"/>
            </a:solidFill>
          </a:ln>
        </p:spPr>
        <p:txBody>
          <a:bodyPr vert="horz" wrap="square" lIns="68580" tIns="34290" rIns="68580" bIns="34290" rtlCol="0" anchor="ctr">
            <a:spAutoFit/>
          </a:bodyPr>
          <a:lstStyle>
            <a:lvl1pPr marL="342900" indent="-342900" algn="l" defTabSz="457200" rtl="0" eaLnBrk="1" latinLnBrk="0" hangingPunct="1">
              <a:spcBef>
                <a:spcPct val="20000"/>
              </a:spcBef>
              <a:buFont typeface="Arial"/>
              <a:buChar char="•"/>
              <a:defRPr sz="3200" kern="1200">
                <a:solidFill>
                  <a:srgbClr val="0D2A47"/>
                </a:solidFill>
                <a:latin typeface="Futura LT Book"/>
                <a:ea typeface="+mn-ea"/>
                <a:cs typeface="Futura LT Book"/>
              </a:defRPr>
            </a:lvl1pPr>
            <a:lvl2pPr marL="742950" indent="-285750" algn="l" defTabSz="457200" rtl="0" eaLnBrk="1" latinLnBrk="0" hangingPunct="1">
              <a:spcBef>
                <a:spcPct val="20000"/>
              </a:spcBef>
              <a:buFont typeface="Arial"/>
              <a:buChar char="–"/>
              <a:defRPr sz="2800" kern="1200">
                <a:solidFill>
                  <a:srgbClr val="0D2A47"/>
                </a:solidFill>
                <a:latin typeface="Futura LT Book"/>
                <a:ea typeface="+mn-ea"/>
                <a:cs typeface="Futura LT Book"/>
              </a:defRPr>
            </a:lvl2pPr>
            <a:lvl3pPr marL="1143000" indent="-228600" algn="l" defTabSz="457200" rtl="0" eaLnBrk="1" latinLnBrk="0" hangingPunct="1">
              <a:spcBef>
                <a:spcPct val="20000"/>
              </a:spcBef>
              <a:buFont typeface="Arial"/>
              <a:buChar char="•"/>
              <a:defRPr sz="2400" kern="1200">
                <a:solidFill>
                  <a:srgbClr val="0D2A47"/>
                </a:solidFill>
                <a:latin typeface="Futura LT Book"/>
                <a:ea typeface="+mn-ea"/>
                <a:cs typeface="Futura LT Book"/>
              </a:defRPr>
            </a:lvl3pPr>
            <a:lvl4pPr marL="1600200" indent="-228600" algn="l" defTabSz="457200" rtl="0" eaLnBrk="1" latinLnBrk="0" hangingPunct="1">
              <a:spcBef>
                <a:spcPct val="20000"/>
              </a:spcBef>
              <a:buFont typeface="Arial"/>
              <a:buChar char="–"/>
              <a:defRPr sz="2000" kern="1200">
                <a:solidFill>
                  <a:srgbClr val="0D2A47"/>
                </a:solidFill>
                <a:latin typeface="Futura LT Book"/>
                <a:ea typeface="+mn-ea"/>
                <a:cs typeface="Futura LT Book"/>
              </a:defRPr>
            </a:lvl4pPr>
            <a:lvl5pPr marL="2057400" indent="-228600" algn="l" defTabSz="457200" rtl="0" eaLnBrk="1" latinLnBrk="0" hangingPunct="1">
              <a:spcBef>
                <a:spcPct val="20000"/>
              </a:spcBef>
              <a:buFont typeface="Arial"/>
              <a:buChar char="»"/>
              <a:defRPr sz="2000" kern="1200">
                <a:solidFill>
                  <a:srgbClr val="0D2A47"/>
                </a:solidFill>
                <a:latin typeface="Futura LT Book"/>
                <a:ea typeface="+mn-ea"/>
                <a:cs typeface="Futura LT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500" b="1" dirty="0">
                <a:solidFill>
                  <a:srgbClr val="0D3A59"/>
                </a:solidFill>
                <a:highlight>
                  <a:srgbClr val="F8C8B6"/>
                </a:highlight>
                <a:latin typeface="+mn-lt"/>
                <a:cs typeface="+mn-cs"/>
              </a:rPr>
              <a:t>However, we noticed positive aspects regarding </a:t>
            </a:r>
            <a:r>
              <a:rPr lang="en-US" sz="1500" b="1" dirty="0" err="1">
                <a:solidFill>
                  <a:srgbClr val="0D3A59"/>
                </a:solidFill>
                <a:highlight>
                  <a:srgbClr val="F8C8B6"/>
                </a:highlight>
                <a:latin typeface="+mn-lt"/>
                <a:cs typeface="+mn-cs"/>
              </a:rPr>
              <a:t>BioFIT</a:t>
            </a:r>
            <a:r>
              <a:rPr lang="en-US" sz="1500" b="1" dirty="0">
                <a:solidFill>
                  <a:srgbClr val="0D3A59"/>
                </a:solidFill>
                <a:highlight>
                  <a:srgbClr val="F8C8B6"/>
                </a:highlight>
                <a:latin typeface="+mn-lt"/>
                <a:cs typeface="+mn-cs"/>
              </a:rPr>
              <a:t> Digital 2020:</a:t>
            </a:r>
          </a:p>
          <a:p>
            <a:pPr>
              <a:buFont typeface="Wingdings" panose="05000000000000000000" pitchFamily="2" charset="2"/>
              <a:buChar char="ü"/>
            </a:pPr>
            <a:r>
              <a:rPr lang="en-US" sz="1350" dirty="0">
                <a:solidFill>
                  <a:srgbClr val="0D3A59"/>
                </a:solidFill>
                <a:latin typeface="+mn-lt"/>
              </a:rPr>
              <a:t>Confirmation of interest from our prospects in </a:t>
            </a:r>
            <a:r>
              <a:rPr lang="en-GB" sz="1350" dirty="0" err="1">
                <a:solidFill>
                  <a:srgbClr val="0D3A59"/>
                </a:solidFill>
                <a:latin typeface="+mn-lt"/>
              </a:rPr>
              <a:t>BioFIT</a:t>
            </a:r>
            <a:r>
              <a:rPr lang="en-GB" sz="1350" dirty="0">
                <a:solidFill>
                  <a:srgbClr val="0D3A59"/>
                </a:solidFill>
                <a:latin typeface="+mn-lt"/>
              </a:rPr>
              <a:t> Digital</a:t>
            </a:r>
          </a:p>
          <a:p>
            <a:pPr>
              <a:buFont typeface="Wingdings" panose="05000000000000000000" pitchFamily="2" charset="2"/>
              <a:buChar char="ü"/>
            </a:pPr>
            <a:r>
              <a:rPr lang="en-GB" sz="1350" dirty="0">
                <a:solidFill>
                  <a:srgbClr val="0D3A59"/>
                </a:solidFill>
                <a:latin typeface="+mn-lt"/>
              </a:rPr>
              <a:t>Attendees enjoyed the conference topics and the pitch sessions</a:t>
            </a:r>
          </a:p>
          <a:p>
            <a:pPr>
              <a:buFont typeface="Wingdings" panose="05000000000000000000" pitchFamily="2" charset="2"/>
              <a:buChar char="ü"/>
            </a:pPr>
            <a:r>
              <a:rPr lang="en-GB" sz="1350" dirty="0">
                <a:solidFill>
                  <a:srgbClr val="0D3A59"/>
                </a:solidFill>
                <a:latin typeface="+mn-lt"/>
              </a:rPr>
              <a:t>Globally, attendees were satisfied with their participation in </a:t>
            </a:r>
            <a:r>
              <a:rPr lang="en-GB" sz="1350" dirty="0" err="1">
                <a:solidFill>
                  <a:srgbClr val="0D3A59"/>
                </a:solidFill>
                <a:latin typeface="+mn-lt"/>
              </a:rPr>
              <a:t>BioFIT</a:t>
            </a:r>
            <a:r>
              <a:rPr lang="en-GB" sz="1350" dirty="0">
                <a:solidFill>
                  <a:srgbClr val="0D3A59"/>
                </a:solidFill>
                <a:latin typeface="+mn-lt"/>
              </a:rPr>
              <a:t> Digital</a:t>
            </a:r>
          </a:p>
        </p:txBody>
      </p:sp>
    </p:spTree>
    <p:extLst>
      <p:ext uri="{BB962C8B-B14F-4D97-AF65-F5344CB8AC3E}">
        <p14:creationId xmlns:p14="http://schemas.microsoft.com/office/powerpoint/2010/main" val="424009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3">
            <a:extLst>
              <a:ext uri="{FF2B5EF4-FFF2-40B4-BE49-F238E27FC236}">
                <a16:creationId xmlns:a16="http://schemas.microsoft.com/office/drawing/2014/main" id="{5300E3D3-8A00-4B14-97E1-58F56AEC9DCF}"/>
              </a:ext>
            </a:extLst>
          </p:cNvPr>
          <p:cNvSpPr>
            <a:spLocks noGrp="1"/>
          </p:cNvSpPr>
          <p:nvPr>
            <p:ph type="body" sz="quarter" idx="17"/>
          </p:nvPr>
        </p:nvSpPr>
        <p:spPr>
          <a:xfrm>
            <a:off x="1" y="857250"/>
            <a:ext cx="9143999" cy="595094"/>
          </a:xfrm>
        </p:spPr>
        <p:txBody>
          <a:bodyPr>
            <a:noAutofit/>
          </a:bodyPr>
          <a:lstStyle/>
          <a:p>
            <a:pPr lvl="0"/>
            <a:r>
              <a:rPr lang="en-GB" sz="2850" b="1" dirty="0">
                <a:latin typeface="+mn-lt"/>
              </a:rPr>
              <a:t>2020 Partners</a:t>
            </a:r>
          </a:p>
        </p:txBody>
      </p:sp>
      <p:pic>
        <p:nvPicPr>
          <p:cNvPr id="15" name="Image 14">
            <a:extLst>
              <a:ext uri="{FF2B5EF4-FFF2-40B4-BE49-F238E27FC236}">
                <a16:creationId xmlns:a16="http://schemas.microsoft.com/office/drawing/2014/main" id="{D22BF408-9AE5-467B-9010-8E72C5249371}"/>
              </a:ext>
            </a:extLst>
          </p:cNvPr>
          <p:cNvPicPr>
            <a:picLocks noChangeAspect="1"/>
          </p:cNvPicPr>
          <p:nvPr/>
        </p:nvPicPr>
        <p:blipFill rotWithShape="1">
          <a:blip r:embed="rId2"/>
          <a:srcRect r="74053" b="74281"/>
          <a:stretch/>
        </p:blipFill>
        <p:spPr>
          <a:xfrm>
            <a:off x="899592" y="1499975"/>
            <a:ext cx="2009690" cy="2165936"/>
          </a:xfrm>
          <a:prstGeom prst="rect">
            <a:avLst/>
          </a:prstGeom>
        </p:spPr>
      </p:pic>
      <p:pic>
        <p:nvPicPr>
          <p:cNvPr id="16" name="Image 15">
            <a:extLst>
              <a:ext uri="{FF2B5EF4-FFF2-40B4-BE49-F238E27FC236}">
                <a16:creationId xmlns:a16="http://schemas.microsoft.com/office/drawing/2014/main" id="{2FF75787-5084-4474-957C-E898570C1C9F}"/>
              </a:ext>
            </a:extLst>
          </p:cNvPr>
          <p:cNvPicPr>
            <a:picLocks noChangeAspect="1"/>
          </p:cNvPicPr>
          <p:nvPr/>
        </p:nvPicPr>
        <p:blipFill rotWithShape="1">
          <a:blip r:embed="rId2"/>
          <a:srcRect t="56999" b="18773"/>
          <a:stretch/>
        </p:blipFill>
        <p:spPr>
          <a:xfrm>
            <a:off x="899592" y="4103546"/>
            <a:ext cx="4942863" cy="1302110"/>
          </a:xfrm>
          <a:prstGeom prst="rect">
            <a:avLst/>
          </a:prstGeom>
        </p:spPr>
      </p:pic>
      <p:pic>
        <p:nvPicPr>
          <p:cNvPr id="17" name="Image 16">
            <a:extLst>
              <a:ext uri="{FF2B5EF4-FFF2-40B4-BE49-F238E27FC236}">
                <a16:creationId xmlns:a16="http://schemas.microsoft.com/office/drawing/2014/main" id="{2F8E3988-92E1-4FA8-9304-5ED4E008E815}"/>
              </a:ext>
            </a:extLst>
          </p:cNvPr>
          <p:cNvPicPr>
            <a:picLocks noChangeAspect="1"/>
          </p:cNvPicPr>
          <p:nvPr/>
        </p:nvPicPr>
        <p:blipFill rotWithShape="1">
          <a:blip r:embed="rId2"/>
          <a:srcRect t="28428" r="49234" b="45853"/>
          <a:stretch/>
        </p:blipFill>
        <p:spPr>
          <a:xfrm>
            <a:off x="3478178" y="1852357"/>
            <a:ext cx="3471429" cy="1912204"/>
          </a:xfrm>
          <a:prstGeom prst="rect">
            <a:avLst/>
          </a:prstGeom>
        </p:spPr>
      </p:pic>
      <p:pic>
        <p:nvPicPr>
          <p:cNvPr id="18" name="Image 17">
            <a:extLst>
              <a:ext uri="{FF2B5EF4-FFF2-40B4-BE49-F238E27FC236}">
                <a16:creationId xmlns:a16="http://schemas.microsoft.com/office/drawing/2014/main" id="{B67B2A3F-6B5F-46AB-A453-89900874BBA6}"/>
              </a:ext>
            </a:extLst>
          </p:cNvPr>
          <p:cNvPicPr>
            <a:picLocks noChangeAspect="1"/>
          </p:cNvPicPr>
          <p:nvPr/>
        </p:nvPicPr>
        <p:blipFill rotWithShape="1">
          <a:blip r:embed="rId2"/>
          <a:srcRect t="83198" r="49882"/>
          <a:stretch/>
        </p:blipFill>
        <p:spPr>
          <a:xfrm>
            <a:off x="5842455" y="4476277"/>
            <a:ext cx="2549716" cy="929379"/>
          </a:xfrm>
          <a:prstGeom prst="rect">
            <a:avLst/>
          </a:prstGeom>
        </p:spPr>
      </p:pic>
      <p:sp>
        <p:nvSpPr>
          <p:cNvPr id="10" name="ZoneTexte 9">
            <a:extLst>
              <a:ext uri="{FF2B5EF4-FFF2-40B4-BE49-F238E27FC236}">
                <a16:creationId xmlns:a16="http://schemas.microsoft.com/office/drawing/2014/main" id="{AD06B7D6-7604-4BD3-9D52-7D6050D014E2}"/>
              </a:ext>
            </a:extLst>
          </p:cNvPr>
          <p:cNvSpPr txBox="1"/>
          <p:nvPr/>
        </p:nvSpPr>
        <p:spPr>
          <a:xfrm>
            <a:off x="3203848" y="173105"/>
            <a:ext cx="4572000" cy="523220"/>
          </a:xfrm>
          <a:prstGeom prst="rect">
            <a:avLst/>
          </a:prstGeom>
          <a:noFill/>
        </p:spPr>
        <p:txBody>
          <a:bodyPr wrap="square">
            <a:spAutoFit/>
          </a:bodyPr>
          <a:lstStyle/>
          <a:p>
            <a:r>
              <a:rPr lang="fr-FR" sz="2800" dirty="0">
                <a:solidFill>
                  <a:schemeClr val="bg1"/>
                </a:solidFill>
              </a:rPr>
              <a:t>Partenaires 2020</a:t>
            </a:r>
          </a:p>
        </p:txBody>
      </p:sp>
      <p:sp>
        <p:nvSpPr>
          <p:cNvPr id="11" name="Rectangle : coins arrondis 17">
            <a:extLst>
              <a:ext uri="{FF2B5EF4-FFF2-40B4-BE49-F238E27FC236}">
                <a16:creationId xmlns:a16="http://schemas.microsoft.com/office/drawing/2014/main" id="{AF9CF9AC-6ED6-404F-BB3D-8EA425B2C429}"/>
              </a:ext>
            </a:extLst>
          </p:cNvPr>
          <p:cNvSpPr/>
          <p:nvPr/>
        </p:nvSpPr>
        <p:spPr>
          <a:xfrm>
            <a:off x="3754941" y="1462448"/>
            <a:ext cx="1488134" cy="2670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8C8B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86CDDB"/>
              </a:solidFill>
              <a:uFillTx/>
              <a:latin typeface="Calibri"/>
            </a:endParaRPr>
          </a:p>
        </p:txBody>
      </p:sp>
      <p:sp>
        <p:nvSpPr>
          <p:cNvPr id="19" name="ZoneTexte 20">
            <a:extLst>
              <a:ext uri="{FF2B5EF4-FFF2-40B4-BE49-F238E27FC236}">
                <a16:creationId xmlns:a16="http://schemas.microsoft.com/office/drawing/2014/main" id="{3DF7B332-CABF-4836-9EA4-AA0A6D643A5D}"/>
              </a:ext>
            </a:extLst>
          </p:cNvPr>
          <p:cNvSpPr txBox="1"/>
          <p:nvPr/>
        </p:nvSpPr>
        <p:spPr>
          <a:xfrm>
            <a:off x="3745214" y="1421583"/>
            <a:ext cx="148813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1" i="0" u="none" strike="noStrike" kern="1200" cap="none" spc="0" baseline="0" dirty="0">
                <a:solidFill>
                  <a:srgbClr val="0A444F"/>
                </a:solidFill>
                <a:uFillTx/>
                <a:latin typeface="Calibri" panose="020F0502020204030204" pitchFamily="34" charset="0"/>
              </a:rPr>
              <a:t>Sponsors</a:t>
            </a:r>
          </a:p>
        </p:txBody>
      </p:sp>
    </p:spTree>
    <p:extLst>
      <p:ext uri="{BB962C8B-B14F-4D97-AF65-F5344CB8AC3E}">
        <p14:creationId xmlns:p14="http://schemas.microsoft.com/office/powerpoint/2010/main" val="179839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12">
            <a:extLst>
              <a:ext uri="{FF2B5EF4-FFF2-40B4-BE49-F238E27FC236}">
                <a16:creationId xmlns:a16="http://schemas.microsoft.com/office/drawing/2014/main" id="{1ACC1778-B20C-4668-A9E9-4BECE46A9438}"/>
              </a:ext>
            </a:extLst>
          </p:cNvPr>
          <p:cNvSpPr txBox="1">
            <a:spLocks/>
          </p:cNvSpPr>
          <p:nvPr/>
        </p:nvSpPr>
        <p:spPr>
          <a:xfrm>
            <a:off x="1602993" y="1733866"/>
            <a:ext cx="5938013" cy="1695134"/>
          </a:xfrm>
          <a:prstGeom prst="rect">
            <a:avLst/>
          </a:prstGeom>
        </p:spPr>
        <p:txBody>
          <a:bodyPr anchor="ctr"/>
          <a:lstStyle>
            <a:lvl1pPr marL="342770" indent="-342770" algn="l" defTabSz="91405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68" indent="-285642" algn="l" defTabSz="91405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66" indent="-228513" algn="l" defTabSz="91405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92"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18"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644"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71"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98"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24"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fr-FR" sz="3600" b="1" dirty="0">
                <a:solidFill>
                  <a:schemeClr val="bg1"/>
                </a:solidFill>
              </a:rPr>
              <a:t>Rappel du positionnement et</a:t>
            </a:r>
          </a:p>
          <a:p>
            <a:pPr marL="0" indent="0" algn="ctr">
              <a:lnSpc>
                <a:spcPct val="150000"/>
              </a:lnSpc>
              <a:buNone/>
            </a:pPr>
            <a:r>
              <a:rPr lang="fr-FR" sz="3600" b="1" dirty="0">
                <a:solidFill>
                  <a:schemeClr val="bg1"/>
                </a:solidFill>
              </a:rPr>
              <a:t>de la dimension de </a:t>
            </a:r>
            <a:r>
              <a:rPr lang="fr-FR" sz="3600" b="1" dirty="0" err="1">
                <a:solidFill>
                  <a:schemeClr val="bg1"/>
                </a:solidFill>
              </a:rPr>
              <a:t>BioFIT</a:t>
            </a:r>
            <a:endParaRPr lang="en-US" sz="3600" b="1" dirty="0">
              <a:solidFill>
                <a:schemeClr val="bg1"/>
              </a:solidFill>
            </a:endParaRPr>
          </a:p>
        </p:txBody>
      </p:sp>
      <p:pic>
        <p:nvPicPr>
          <p:cNvPr id="3" name="Image 2">
            <a:extLst>
              <a:ext uri="{FF2B5EF4-FFF2-40B4-BE49-F238E27FC236}">
                <a16:creationId xmlns:a16="http://schemas.microsoft.com/office/drawing/2014/main" id="{2B92FE39-3248-4D0D-9979-ED95327732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9918" b="15516"/>
          <a:stretch/>
        </p:blipFill>
        <p:spPr>
          <a:xfrm>
            <a:off x="4716016" y="5013176"/>
            <a:ext cx="4120807" cy="967492"/>
          </a:xfrm>
          <a:prstGeom prst="rect">
            <a:avLst/>
          </a:prstGeom>
          <a:solidFill>
            <a:schemeClr val="bg1"/>
          </a:solidFill>
        </p:spPr>
      </p:pic>
    </p:spTree>
    <p:extLst>
      <p:ext uri="{BB962C8B-B14F-4D97-AF65-F5344CB8AC3E}">
        <p14:creationId xmlns:p14="http://schemas.microsoft.com/office/powerpoint/2010/main" val="1077487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3">
            <a:extLst>
              <a:ext uri="{FF2B5EF4-FFF2-40B4-BE49-F238E27FC236}">
                <a16:creationId xmlns:a16="http://schemas.microsoft.com/office/drawing/2014/main" id="{5300E3D3-8A00-4B14-97E1-58F56AEC9DCF}"/>
              </a:ext>
            </a:extLst>
          </p:cNvPr>
          <p:cNvSpPr>
            <a:spLocks noGrp="1"/>
          </p:cNvSpPr>
          <p:nvPr>
            <p:ph type="body" sz="quarter" idx="17"/>
          </p:nvPr>
        </p:nvSpPr>
        <p:spPr>
          <a:xfrm>
            <a:off x="1" y="857250"/>
            <a:ext cx="9143999" cy="660710"/>
          </a:xfrm>
        </p:spPr>
        <p:txBody>
          <a:bodyPr>
            <a:noAutofit/>
          </a:bodyPr>
          <a:lstStyle/>
          <a:p>
            <a:pPr lvl="0"/>
            <a:r>
              <a:rPr lang="en-GB" sz="2850" b="1" dirty="0">
                <a:latin typeface="+mn-lt"/>
              </a:rPr>
              <a:t>2020 Partners</a:t>
            </a:r>
          </a:p>
        </p:txBody>
      </p:sp>
      <p:sp>
        <p:nvSpPr>
          <p:cNvPr id="9" name="Rectangle : coins arrondis 17">
            <a:extLst>
              <a:ext uri="{FF2B5EF4-FFF2-40B4-BE49-F238E27FC236}">
                <a16:creationId xmlns:a16="http://schemas.microsoft.com/office/drawing/2014/main" id="{DF81EE34-E801-45E1-9EFD-4C6DE3BFD0C7}"/>
              </a:ext>
            </a:extLst>
          </p:cNvPr>
          <p:cNvSpPr/>
          <p:nvPr/>
        </p:nvSpPr>
        <p:spPr>
          <a:xfrm>
            <a:off x="3800482" y="1691863"/>
            <a:ext cx="1543036" cy="27550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8C8B6"/>
          </a:solidFill>
          <a:ln cap="flat">
            <a:noFill/>
            <a:prstDash val="solid"/>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endParaRPr lang="fr-FR" sz="1350">
              <a:solidFill>
                <a:srgbClr val="86CDDB"/>
              </a:solidFill>
              <a:latin typeface="Calibri"/>
            </a:endParaRPr>
          </a:p>
        </p:txBody>
      </p:sp>
      <p:sp>
        <p:nvSpPr>
          <p:cNvPr id="10" name="ZoneTexte 20">
            <a:extLst>
              <a:ext uri="{FF2B5EF4-FFF2-40B4-BE49-F238E27FC236}">
                <a16:creationId xmlns:a16="http://schemas.microsoft.com/office/drawing/2014/main" id="{4F90988D-5380-436C-BCE4-F56F816FAA3A}"/>
              </a:ext>
            </a:extLst>
          </p:cNvPr>
          <p:cNvSpPr txBox="1"/>
          <p:nvPr/>
        </p:nvSpPr>
        <p:spPr>
          <a:xfrm>
            <a:off x="3900951" y="1691863"/>
            <a:ext cx="1342097" cy="276999"/>
          </a:xfrm>
          <a:prstGeom prst="rect">
            <a:avLst/>
          </a:prstGeom>
          <a:noFill/>
          <a:ln cap="flat">
            <a:noFill/>
          </a:ln>
        </p:spPr>
        <p:txBody>
          <a:bodyPr vert="horz" wrap="square" lIns="68580" tIns="34290" rIns="68580" bIns="34290" anchor="t" anchorCtr="1" compatLnSpc="1">
            <a:spAutoFit/>
          </a:bodyPr>
          <a:lstStyle/>
          <a:p>
            <a:pPr algn="ctr" defTabSz="685800">
              <a:defRPr sz="1800" b="0" i="0" u="none" strike="noStrike" kern="0" cap="none" spc="0" baseline="0">
                <a:solidFill>
                  <a:srgbClr val="000000"/>
                </a:solidFill>
                <a:uFillTx/>
              </a:defRPr>
            </a:pPr>
            <a:r>
              <a:rPr lang="fr-FR" sz="1350" b="1" dirty="0">
                <a:solidFill>
                  <a:srgbClr val="0A444F"/>
                </a:solidFill>
                <a:latin typeface="Calibri" panose="020F0502020204030204" pitchFamily="34" charset="0"/>
              </a:rPr>
              <a:t>Supporters</a:t>
            </a:r>
          </a:p>
        </p:txBody>
      </p:sp>
      <p:pic>
        <p:nvPicPr>
          <p:cNvPr id="11" name="Image 10">
            <a:extLst>
              <a:ext uri="{FF2B5EF4-FFF2-40B4-BE49-F238E27FC236}">
                <a16:creationId xmlns:a16="http://schemas.microsoft.com/office/drawing/2014/main" id="{6848D318-B7C4-443D-802A-138101CFFCEA}"/>
              </a:ext>
            </a:extLst>
          </p:cNvPr>
          <p:cNvPicPr>
            <a:picLocks noChangeAspect="1"/>
          </p:cNvPicPr>
          <p:nvPr/>
        </p:nvPicPr>
        <p:blipFill>
          <a:blip r:embed="rId2"/>
          <a:stretch>
            <a:fillRect/>
          </a:stretch>
        </p:blipFill>
        <p:spPr>
          <a:xfrm>
            <a:off x="290958" y="2081095"/>
            <a:ext cx="3685156" cy="3786185"/>
          </a:xfrm>
          <a:prstGeom prst="rect">
            <a:avLst/>
          </a:prstGeom>
        </p:spPr>
      </p:pic>
      <p:pic>
        <p:nvPicPr>
          <p:cNvPr id="19" name="Image 18">
            <a:extLst>
              <a:ext uri="{FF2B5EF4-FFF2-40B4-BE49-F238E27FC236}">
                <a16:creationId xmlns:a16="http://schemas.microsoft.com/office/drawing/2014/main" id="{BFBEC7B3-68F8-433E-BFED-0750FF460926}"/>
              </a:ext>
            </a:extLst>
          </p:cNvPr>
          <p:cNvPicPr>
            <a:picLocks noChangeAspect="1"/>
          </p:cNvPicPr>
          <p:nvPr/>
        </p:nvPicPr>
        <p:blipFill>
          <a:blip r:embed="rId3"/>
          <a:stretch>
            <a:fillRect/>
          </a:stretch>
        </p:blipFill>
        <p:spPr>
          <a:xfrm>
            <a:off x="4076583" y="2081095"/>
            <a:ext cx="3685156" cy="3791273"/>
          </a:xfrm>
          <a:prstGeom prst="rect">
            <a:avLst/>
          </a:prstGeom>
        </p:spPr>
      </p:pic>
      <p:pic>
        <p:nvPicPr>
          <p:cNvPr id="20" name="Image 19">
            <a:extLst>
              <a:ext uri="{FF2B5EF4-FFF2-40B4-BE49-F238E27FC236}">
                <a16:creationId xmlns:a16="http://schemas.microsoft.com/office/drawing/2014/main" id="{0C341B5B-77AD-44C2-812C-B8476DEEDCCD}"/>
              </a:ext>
            </a:extLst>
          </p:cNvPr>
          <p:cNvPicPr>
            <a:picLocks noChangeAspect="1"/>
          </p:cNvPicPr>
          <p:nvPr/>
        </p:nvPicPr>
        <p:blipFill rotWithShape="1">
          <a:blip r:embed="rId4"/>
          <a:srcRect r="67866"/>
          <a:stretch/>
        </p:blipFill>
        <p:spPr>
          <a:xfrm>
            <a:off x="7826159" y="2081999"/>
            <a:ext cx="885825" cy="669746"/>
          </a:xfrm>
          <a:prstGeom prst="rect">
            <a:avLst/>
          </a:prstGeom>
        </p:spPr>
      </p:pic>
      <p:pic>
        <p:nvPicPr>
          <p:cNvPr id="21" name="Image 20">
            <a:extLst>
              <a:ext uri="{FF2B5EF4-FFF2-40B4-BE49-F238E27FC236}">
                <a16:creationId xmlns:a16="http://schemas.microsoft.com/office/drawing/2014/main" id="{85533F51-1D57-496E-9CF0-70871753884A}"/>
              </a:ext>
            </a:extLst>
          </p:cNvPr>
          <p:cNvPicPr>
            <a:picLocks noChangeAspect="1"/>
          </p:cNvPicPr>
          <p:nvPr/>
        </p:nvPicPr>
        <p:blipFill rotWithShape="1">
          <a:blip r:embed="rId4"/>
          <a:srcRect l="33146" r="32571"/>
          <a:stretch/>
        </p:blipFill>
        <p:spPr>
          <a:xfrm>
            <a:off x="7862208" y="2863646"/>
            <a:ext cx="945066" cy="669746"/>
          </a:xfrm>
          <a:prstGeom prst="rect">
            <a:avLst/>
          </a:prstGeom>
        </p:spPr>
      </p:pic>
      <p:pic>
        <p:nvPicPr>
          <p:cNvPr id="22" name="Image 21">
            <a:extLst>
              <a:ext uri="{FF2B5EF4-FFF2-40B4-BE49-F238E27FC236}">
                <a16:creationId xmlns:a16="http://schemas.microsoft.com/office/drawing/2014/main" id="{E56A11D7-2853-407E-A97A-FF2CE4D7B82C}"/>
              </a:ext>
            </a:extLst>
          </p:cNvPr>
          <p:cNvPicPr>
            <a:picLocks noChangeAspect="1"/>
          </p:cNvPicPr>
          <p:nvPr/>
        </p:nvPicPr>
        <p:blipFill rotWithShape="1">
          <a:blip r:embed="rId4"/>
          <a:srcRect l="67378"/>
          <a:stretch/>
        </p:blipFill>
        <p:spPr>
          <a:xfrm>
            <a:off x="7826159" y="3628567"/>
            <a:ext cx="899255" cy="669746"/>
          </a:xfrm>
          <a:prstGeom prst="rect">
            <a:avLst/>
          </a:prstGeom>
        </p:spPr>
      </p:pic>
      <p:sp>
        <p:nvSpPr>
          <p:cNvPr id="13" name="ZoneTexte 12">
            <a:extLst>
              <a:ext uri="{FF2B5EF4-FFF2-40B4-BE49-F238E27FC236}">
                <a16:creationId xmlns:a16="http://schemas.microsoft.com/office/drawing/2014/main" id="{9CCD79D8-28EE-4225-AA1A-901E87C304B4}"/>
              </a:ext>
            </a:extLst>
          </p:cNvPr>
          <p:cNvSpPr txBox="1"/>
          <p:nvPr/>
        </p:nvSpPr>
        <p:spPr>
          <a:xfrm>
            <a:off x="3203453" y="160127"/>
            <a:ext cx="4572000" cy="523220"/>
          </a:xfrm>
          <a:prstGeom prst="rect">
            <a:avLst/>
          </a:prstGeom>
          <a:noFill/>
        </p:spPr>
        <p:txBody>
          <a:bodyPr wrap="square">
            <a:spAutoFit/>
          </a:bodyPr>
          <a:lstStyle/>
          <a:p>
            <a:r>
              <a:rPr lang="fr-FR" sz="2800" dirty="0">
                <a:solidFill>
                  <a:schemeClr val="bg1"/>
                </a:solidFill>
              </a:rPr>
              <a:t>Partenaires 2020</a:t>
            </a:r>
          </a:p>
        </p:txBody>
      </p:sp>
    </p:spTree>
    <p:extLst>
      <p:ext uri="{BB962C8B-B14F-4D97-AF65-F5344CB8AC3E}">
        <p14:creationId xmlns:p14="http://schemas.microsoft.com/office/powerpoint/2010/main" val="288503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3">
            <a:extLst>
              <a:ext uri="{FF2B5EF4-FFF2-40B4-BE49-F238E27FC236}">
                <a16:creationId xmlns:a16="http://schemas.microsoft.com/office/drawing/2014/main" id="{5300E3D3-8A00-4B14-97E1-58F56AEC9DCF}"/>
              </a:ext>
            </a:extLst>
          </p:cNvPr>
          <p:cNvSpPr>
            <a:spLocks noGrp="1"/>
          </p:cNvSpPr>
          <p:nvPr>
            <p:ph type="body" sz="quarter" idx="17"/>
          </p:nvPr>
        </p:nvSpPr>
        <p:spPr>
          <a:xfrm>
            <a:off x="1" y="857250"/>
            <a:ext cx="9143999" cy="660710"/>
          </a:xfrm>
        </p:spPr>
        <p:txBody>
          <a:bodyPr>
            <a:noAutofit/>
          </a:bodyPr>
          <a:lstStyle/>
          <a:p>
            <a:pPr lvl="0"/>
            <a:r>
              <a:rPr lang="en-GB" sz="2850" b="1" dirty="0">
                <a:latin typeface="+mn-lt"/>
              </a:rPr>
              <a:t>2020 Partners</a:t>
            </a:r>
          </a:p>
        </p:txBody>
      </p:sp>
      <p:pic>
        <p:nvPicPr>
          <p:cNvPr id="13" name="Image 12">
            <a:extLst>
              <a:ext uri="{FF2B5EF4-FFF2-40B4-BE49-F238E27FC236}">
                <a16:creationId xmlns:a16="http://schemas.microsoft.com/office/drawing/2014/main" id="{26E13B66-DA8A-43F0-9656-E4375CA02EDD}"/>
              </a:ext>
            </a:extLst>
          </p:cNvPr>
          <p:cNvPicPr>
            <a:picLocks noChangeAspect="1"/>
          </p:cNvPicPr>
          <p:nvPr/>
        </p:nvPicPr>
        <p:blipFill>
          <a:blip r:embed="rId2"/>
          <a:stretch>
            <a:fillRect/>
          </a:stretch>
        </p:blipFill>
        <p:spPr>
          <a:xfrm>
            <a:off x="2651743" y="2054947"/>
            <a:ext cx="3840515" cy="3945803"/>
          </a:xfrm>
          <a:prstGeom prst="rect">
            <a:avLst/>
          </a:prstGeom>
        </p:spPr>
      </p:pic>
      <p:sp>
        <p:nvSpPr>
          <p:cNvPr id="14" name="Rectangle : coins arrondis 17">
            <a:extLst>
              <a:ext uri="{FF2B5EF4-FFF2-40B4-BE49-F238E27FC236}">
                <a16:creationId xmlns:a16="http://schemas.microsoft.com/office/drawing/2014/main" id="{97C52F5B-6D63-467F-A2AE-57898892C3DC}"/>
              </a:ext>
            </a:extLst>
          </p:cNvPr>
          <p:cNvSpPr/>
          <p:nvPr/>
        </p:nvSpPr>
        <p:spPr>
          <a:xfrm>
            <a:off x="3800482" y="1691863"/>
            <a:ext cx="1543036" cy="27550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8C8B6"/>
          </a:solidFill>
          <a:ln cap="flat">
            <a:noFill/>
            <a:prstDash val="solid"/>
          </a:ln>
        </p:spPr>
        <p:txBody>
          <a:bodyPr vert="horz" wrap="square" lIns="68580" tIns="34290" rIns="68580" bIns="34290" anchor="ctr" anchorCtr="1" compatLnSpc="1">
            <a:noAutofit/>
          </a:bodyPr>
          <a:lstStyle/>
          <a:p>
            <a:pPr algn="ctr" defTabSz="685800">
              <a:defRPr sz="1800" b="0" i="0" u="none" strike="noStrike" kern="0" cap="none" spc="0" baseline="0">
                <a:solidFill>
                  <a:srgbClr val="000000"/>
                </a:solidFill>
                <a:uFillTx/>
              </a:defRPr>
            </a:pPr>
            <a:endParaRPr lang="fr-FR" sz="1350">
              <a:solidFill>
                <a:srgbClr val="86CDDB"/>
              </a:solidFill>
              <a:latin typeface="Calibri"/>
            </a:endParaRPr>
          </a:p>
        </p:txBody>
      </p:sp>
      <p:sp>
        <p:nvSpPr>
          <p:cNvPr id="15" name="ZoneTexte 20">
            <a:extLst>
              <a:ext uri="{FF2B5EF4-FFF2-40B4-BE49-F238E27FC236}">
                <a16:creationId xmlns:a16="http://schemas.microsoft.com/office/drawing/2014/main" id="{060978D0-4211-41FD-8BB3-3471FC62F385}"/>
              </a:ext>
            </a:extLst>
          </p:cNvPr>
          <p:cNvSpPr txBox="1"/>
          <p:nvPr/>
        </p:nvSpPr>
        <p:spPr>
          <a:xfrm>
            <a:off x="3900951" y="1691863"/>
            <a:ext cx="1342097" cy="276999"/>
          </a:xfrm>
          <a:prstGeom prst="rect">
            <a:avLst/>
          </a:prstGeom>
          <a:noFill/>
          <a:ln cap="flat">
            <a:noFill/>
          </a:ln>
        </p:spPr>
        <p:txBody>
          <a:bodyPr vert="horz" wrap="square" lIns="68580" tIns="34290" rIns="68580" bIns="34290" anchor="t" anchorCtr="1" compatLnSpc="1">
            <a:spAutoFit/>
          </a:bodyPr>
          <a:lstStyle/>
          <a:p>
            <a:pPr algn="ctr" defTabSz="685800">
              <a:defRPr sz="1800" b="0" i="0" u="none" strike="noStrike" kern="0" cap="none" spc="0" baseline="0">
                <a:solidFill>
                  <a:srgbClr val="000000"/>
                </a:solidFill>
                <a:uFillTx/>
              </a:defRPr>
            </a:pPr>
            <a:r>
              <a:rPr lang="fr-FR" sz="1350" b="1" dirty="0">
                <a:solidFill>
                  <a:srgbClr val="0A444F"/>
                </a:solidFill>
                <a:latin typeface="Calibri" panose="020F0502020204030204" pitchFamily="34" charset="0"/>
              </a:rPr>
              <a:t>Media</a:t>
            </a:r>
          </a:p>
        </p:txBody>
      </p:sp>
      <p:sp>
        <p:nvSpPr>
          <p:cNvPr id="6" name="ZoneTexte 5">
            <a:extLst>
              <a:ext uri="{FF2B5EF4-FFF2-40B4-BE49-F238E27FC236}">
                <a16:creationId xmlns:a16="http://schemas.microsoft.com/office/drawing/2014/main" id="{4C6535BD-80A3-4BCA-91F5-FD8CA479EDF5}"/>
              </a:ext>
            </a:extLst>
          </p:cNvPr>
          <p:cNvSpPr txBox="1"/>
          <p:nvPr/>
        </p:nvSpPr>
        <p:spPr>
          <a:xfrm>
            <a:off x="3203848" y="160127"/>
            <a:ext cx="4572000" cy="523220"/>
          </a:xfrm>
          <a:prstGeom prst="rect">
            <a:avLst/>
          </a:prstGeom>
          <a:noFill/>
        </p:spPr>
        <p:txBody>
          <a:bodyPr wrap="square">
            <a:spAutoFit/>
          </a:bodyPr>
          <a:lstStyle/>
          <a:p>
            <a:r>
              <a:rPr lang="fr-FR" sz="2800" dirty="0">
                <a:solidFill>
                  <a:schemeClr val="bg1"/>
                </a:solidFill>
              </a:rPr>
              <a:t>Partenaires 2020</a:t>
            </a:r>
          </a:p>
        </p:txBody>
      </p:sp>
    </p:spTree>
    <p:extLst>
      <p:ext uri="{BB962C8B-B14F-4D97-AF65-F5344CB8AC3E}">
        <p14:creationId xmlns:p14="http://schemas.microsoft.com/office/powerpoint/2010/main" val="378239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7"/>
          </p:nvPr>
        </p:nvSpPr>
        <p:spPr>
          <a:xfrm>
            <a:off x="2051720" y="302095"/>
            <a:ext cx="5024345" cy="407988"/>
          </a:xfrm>
        </p:spPr>
        <p:txBody>
          <a:bodyPr>
            <a:noAutofit/>
          </a:bodyPr>
          <a:lstStyle/>
          <a:p>
            <a:pPr lvl="0"/>
            <a:r>
              <a:rPr lang="fr-FR" sz="2800" dirty="0" err="1">
                <a:latin typeface="+mn-lt"/>
              </a:rPr>
              <a:t>BioFIT</a:t>
            </a:r>
            <a:r>
              <a:rPr lang="fr-FR" sz="2800" dirty="0">
                <a:latin typeface="+mn-lt"/>
              </a:rPr>
              <a:t> en bref</a:t>
            </a:r>
          </a:p>
        </p:txBody>
      </p:sp>
      <p:sp>
        <p:nvSpPr>
          <p:cNvPr id="40" name="Rectangle 39">
            <a:extLst>
              <a:ext uri="{FF2B5EF4-FFF2-40B4-BE49-F238E27FC236}">
                <a16:creationId xmlns:a16="http://schemas.microsoft.com/office/drawing/2014/main" id="{916DA377-30F0-4C0B-B4C5-9DFC502A8021}"/>
              </a:ext>
            </a:extLst>
          </p:cNvPr>
          <p:cNvSpPr/>
          <p:nvPr/>
        </p:nvSpPr>
        <p:spPr>
          <a:xfrm>
            <a:off x="336973" y="1268760"/>
            <a:ext cx="8470054" cy="5118196"/>
          </a:xfrm>
          <a:prstGeom prst="rect">
            <a:avLst/>
          </a:prstGeom>
        </p:spPr>
        <p:txBody>
          <a:bodyPr wrap="square">
            <a:spAutoFit/>
          </a:bodyPr>
          <a:lstStyle/>
          <a:p>
            <a:pPr>
              <a:lnSpc>
                <a:spcPct val="150000"/>
              </a:lnSpc>
            </a:pPr>
            <a:r>
              <a:rPr lang="fr-FR" sz="2200" dirty="0">
                <a:solidFill>
                  <a:srgbClr val="00444F"/>
                </a:solidFill>
              </a:rPr>
              <a:t>La convention d’affaires </a:t>
            </a:r>
            <a:r>
              <a:rPr lang="fr-FR" sz="2200" dirty="0" err="1">
                <a:solidFill>
                  <a:srgbClr val="00444F"/>
                </a:solidFill>
              </a:rPr>
              <a:t>BioFIT</a:t>
            </a:r>
            <a:r>
              <a:rPr lang="fr-FR" sz="2200" dirty="0">
                <a:solidFill>
                  <a:srgbClr val="00444F"/>
                </a:solidFill>
              </a:rPr>
              <a:t> est le rendez-vous de référence en Europe en matière de </a:t>
            </a:r>
            <a:r>
              <a:rPr lang="fr-FR" sz="2200" dirty="0">
                <a:solidFill>
                  <a:srgbClr val="E95D0F"/>
                </a:solidFill>
              </a:rPr>
              <a:t>transfert de technologies</a:t>
            </a:r>
            <a:r>
              <a:rPr lang="fr-FR" sz="2200" dirty="0">
                <a:solidFill>
                  <a:srgbClr val="00444F"/>
                </a:solidFill>
              </a:rPr>
              <a:t>, de </a:t>
            </a:r>
            <a:r>
              <a:rPr lang="fr-FR" sz="2200" dirty="0">
                <a:solidFill>
                  <a:srgbClr val="E95D0F"/>
                </a:solidFill>
              </a:rPr>
              <a:t>collaborations académie-industrie</a:t>
            </a:r>
            <a:r>
              <a:rPr lang="fr-FR" sz="2200" dirty="0">
                <a:solidFill>
                  <a:srgbClr val="00444F"/>
                </a:solidFill>
              </a:rPr>
              <a:t>, de </a:t>
            </a:r>
            <a:r>
              <a:rPr lang="fr-FR" sz="2200" dirty="0">
                <a:solidFill>
                  <a:srgbClr val="E95D0F"/>
                </a:solidFill>
              </a:rPr>
              <a:t>deals et financement « </a:t>
            </a:r>
            <a:r>
              <a:rPr lang="fr-FR" sz="2200" dirty="0" err="1">
                <a:solidFill>
                  <a:srgbClr val="E95D0F"/>
                </a:solidFill>
              </a:rPr>
              <a:t>early</a:t>
            </a:r>
            <a:r>
              <a:rPr lang="fr-FR" sz="2200" dirty="0">
                <a:solidFill>
                  <a:srgbClr val="E95D0F"/>
                </a:solidFill>
              </a:rPr>
              <a:t>-stage » </a:t>
            </a:r>
            <a:r>
              <a:rPr lang="fr-FR" sz="2200" dirty="0">
                <a:solidFill>
                  <a:srgbClr val="00444F"/>
                </a:solidFill>
              </a:rPr>
              <a:t>dans le domaine des </a:t>
            </a:r>
            <a:r>
              <a:rPr lang="fr-FR" sz="2200" b="1" dirty="0">
                <a:solidFill>
                  <a:srgbClr val="00444F"/>
                </a:solidFill>
              </a:rPr>
              <a:t>Sciences du Vivant</a:t>
            </a:r>
            <a:r>
              <a:rPr lang="fr-FR" sz="2200" dirty="0">
                <a:solidFill>
                  <a:srgbClr val="00444F"/>
                </a:solidFill>
              </a:rPr>
              <a:t>. </a:t>
            </a:r>
            <a:r>
              <a:rPr lang="fr-FR" sz="2200" dirty="0" err="1">
                <a:solidFill>
                  <a:srgbClr val="00444F"/>
                </a:solidFill>
              </a:rPr>
              <a:t>BioFIT</a:t>
            </a:r>
            <a:r>
              <a:rPr lang="fr-FR" sz="2200" dirty="0">
                <a:solidFill>
                  <a:srgbClr val="00444F"/>
                </a:solidFill>
              </a:rPr>
              <a:t> offre l’opportunité de rencontrer des acteurs académiques et industriels à la pointe de l’</a:t>
            </a:r>
            <a:r>
              <a:rPr lang="fr-FR" sz="2200" u="sng" dirty="0">
                <a:solidFill>
                  <a:srgbClr val="00444F"/>
                </a:solidFill>
              </a:rPr>
              <a:t>innovation</a:t>
            </a:r>
            <a:r>
              <a:rPr lang="fr-FR" sz="2200" dirty="0">
                <a:solidFill>
                  <a:srgbClr val="00444F"/>
                </a:solidFill>
              </a:rPr>
              <a:t> et de renommée </a:t>
            </a:r>
            <a:r>
              <a:rPr lang="fr-FR" sz="2200" u="sng" dirty="0">
                <a:solidFill>
                  <a:srgbClr val="00444F"/>
                </a:solidFill>
              </a:rPr>
              <a:t>internationale</a:t>
            </a:r>
            <a:r>
              <a:rPr lang="fr-FR" sz="2200" dirty="0">
                <a:solidFill>
                  <a:srgbClr val="00444F"/>
                </a:solidFill>
              </a:rPr>
              <a:t> pour :</a:t>
            </a:r>
          </a:p>
          <a:p>
            <a:pPr marL="895350" indent="-266700">
              <a:lnSpc>
                <a:spcPct val="150000"/>
              </a:lnSpc>
              <a:buFont typeface="Arial" panose="020B0604020202020204" pitchFamily="34" charset="0"/>
              <a:buChar char="•"/>
            </a:pPr>
            <a:r>
              <a:rPr lang="fr-FR" sz="2200" dirty="0">
                <a:solidFill>
                  <a:srgbClr val="00444F"/>
                </a:solidFill>
              </a:rPr>
              <a:t>Engager de nouveaux partenariats</a:t>
            </a:r>
          </a:p>
          <a:p>
            <a:pPr marL="895350" indent="-266700">
              <a:lnSpc>
                <a:spcPct val="150000"/>
              </a:lnSpc>
              <a:buFont typeface="Arial" panose="020B0604020202020204" pitchFamily="34" charset="0"/>
              <a:buChar char="•"/>
            </a:pPr>
            <a:r>
              <a:rPr lang="fr-FR" sz="2200" dirty="0">
                <a:solidFill>
                  <a:srgbClr val="00444F"/>
                </a:solidFill>
              </a:rPr>
              <a:t>Sourcer et favoriser l’émergence de projets collaboratifs</a:t>
            </a:r>
          </a:p>
          <a:p>
            <a:pPr marL="895350" indent="-266700">
              <a:lnSpc>
                <a:spcPct val="150000"/>
              </a:lnSpc>
              <a:buFont typeface="Arial" panose="020B0604020202020204" pitchFamily="34" charset="0"/>
              <a:buChar char="•"/>
            </a:pPr>
            <a:r>
              <a:rPr lang="fr-FR" sz="2200" dirty="0">
                <a:solidFill>
                  <a:srgbClr val="00444F"/>
                </a:solidFill>
              </a:rPr>
              <a:t>Intensifier les flux de licences</a:t>
            </a:r>
          </a:p>
          <a:p>
            <a:pPr marL="895350" indent="-266700">
              <a:lnSpc>
                <a:spcPct val="150000"/>
              </a:lnSpc>
              <a:buFont typeface="Arial" panose="020B0604020202020204" pitchFamily="34" charset="0"/>
              <a:buChar char="•"/>
            </a:pPr>
            <a:r>
              <a:rPr lang="fr-FR" sz="2200" dirty="0">
                <a:solidFill>
                  <a:srgbClr val="00444F"/>
                </a:solidFill>
              </a:rPr>
              <a:t>Trouver des financements</a:t>
            </a:r>
          </a:p>
        </p:txBody>
      </p:sp>
    </p:spTree>
    <p:extLst>
      <p:ext uri="{BB962C8B-B14F-4D97-AF65-F5344CB8AC3E}">
        <p14:creationId xmlns:p14="http://schemas.microsoft.com/office/powerpoint/2010/main" val="357505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orme 85">
            <a:extLst>
              <a:ext uri="{FF2B5EF4-FFF2-40B4-BE49-F238E27FC236}">
                <a16:creationId xmlns:a16="http://schemas.microsoft.com/office/drawing/2014/main" id="{4D268D7A-C49E-4498-B8E1-E3BC56453718}"/>
              </a:ext>
            </a:extLst>
          </p:cNvPr>
          <p:cNvSpPr/>
          <p:nvPr/>
        </p:nvSpPr>
        <p:spPr>
          <a:xfrm rot="21418283">
            <a:off x="-76955" y="2378100"/>
            <a:ext cx="8559829" cy="2956986"/>
          </a:xfrm>
          <a:prstGeom prst="swooshArrow">
            <a:avLst>
              <a:gd name="adj1" fmla="val 25000"/>
              <a:gd name="adj2" fmla="val 25000"/>
            </a:avLst>
          </a:prstGeom>
          <a:solidFill>
            <a:srgbClr val="9EC3E8">
              <a:alpha val="76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fr-FR" sz="1013" dirty="0"/>
          </a:p>
        </p:txBody>
      </p:sp>
      <p:sp>
        <p:nvSpPr>
          <p:cNvPr id="87" name="Ellipse 86">
            <a:extLst>
              <a:ext uri="{FF2B5EF4-FFF2-40B4-BE49-F238E27FC236}">
                <a16:creationId xmlns:a16="http://schemas.microsoft.com/office/drawing/2014/main" id="{B9BDEA11-5814-4ED2-A613-07E1C577A9AD}"/>
              </a:ext>
            </a:extLst>
          </p:cNvPr>
          <p:cNvSpPr/>
          <p:nvPr/>
        </p:nvSpPr>
        <p:spPr>
          <a:xfrm>
            <a:off x="1143774" y="4450446"/>
            <a:ext cx="290162" cy="290162"/>
          </a:xfrm>
          <a:prstGeom prst="ellipse">
            <a:avLst/>
          </a:prstGeom>
          <a:solidFill>
            <a:srgbClr val="F15A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88" name="Groupe 87">
            <a:extLst>
              <a:ext uri="{FF2B5EF4-FFF2-40B4-BE49-F238E27FC236}">
                <a16:creationId xmlns:a16="http://schemas.microsoft.com/office/drawing/2014/main" id="{59D980C3-328E-4FA6-8600-22CB23B8CE30}"/>
              </a:ext>
            </a:extLst>
          </p:cNvPr>
          <p:cNvGrpSpPr/>
          <p:nvPr/>
        </p:nvGrpSpPr>
        <p:grpSpPr>
          <a:xfrm>
            <a:off x="138533" y="3636847"/>
            <a:ext cx="1812212" cy="895364"/>
            <a:chOff x="3881721" y="2374354"/>
            <a:chExt cx="3221710" cy="1591757"/>
          </a:xfrm>
        </p:grpSpPr>
        <p:sp>
          <p:nvSpPr>
            <p:cNvPr id="89" name="Rectangle 88">
              <a:extLst>
                <a:ext uri="{FF2B5EF4-FFF2-40B4-BE49-F238E27FC236}">
                  <a16:creationId xmlns:a16="http://schemas.microsoft.com/office/drawing/2014/main" id="{73DFF046-3208-4570-B02E-9ABD490BE9DC}"/>
                </a:ext>
              </a:extLst>
            </p:cNvPr>
            <p:cNvSpPr/>
            <p:nvPr/>
          </p:nvSpPr>
          <p:spPr>
            <a:xfrm>
              <a:off x="4165393" y="2374354"/>
              <a:ext cx="2938038" cy="137133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0" name="Rectangle 89">
              <a:extLst>
                <a:ext uri="{FF2B5EF4-FFF2-40B4-BE49-F238E27FC236}">
                  <a16:creationId xmlns:a16="http://schemas.microsoft.com/office/drawing/2014/main" id="{34618161-726D-4C1F-8B66-DD659D1468E1}"/>
                </a:ext>
              </a:extLst>
            </p:cNvPr>
            <p:cNvSpPr/>
            <p:nvPr/>
          </p:nvSpPr>
          <p:spPr>
            <a:xfrm>
              <a:off x="3881721" y="2594773"/>
              <a:ext cx="2938038" cy="13713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3751" tIns="0" rIns="0" bIns="0" numCol="1" spcCol="1270" anchor="t" anchorCtr="0">
              <a:noAutofit/>
            </a:bodyPr>
            <a:lstStyle/>
            <a:p>
              <a:pPr defTabSz="500063">
                <a:lnSpc>
                  <a:spcPct val="90000"/>
                </a:lnSpc>
                <a:spcBef>
                  <a:spcPct val="0"/>
                </a:spcBef>
                <a:spcAft>
                  <a:spcPct val="35000"/>
                </a:spcAft>
              </a:pPr>
              <a:r>
                <a:rPr lang="en-GB" sz="1013" b="1" dirty="0">
                  <a:solidFill>
                    <a:schemeClr val="tx1"/>
                  </a:solidFill>
                </a:rPr>
                <a:t>4</a:t>
              </a:r>
              <a:r>
                <a:rPr lang="en-GB" sz="1013" b="1" baseline="30000" dirty="0">
                  <a:solidFill>
                    <a:schemeClr val="tx1"/>
                  </a:solidFill>
                </a:rPr>
                <a:t>ème</a:t>
              </a:r>
              <a:r>
                <a:rPr lang="en-GB" sz="1013" b="1" dirty="0">
                  <a:solidFill>
                    <a:schemeClr val="tx1"/>
                  </a:solidFill>
                </a:rPr>
                <a:t> edition:</a:t>
              </a:r>
            </a:p>
            <a:p>
              <a:pPr defTabSz="500063">
                <a:lnSpc>
                  <a:spcPct val="90000"/>
                </a:lnSpc>
                <a:spcBef>
                  <a:spcPct val="0"/>
                </a:spcBef>
                <a:spcAft>
                  <a:spcPct val="35000"/>
                </a:spcAft>
              </a:pPr>
              <a:r>
                <a:rPr lang="en-GB" sz="1013" b="1" dirty="0">
                  <a:solidFill>
                    <a:schemeClr val="tx1"/>
                  </a:solidFill>
                </a:rPr>
                <a:t>2015, Strasbourg</a:t>
              </a:r>
            </a:p>
            <a:p>
              <a:pPr marL="96441" lvl="1" indent="-96441" defTabSz="400050">
                <a:lnSpc>
                  <a:spcPct val="90000"/>
                </a:lnSpc>
                <a:spcBef>
                  <a:spcPct val="0"/>
                </a:spcBef>
                <a:spcAft>
                  <a:spcPct val="15000"/>
                </a:spcAft>
                <a:buChar char="••"/>
              </a:pPr>
              <a:r>
                <a:rPr lang="en-GB" sz="788" dirty="0">
                  <a:solidFill>
                    <a:schemeClr val="tx1"/>
                  </a:solidFill>
                </a:rPr>
                <a:t>1,050 participants</a:t>
              </a:r>
            </a:p>
            <a:p>
              <a:pPr marL="96441" lvl="1" indent="-96441" defTabSz="400050">
                <a:lnSpc>
                  <a:spcPct val="90000"/>
                </a:lnSpc>
                <a:spcBef>
                  <a:spcPct val="0"/>
                </a:spcBef>
                <a:spcAft>
                  <a:spcPct val="15000"/>
                </a:spcAft>
                <a:buChar char="••"/>
              </a:pPr>
              <a:r>
                <a:rPr lang="en-GB" sz="788" dirty="0">
                  <a:solidFill>
                    <a:schemeClr val="tx1"/>
                  </a:solidFill>
                </a:rPr>
                <a:t>22 countries represented</a:t>
              </a:r>
            </a:p>
            <a:p>
              <a:pPr marL="96441" lvl="1" indent="-96441" defTabSz="400050">
                <a:lnSpc>
                  <a:spcPct val="90000"/>
                </a:lnSpc>
                <a:spcBef>
                  <a:spcPct val="0"/>
                </a:spcBef>
                <a:spcAft>
                  <a:spcPct val="15000"/>
                </a:spcAft>
                <a:buChar char="••"/>
              </a:pPr>
              <a:r>
                <a:rPr lang="en-GB" sz="788" dirty="0">
                  <a:solidFill>
                    <a:schemeClr val="tx1"/>
                  </a:solidFill>
                </a:rPr>
                <a:t>45% international</a:t>
              </a:r>
            </a:p>
          </p:txBody>
        </p:sp>
      </p:grpSp>
      <p:sp>
        <p:nvSpPr>
          <p:cNvPr id="91" name="Ellipse 90">
            <a:extLst>
              <a:ext uri="{FF2B5EF4-FFF2-40B4-BE49-F238E27FC236}">
                <a16:creationId xmlns:a16="http://schemas.microsoft.com/office/drawing/2014/main" id="{6F7AEBD9-1211-417F-9DA1-6926AB0D63B0}"/>
              </a:ext>
            </a:extLst>
          </p:cNvPr>
          <p:cNvSpPr/>
          <p:nvPr/>
        </p:nvSpPr>
        <p:spPr>
          <a:xfrm>
            <a:off x="1736512" y="4093899"/>
            <a:ext cx="382010" cy="366718"/>
          </a:xfrm>
          <a:prstGeom prst="ellipse">
            <a:avLst/>
          </a:prstGeom>
          <a:solidFill>
            <a:srgbClr val="F15A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92" name="Groupe 91">
            <a:extLst>
              <a:ext uri="{FF2B5EF4-FFF2-40B4-BE49-F238E27FC236}">
                <a16:creationId xmlns:a16="http://schemas.microsoft.com/office/drawing/2014/main" id="{00836745-468D-4AFE-90B5-5E967FA2D432}"/>
              </a:ext>
            </a:extLst>
          </p:cNvPr>
          <p:cNvGrpSpPr/>
          <p:nvPr/>
        </p:nvGrpSpPr>
        <p:grpSpPr>
          <a:xfrm>
            <a:off x="1935361" y="4187609"/>
            <a:ext cx="3116762" cy="1065316"/>
            <a:chOff x="1562522" y="2374354"/>
            <a:chExt cx="5540909" cy="1893894"/>
          </a:xfrm>
        </p:grpSpPr>
        <p:sp>
          <p:nvSpPr>
            <p:cNvPr id="93" name="Rectangle 92">
              <a:extLst>
                <a:ext uri="{FF2B5EF4-FFF2-40B4-BE49-F238E27FC236}">
                  <a16:creationId xmlns:a16="http://schemas.microsoft.com/office/drawing/2014/main" id="{16CA981A-3A8F-431D-A0E8-3B3512C22906}"/>
                </a:ext>
              </a:extLst>
            </p:cNvPr>
            <p:cNvSpPr/>
            <p:nvPr/>
          </p:nvSpPr>
          <p:spPr>
            <a:xfrm>
              <a:off x="4165393" y="2374354"/>
              <a:ext cx="2938038" cy="137133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4" name="Rectangle 93">
              <a:extLst>
                <a:ext uri="{FF2B5EF4-FFF2-40B4-BE49-F238E27FC236}">
                  <a16:creationId xmlns:a16="http://schemas.microsoft.com/office/drawing/2014/main" id="{6FADD9D8-2C32-4331-A3D3-341114CE69B2}"/>
                </a:ext>
              </a:extLst>
            </p:cNvPr>
            <p:cNvSpPr/>
            <p:nvPr/>
          </p:nvSpPr>
          <p:spPr>
            <a:xfrm>
              <a:off x="1562522" y="2896910"/>
              <a:ext cx="2938038" cy="13713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3751" tIns="0" rIns="0" bIns="0" numCol="1" spcCol="1270" anchor="t" anchorCtr="0">
              <a:noAutofit/>
            </a:bodyPr>
            <a:lstStyle/>
            <a:p>
              <a:pPr defTabSz="500063">
                <a:lnSpc>
                  <a:spcPct val="90000"/>
                </a:lnSpc>
                <a:spcBef>
                  <a:spcPct val="0"/>
                </a:spcBef>
                <a:spcAft>
                  <a:spcPct val="35000"/>
                </a:spcAft>
              </a:pPr>
              <a:r>
                <a:rPr lang="fr-FR" sz="1013" b="1" dirty="0">
                  <a:solidFill>
                    <a:schemeClr val="tx1"/>
                  </a:solidFill>
                </a:rPr>
                <a:t>5</a:t>
              </a:r>
              <a:r>
                <a:rPr lang="fr-FR" sz="1013" b="1" baseline="30000" dirty="0">
                  <a:solidFill>
                    <a:schemeClr val="tx1"/>
                  </a:solidFill>
                </a:rPr>
                <a:t>ème</a:t>
              </a:r>
              <a:r>
                <a:rPr lang="fr-FR" sz="1013" b="1" dirty="0">
                  <a:solidFill>
                    <a:schemeClr val="tx1"/>
                  </a:solidFill>
                </a:rPr>
                <a:t> </a:t>
              </a:r>
              <a:r>
                <a:rPr lang="fr-FR" sz="1013" b="1" dirty="0" err="1">
                  <a:solidFill>
                    <a:schemeClr val="tx1"/>
                  </a:solidFill>
                </a:rPr>
                <a:t>edition</a:t>
              </a:r>
              <a:r>
                <a:rPr lang="fr-FR" sz="1013" b="1" dirty="0">
                  <a:solidFill>
                    <a:schemeClr val="tx1"/>
                  </a:solidFill>
                </a:rPr>
                <a:t>:</a:t>
              </a:r>
            </a:p>
            <a:p>
              <a:pPr defTabSz="500063">
                <a:lnSpc>
                  <a:spcPct val="90000"/>
                </a:lnSpc>
                <a:spcBef>
                  <a:spcPct val="0"/>
                </a:spcBef>
                <a:spcAft>
                  <a:spcPct val="35000"/>
                </a:spcAft>
              </a:pPr>
              <a:r>
                <a:rPr lang="fr-FR" sz="1013" b="1" dirty="0">
                  <a:solidFill>
                    <a:schemeClr val="tx1"/>
                  </a:solidFill>
                </a:rPr>
                <a:t>2016, Lille</a:t>
              </a:r>
            </a:p>
            <a:p>
              <a:pPr marL="96441" lvl="1" indent="-96441" defTabSz="400050">
                <a:lnSpc>
                  <a:spcPct val="90000"/>
                </a:lnSpc>
                <a:spcBef>
                  <a:spcPct val="0"/>
                </a:spcBef>
                <a:spcAft>
                  <a:spcPct val="15000"/>
                </a:spcAft>
                <a:buChar char="••"/>
              </a:pPr>
              <a:r>
                <a:rPr lang="fr-FR" sz="788" dirty="0">
                  <a:solidFill>
                    <a:schemeClr val="tx1"/>
                  </a:solidFill>
                </a:rPr>
                <a:t>1,100 participants</a:t>
              </a:r>
            </a:p>
            <a:p>
              <a:pPr marL="96441" lvl="1" indent="-96441" defTabSz="400050">
                <a:lnSpc>
                  <a:spcPct val="90000"/>
                </a:lnSpc>
                <a:spcBef>
                  <a:spcPct val="0"/>
                </a:spcBef>
                <a:spcAft>
                  <a:spcPct val="15000"/>
                </a:spcAft>
                <a:buFontTx/>
                <a:buChar char="••"/>
              </a:pPr>
              <a:r>
                <a:rPr lang="fr-FR" sz="788" dirty="0">
                  <a:solidFill>
                    <a:schemeClr val="tx1"/>
                  </a:solidFill>
                </a:rPr>
                <a:t>25 </a:t>
              </a:r>
              <a:r>
                <a:rPr lang="en-GB" sz="788" dirty="0">
                  <a:solidFill>
                    <a:schemeClr val="tx1"/>
                  </a:solidFill>
                </a:rPr>
                <a:t>countries represented</a:t>
              </a:r>
              <a:endParaRPr lang="fr-FR" sz="788" dirty="0">
                <a:solidFill>
                  <a:schemeClr val="tx1"/>
                </a:solidFill>
              </a:endParaRPr>
            </a:p>
            <a:p>
              <a:pPr marL="96441" lvl="1" indent="-96441" defTabSz="400050">
                <a:lnSpc>
                  <a:spcPct val="90000"/>
                </a:lnSpc>
                <a:spcBef>
                  <a:spcPct val="0"/>
                </a:spcBef>
                <a:spcAft>
                  <a:spcPct val="15000"/>
                </a:spcAft>
                <a:buChar char="••"/>
              </a:pPr>
              <a:r>
                <a:rPr lang="fr-FR" sz="788" dirty="0">
                  <a:solidFill>
                    <a:schemeClr val="tx1"/>
                  </a:solidFill>
                </a:rPr>
                <a:t>50% international</a:t>
              </a:r>
            </a:p>
          </p:txBody>
        </p:sp>
      </p:grpSp>
      <p:sp>
        <p:nvSpPr>
          <p:cNvPr id="95" name="Ellipse 94">
            <a:extLst>
              <a:ext uri="{FF2B5EF4-FFF2-40B4-BE49-F238E27FC236}">
                <a16:creationId xmlns:a16="http://schemas.microsoft.com/office/drawing/2014/main" id="{68655C4D-E219-405B-ABC8-3FA6046C1A51}"/>
              </a:ext>
            </a:extLst>
          </p:cNvPr>
          <p:cNvSpPr/>
          <p:nvPr/>
        </p:nvSpPr>
        <p:spPr>
          <a:xfrm>
            <a:off x="2541234" y="3741889"/>
            <a:ext cx="452659" cy="447187"/>
          </a:xfrm>
          <a:prstGeom prst="ellipse">
            <a:avLst/>
          </a:prstGeom>
          <a:solidFill>
            <a:srgbClr val="F15A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96" name="Groupe 95">
            <a:extLst>
              <a:ext uri="{FF2B5EF4-FFF2-40B4-BE49-F238E27FC236}">
                <a16:creationId xmlns:a16="http://schemas.microsoft.com/office/drawing/2014/main" id="{D44C792D-D210-466E-9A08-CC7A132A3A80}"/>
              </a:ext>
            </a:extLst>
          </p:cNvPr>
          <p:cNvGrpSpPr/>
          <p:nvPr/>
        </p:nvGrpSpPr>
        <p:grpSpPr>
          <a:xfrm>
            <a:off x="1693549" y="2858092"/>
            <a:ext cx="1907891" cy="890150"/>
            <a:chOff x="3673952" y="3223162"/>
            <a:chExt cx="3391805" cy="1582489"/>
          </a:xfrm>
        </p:grpSpPr>
        <p:sp>
          <p:nvSpPr>
            <p:cNvPr id="97" name="Rectangle 96">
              <a:extLst>
                <a:ext uri="{FF2B5EF4-FFF2-40B4-BE49-F238E27FC236}">
                  <a16:creationId xmlns:a16="http://schemas.microsoft.com/office/drawing/2014/main" id="{D251AE08-755A-49F9-888D-74DBCFC89557}"/>
                </a:ext>
              </a:extLst>
            </p:cNvPr>
            <p:cNvSpPr/>
            <p:nvPr/>
          </p:nvSpPr>
          <p:spPr>
            <a:xfrm>
              <a:off x="4127718" y="3223162"/>
              <a:ext cx="2938039" cy="137133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8" name="Rectangle 97">
              <a:extLst>
                <a:ext uri="{FF2B5EF4-FFF2-40B4-BE49-F238E27FC236}">
                  <a16:creationId xmlns:a16="http://schemas.microsoft.com/office/drawing/2014/main" id="{6D000FBD-0D13-4F0D-82D9-CB50AE89788C}"/>
                </a:ext>
              </a:extLst>
            </p:cNvPr>
            <p:cNvSpPr/>
            <p:nvPr/>
          </p:nvSpPr>
          <p:spPr>
            <a:xfrm>
              <a:off x="3673952" y="3434313"/>
              <a:ext cx="2938038" cy="13713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3751" tIns="0" rIns="0" bIns="0" numCol="1" spcCol="1270" anchor="t" anchorCtr="0">
              <a:noAutofit/>
            </a:bodyPr>
            <a:lstStyle/>
            <a:p>
              <a:pPr defTabSz="500063">
                <a:lnSpc>
                  <a:spcPct val="90000"/>
                </a:lnSpc>
                <a:spcBef>
                  <a:spcPct val="0"/>
                </a:spcBef>
                <a:spcAft>
                  <a:spcPct val="35000"/>
                </a:spcAft>
              </a:pPr>
              <a:r>
                <a:rPr lang="fr-FR" sz="1013" b="1" dirty="0">
                  <a:solidFill>
                    <a:schemeClr val="tx1"/>
                  </a:solidFill>
                </a:rPr>
                <a:t>6</a:t>
              </a:r>
              <a:r>
                <a:rPr lang="fr-FR" sz="1013" b="1" baseline="30000" dirty="0">
                  <a:solidFill>
                    <a:schemeClr val="tx1"/>
                  </a:solidFill>
                </a:rPr>
                <a:t>ème</a:t>
              </a:r>
              <a:r>
                <a:rPr lang="fr-FR" sz="1013" b="1" dirty="0">
                  <a:solidFill>
                    <a:schemeClr val="tx1"/>
                  </a:solidFill>
                </a:rPr>
                <a:t> </a:t>
              </a:r>
              <a:r>
                <a:rPr lang="fr-FR" sz="1013" b="1" dirty="0" err="1">
                  <a:solidFill>
                    <a:schemeClr val="tx1"/>
                  </a:solidFill>
                </a:rPr>
                <a:t>edition</a:t>
              </a:r>
              <a:r>
                <a:rPr lang="fr-FR" sz="1013" b="1" dirty="0">
                  <a:solidFill>
                    <a:schemeClr val="tx1"/>
                  </a:solidFill>
                </a:rPr>
                <a:t>:</a:t>
              </a:r>
            </a:p>
            <a:p>
              <a:pPr defTabSz="500063">
                <a:lnSpc>
                  <a:spcPct val="90000"/>
                </a:lnSpc>
                <a:spcBef>
                  <a:spcPct val="0"/>
                </a:spcBef>
                <a:spcAft>
                  <a:spcPct val="35000"/>
                </a:spcAft>
              </a:pPr>
              <a:r>
                <a:rPr lang="fr-FR" sz="1013" b="1" dirty="0">
                  <a:solidFill>
                    <a:schemeClr val="tx1"/>
                  </a:solidFill>
                </a:rPr>
                <a:t>2017, Strasbourg</a:t>
              </a:r>
            </a:p>
            <a:p>
              <a:pPr marL="96441" lvl="1" indent="-96441" defTabSz="400050">
                <a:lnSpc>
                  <a:spcPct val="90000"/>
                </a:lnSpc>
                <a:spcBef>
                  <a:spcPct val="0"/>
                </a:spcBef>
                <a:spcAft>
                  <a:spcPct val="15000"/>
                </a:spcAft>
                <a:buChar char="••"/>
              </a:pPr>
              <a:r>
                <a:rPr lang="fr-FR" sz="788" dirty="0">
                  <a:solidFill>
                    <a:schemeClr val="tx1"/>
                  </a:solidFill>
                </a:rPr>
                <a:t>1,150 participants</a:t>
              </a:r>
            </a:p>
            <a:p>
              <a:pPr marL="96441" lvl="1" indent="-96441" defTabSz="400050">
                <a:lnSpc>
                  <a:spcPct val="90000"/>
                </a:lnSpc>
                <a:spcBef>
                  <a:spcPct val="0"/>
                </a:spcBef>
                <a:spcAft>
                  <a:spcPct val="15000"/>
                </a:spcAft>
                <a:buFontTx/>
                <a:buChar char="••"/>
              </a:pPr>
              <a:r>
                <a:rPr lang="fr-FR" sz="788" dirty="0">
                  <a:solidFill>
                    <a:schemeClr val="tx1"/>
                  </a:solidFill>
                </a:rPr>
                <a:t>30 </a:t>
              </a:r>
              <a:r>
                <a:rPr lang="en-GB" sz="788" dirty="0">
                  <a:solidFill>
                    <a:schemeClr val="tx1"/>
                  </a:solidFill>
                </a:rPr>
                <a:t>countries represented</a:t>
              </a:r>
              <a:endParaRPr lang="fr-FR" sz="788" dirty="0">
                <a:solidFill>
                  <a:schemeClr val="tx1"/>
                </a:solidFill>
              </a:endParaRPr>
            </a:p>
            <a:p>
              <a:pPr marL="96441" lvl="1" indent="-96441" defTabSz="400050">
                <a:lnSpc>
                  <a:spcPct val="90000"/>
                </a:lnSpc>
                <a:spcBef>
                  <a:spcPct val="0"/>
                </a:spcBef>
                <a:spcAft>
                  <a:spcPct val="15000"/>
                </a:spcAft>
                <a:buChar char="••"/>
              </a:pPr>
              <a:r>
                <a:rPr lang="fr-FR" sz="788" dirty="0">
                  <a:solidFill>
                    <a:schemeClr val="tx1"/>
                  </a:solidFill>
                </a:rPr>
                <a:t>50% international</a:t>
              </a:r>
            </a:p>
          </p:txBody>
        </p:sp>
      </p:grpSp>
      <p:sp>
        <p:nvSpPr>
          <p:cNvPr id="99" name="Ellipse 98">
            <a:extLst>
              <a:ext uri="{FF2B5EF4-FFF2-40B4-BE49-F238E27FC236}">
                <a16:creationId xmlns:a16="http://schemas.microsoft.com/office/drawing/2014/main" id="{523BD655-FC29-4C00-8C6E-81973384D272}"/>
              </a:ext>
            </a:extLst>
          </p:cNvPr>
          <p:cNvSpPr/>
          <p:nvPr/>
        </p:nvSpPr>
        <p:spPr>
          <a:xfrm>
            <a:off x="719867" y="4798881"/>
            <a:ext cx="173267" cy="168419"/>
          </a:xfrm>
          <a:prstGeom prst="ellipse">
            <a:avLst/>
          </a:prstGeom>
          <a:solidFill>
            <a:srgbClr val="F15A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0" name="Ellipse 99">
            <a:extLst>
              <a:ext uri="{FF2B5EF4-FFF2-40B4-BE49-F238E27FC236}">
                <a16:creationId xmlns:a16="http://schemas.microsoft.com/office/drawing/2014/main" id="{934350A4-C924-45F0-97E0-9886CEA614BA}"/>
              </a:ext>
            </a:extLst>
          </p:cNvPr>
          <p:cNvSpPr/>
          <p:nvPr/>
        </p:nvSpPr>
        <p:spPr>
          <a:xfrm>
            <a:off x="415651" y="5075272"/>
            <a:ext cx="111191" cy="102657"/>
          </a:xfrm>
          <a:prstGeom prst="ellipse">
            <a:avLst/>
          </a:prstGeom>
          <a:solidFill>
            <a:srgbClr val="F15A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1" name="Ellipse 100">
            <a:extLst>
              <a:ext uri="{FF2B5EF4-FFF2-40B4-BE49-F238E27FC236}">
                <a16:creationId xmlns:a16="http://schemas.microsoft.com/office/drawing/2014/main" id="{7211E6F8-EF74-4F06-923D-71D68413A347}"/>
              </a:ext>
            </a:extLst>
          </p:cNvPr>
          <p:cNvSpPr/>
          <p:nvPr/>
        </p:nvSpPr>
        <p:spPr>
          <a:xfrm>
            <a:off x="3406873" y="3429001"/>
            <a:ext cx="498044" cy="508175"/>
          </a:xfrm>
          <a:prstGeom prst="ellipse">
            <a:avLst/>
          </a:prstGeom>
          <a:solidFill>
            <a:srgbClr val="F15A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02" name="Groupe 101">
            <a:extLst>
              <a:ext uri="{FF2B5EF4-FFF2-40B4-BE49-F238E27FC236}">
                <a16:creationId xmlns:a16="http://schemas.microsoft.com/office/drawing/2014/main" id="{F5BB8B32-92E9-4C7D-A605-1FA3162AAF1F}"/>
              </a:ext>
            </a:extLst>
          </p:cNvPr>
          <p:cNvGrpSpPr/>
          <p:nvPr/>
        </p:nvGrpSpPr>
        <p:grpSpPr>
          <a:xfrm>
            <a:off x="3448523" y="3376085"/>
            <a:ext cx="1873980" cy="1412535"/>
            <a:chOff x="3771911" y="2374354"/>
            <a:chExt cx="3331520" cy="2511173"/>
          </a:xfrm>
        </p:grpSpPr>
        <p:sp>
          <p:nvSpPr>
            <p:cNvPr id="103" name="Rectangle 102">
              <a:extLst>
                <a:ext uri="{FF2B5EF4-FFF2-40B4-BE49-F238E27FC236}">
                  <a16:creationId xmlns:a16="http://schemas.microsoft.com/office/drawing/2014/main" id="{9C3965FC-804D-47EE-B0C9-4438CAE3FD3C}"/>
                </a:ext>
              </a:extLst>
            </p:cNvPr>
            <p:cNvSpPr/>
            <p:nvPr/>
          </p:nvSpPr>
          <p:spPr>
            <a:xfrm>
              <a:off x="4165393" y="2374354"/>
              <a:ext cx="2938038" cy="137133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4" name="Rectangle 103">
              <a:extLst>
                <a:ext uri="{FF2B5EF4-FFF2-40B4-BE49-F238E27FC236}">
                  <a16:creationId xmlns:a16="http://schemas.microsoft.com/office/drawing/2014/main" id="{853FCD55-0306-4845-AB23-98E0CF7C32A8}"/>
                </a:ext>
              </a:extLst>
            </p:cNvPr>
            <p:cNvSpPr/>
            <p:nvPr/>
          </p:nvSpPr>
          <p:spPr>
            <a:xfrm>
              <a:off x="3771911" y="3514187"/>
              <a:ext cx="2938038" cy="13713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3751" tIns="0" rIns="0" bIns="0" numCol="1" spcCol="1270" anchor="t" anchorCtr="0">
              <a:noAutofit/>
            </a:bodyPr>
            <a:lstStyle/>
            <a:p>
              <a:pPr defTabSz="500063">
                <a:lnSpc>
                  <a:spcPct val="90000"/>
                </a:lnSpc>
                <a:spcBef>
                  <a:spcPct val="0"/>
                </a:spcBef>
                <a:spcAft>
                  <a:spcPct val="35000"/>
                </a:spcAft>
              </a:pPr>
              <a:r>
                <a:rPr lang="fr-FR" sz="1013" b="1" dirty="0">
                  <a:solidFill>
                    <a:schemeClr val="tx1"/>
                  </a:solidFill>
                </a:rPr>
                <a:t>7</a:t>
              </a:r>
              <a:r>
                <a:rPr lang="fr-FR" sz="1013" b="1" baseline="30000" dirty="0">
                  <a:solidFill>
                    <a:schemeClr val="tx1"/>
                  </a:solidFill>
                </a:rPr>
                <a:t>ème</a:t>
              </a:r>
              <a:r>
                <a:rPr lang="fr-FR" sz="1013" b="1" dirty="0">
                  <a:solidFill>
                    <a:schemeClr val="tx1"/>
                  </a:solidFill>
                </a:rPr>
                <a:t> </a:t>
              </a:r>
              <a:r>
                <a:rPr lang="fr-FR" sz="1013" b="1" dirty="0" err="1">
                  <a:solidFill>
                    <a:schemeClr val="tx1"/>
                  </a:solidFill>
                </a:rPr>
                <a:t>edition</a:t>
              </a:r>
              <a:r>
                <a:rPr lang="fr-FR" sz="1013" b="1" dirty="0">
                  <a:solidFill>
                    <a:schemeClr val="tx1"/>
                  </a:solidFill>
                </a:rPr>
                <a:t>:</a:t>
              </a:r>
            </a:p>
            <a:p>
              <a:pPr defTabSz="500063">
                <a:lnSpc>
                  <a:spcPct val="90000"/>
                </a:lnSpc>
                <a:spcBef>
                  <a:spcPct val="0"/>
                </a:spcBef>
                <a:spcAft>
                  <a:spcPct val="35000"/>
                </a:spcAft>
              </a:pPr>
              <a:r>
                <a:rPr lang="fr-FR" sz="1013" b="1" dirty="0">
                  <a:solidFill>
                    <a:schemeClr val="tx1"/>
                  </a:solidFill>
                </a:rPr>
                <a:t>2018, Lille</a:t>
              </a:r>
            </a:p>
            <a:p>
              <a:pPr marL="96441" lvl="1" indent="-96441" defTabSz="400050">
                <a:lnSpc>
                  <a:spcPct val="90000"/>
                </a:lnSpc>
                <a:spcBef>
                  <a:spcPct val="0"/>
                </a:spcBef>
                <a:spcAft>
                  <a:spcPct val="15000"/>
                </a:spcAft>
                <a:buChar char="••"/>
              </a:pPr>
              <a:r>
                <a:rPr lang="fr-FR" sz="788" dirty="0">
                  <a:solidFill>
                    <a:schemeClr val="tx1"/>
                  </a:solidFill>
                </a:rPr>
                <a:t>1,200 participants</a:t>
              </a:r>
            </a:p>
            <a:p>
              <a:pPr marL="96441" lvl="1" indent="-96441" defTabSz="400050">
                <a:lnSpc>
                  <a:spcPct val="90000"/>
                </a:lnSpc>
                <a:spcBef>
                  <a:spcPct val="0"/>
                </a:spcBef>
                <a:spcAft>
                  <a:spcPct val="15000"/>
                </a:spcAft>
                <a:buFontTx/>
                <a:buChar char="••"/>
              </a:pPr>
              <a:r>
                <a:rPr lang="fr-FR" sz="788" dirty="0">
                  <a:solidFill>
                    <a:schemeClr val="tx1"/>
                  </a:solidFill>
                </a:rPr>
                <a:t>35 </a:t>
              </a:r>
              <a:r>
                <a:rPr lang="en-GB" sz="788" dirty="0">
                  <a:solidFill>
                    <a:schemeClr val="tx1"/>
                  </a:solidFill>
                </a:rPr>
                <a:t>countries represented</a:t>
              </a:r>
              <a:endParaRPr lang="fr-FR" sz="788" dirty="0">
                <a:solidFill>
                  <a:schemeClr val="tx1"/>
                </a:solidFill>
              </a:endParaRPr>
            </a:p>
            <a:p>
              <a:pPr marL="96441" lvl="1" indent="-96441" defTabSz="400050">
                <a:lnSpc>
                  <a:spcPct val="90000"/>
                </a:lnSpc>
                <a:spcBef>
                  <a:spcPct val="0"/>
                </a:spcBef>
                <a:spcAft>
                  <a:spcPct val="15000"/>
                </a:spcAft>
                <a:buChar char="••"/>
              </a:pPr>
              <a:r>
                <a:rPr lang="fr-FR" sz="788" dirty="0">
                  <a:solidFill>
                    <a:schemeClr val="tx1"/>
                  </a:solidFill>
                </a:rPr>
                <a:t>52% international</a:t>
              </a:r>
            </a:p>
          </p:txBody>
        </p:sp>
      </p:grpSp>
      <p:sp>
        <p:nvSpPr>
          <p:cNvPr id="105" name="Ellipse 104">
            <a:extLst>
              <a:ext uri="{FF2B5EF4-FFF2-40B4-BE49-F238E27FC236}">
                <a16:creationId xmlns:a16="http://schemas.microsoft.com/office/drawing/2014/main" id="{A76A408C-F127-44AE-AEE5-7698AC2F7D75}"/>
              </a:ext>
            </a:extLst>
          </p:cNvPr>
          <p:cNvSpPr/>
          <p:nvPr/>
        </p:nvSpPr>
        <p:spPr>
          <a:xfrm>
            <a:off x="4352312" y="3165367"/>
            <a:ext cx="544334" cy="549404"/>
          </a:xfrm>
          <a:prstGeom prst="ellipse">
            <a:avLst/>
          </a:prstGeom>
          <a:solidFill>
            <a:srgbClr val="F15A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6" name="Ellipse 105">
            <a:extLst>
              <a:ext uri="{FF2B5EF4-FFF2-40B4-BE49-F238E27FC236}">
                <a16:creationId xmlns:a16="http://schemas.microsoft.com/office/drawing/2014/main" id="{232AB6E3-B37B-4499-8B58-1DF3A28DBEB2}"/>
              </a:ext>
            </a:extLst>
          </p:cNvPr>
          <p:cNvSpPr/>
          <p:nvPr/>
        </p:nvSpPr>
        <p:spPr>
          <a:xfrm>
            <a:off x="6397326" y="2772877"/>
            <a:ext cx="645171" cy="656925"/>
          </a:xfrm>
          <a:prstGeom prst="ellipse">
            <a:avLst/>
          </a:prstGeom>
          <a:solidFill>
            <a:srgbClr val="F15A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7" name="ZoneTexte 106">
            <a:extLst>
              <a:ext uri="{FF2B5EF4-FFF2-40B4-BE49-F238E27FC236}">
                <a16:creationId xmlns:a16="http://schemas.microsoft.com/office/drawing/2014/main" id="{5367556A-F0E0-4389-B366-15F655FFB7E1}"/>
              </a:ext>
            </a:extLst>
          </p:cNvPr>
          <p:cNvSpPr txBox="1"/>
          <p:nvPr/>
        </p:nvSpPr>
        <p:spPr>
          <a:xfrm>
            <a:off x="5488805" y="1864496"/>
            <a:ext cx="1451193" cy="276999"/>
          </a:xfrm>
          <a:prstGeom prst="rect">
            <a:avLst/>
          </a:prstGeom>
          <a:solidFill>
            <a:srgbClr val="0E4550"/>
          </a:solidFill>
        </p:spPr>
        <p:txBody>
          <a:bodyPr wrap="square" rtlCol="0" anchor="ctr">
            <a:spAutoFit/>
          </a:bodyPr>
          <a:lstStyle/>
          <a:p>
            <a:pPr algn="ctr"/>
            <a:r>
              <a:rPr lang="en-GB" sz="1200" b="1" dirty="0">
                <a:solidFill>
                  <a:schemeClr val="bg1"/>
                </a:solidFill>
              </a:rPr>
              <a:t>Objectives 2021</a:t>
            </a:r>
          </a:p>
        </p:txBody>
      </p:sp>
      <p:sp>
        <p:nvSpPr>
          <p:cNvPr id="108" name="Ellipse 107">
            <a:extLst>
              <a:ext uri="{FF2B5EF4-FFF2-40B4-BE49-F238E27FC236}">
                <a16:creationId xmlns:a16="http://schemas.microsoft.com/office/drawing/2014/main" id="{54851623-8016-4899-AE10-8A6366413B0D}"/>
              </a:ext>
            </a:extLst>
          </p:cNvPr>
          <p:cNvSpPr/>
          <p:nvPr/>
        </p:nvSpPr>
        <p:spPr>
          <a:xfrm>
            <a:off x="138533" y="5316179"/>
            <a:ext cx="111191" cy="102657"/>
          </a:xfrm>
          <a:prstGeom prst="ellipse">
            <a:avLst/>
          </a:prstGeom>
          <a:solidFill>
            <a:srgbClr val="F15A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10" name="Groupe 109">
            <a:extLst>
              <a:ext uri="{FF2B5EF4-FFF2-40B4-BE49-F238E27FC236}">
                <a16:creationId xmlns:a16="http://schemas.microsoft.com/office/drawing/2014/main" id="{D55F3EE3-751A-40F2-8DE8-65300F82BEBF}"/>
              </a:ext>
            </a:extLst>
          </p:cNvPr>
          <p:cNvGrpSpPr/>
          <p:nvPr/>
        </p:nvGrpSpPr>
        <p:grpSpPr>
          <a:xfrm>
            <a:off x="5300716" y="3222754"/>
            <a:ext cx="2096492" cy="1135425"/>
            <a:chOff x="3489309" y="2382841"/>
            <a:chExt cx="3727094" cy="2018533"/>
          </a:xfrm>
        </p:grpSpPr>
        <p:sp>
          <p:nvSpPr>
            <p:cNvPr id="111" name="Rectangle 110">
              <a:extLst>
                <a:ext uri="{FF2B5EF4-FFF2-40B4-BE49-F238E27FC236}">
                  <a16:creationId xmlns:a16="http://schemas.microsoft.com/office/drawing/2014/main" id="{5D7C3EB1-A274-448F-8D83-DEAD8A3FE8EC}"/>
                </a:ext>
              </a:extLst>
            </p:cNvPr>
            <p:cNvSpPr/>
            <p:nvPr/>
          </p:nvSpPr>
          <p:spPr>
            <a:xfrm>
              <a:off x="4278364" y="2382841"/>
              <a:ext cx="2938039" cy="137133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2" name="Rectangle 111">
              <a:extLst>
                <a:ext uri="{FF2B5EF4-FFF2-40B4-BE49-F238E27FC236}">
                  <a16:creationId xmlns:a16="http://schemas.microsoft.com/office/drawing/2014/main" id="{A3D4959C-C8F6-4CF9-B86C-084B32684BA4}"/>
                </a:ext>
              </a:extLst>
            </p:cNvPr>
            <p:cNvSpPr/>
            <p:nvPr/>
          </p:nvSpPr>
          <p:spPr>
            <a:xfrm>
              <a:off x="3489309" y="3074143"/>
              <a:ext cx="2405616" cy="1327231"/>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3751" tIns="0" rIns="0" bIns="0" numCol="1" spcCol="1270" anchor="t" anchorCtr="0">
              <a:noAutofit/>
            </a:bodyPr>
            <a:lstStyle/>
            <a:p>
              <a:pPr defTabSz="500063">
                <a:lnSpc>
                  <a:spcPct val="90000"/>
                </a:lnSpc>
                <a:spcBef>
                  <a:spcPct val="0"/>
                </a:spcBef>
                <a:spcAft>
                  <a:spcPct val="35000"/>
                </a:spcAft>
              </a:pPr>
              <a:r>
                <a:rPr lang="fr-FR" sz="1013" b="1" dirty="0">
                  <a:solidFill>
                    <a:schemeClr val="tx1"/>
                  </a:solidFill>
                </a:rPr>
                <a:t>9</a:t>
              </a:r>
              <a:r>
                <a:rPr lang="fr-FR" sz="1013" b="1" baseline="30000" dirty="0">
                  <a:solidFill>
                    <a:schemeClr val="tx1"/>
                  </a:solidFill>
                </a:rPr>
                <a:t>ème</a:t>
              </a:r>
              <a:r>
                <a:rPr lang="fr-FR" sz="1013" b="1" dirty="0">
                  <a:solidFill>
                    <a:schemeClr val="tx1"/>
                  </a:solidFill>
                </a:rPr>
                <a:t> </a:t>
              </a:r>
              <a:r>
                <a:rPr lang="fr-FR" sz="1013" b="1" dirty="0" err="1">
                  <a:solidFill>
                    <a:schemeClr val="tx1"/>
                  </a:solidFill>
                </a:rPr>
                <a:t>edition</a:t>
              </a:r>
              <a:r>
                <a:rPr lang="fr-FR" sz="1013" b="1" dirty="0">
                  <a:solidFill>
                    <a:schemeClr val="tx1"/>
                  </a:solidFill>
                </a:rPr>
                <a:t>:</a:t>
              </a:r>
            </a:p>
            <a:p>
              <a:pPr defTabSz="500063">
                <a:lnSpc>
                  <a:spcPct val="90000"/>
                </a:lnSpc>
                <a:spcBef>
                  <a:spcPct val="0"/>
                </a:spcBef>
                <a:spcAft>
                  <a:spcPct val="35000"/>
                </a:spcAft>
              </a:pPr>
              <a:r>
                <a:rPr lang="fr-FR" sz="1013" b="1" dirty="0">
                  <a:solidFill>
                    <a:schemeClr val="tx1"/>
                  </a:solidFill>
                </a:rPr>
                <a:t>2020, Digital</a:t>
              </a:r>
            </a:p>
            <a:p>
              <a:pPr marL="96441" lvl="1" indent="-96441" defTabSz="400050">
                <a:lnSpc>
                  <a:spcPct val="90000"/>
                </a:lnSpc>
                <a:spcBef>
                  <a:spcPct val="0"/>
                </a:spcBef>
                <a:spcAft>
                  <a:spcPct val="15000"/>
                </a:spcAft>
                <a:buChar char="••"/>
              </a:pPr>
              <a:r>
                <a:rPr lang="fr-FR" sz="788" dirty="0">
                  <a:solidFill>
                    <a:schemeClr val="tx1"/>
                  </a:solidFill>
                </a:rPr>
                <a:t>1,000 participants</a:t>
              </a:r>
            </a:p>
            <a:p>
              <a:pPr marL="96441" lvl="1" indent="-96441" defTabSz="400050">
                <a:lnSpc>
                  <a:spcPct val="90000"/>
                </a:lnSpc>
                <a:spcBef>
                  <a:spcPct val="0"/>
                </a:spcBef>
                <a:spcAft>
                  <a:spcPct val="15000"/>
                </a:spcAft>
                <a:buFontTx/>
                <a:buChar char="••"/>
              </a:pPr>
              <a:r>
                <a:rPr lang="fr-FR" sz="788" dirty="0">
                  <a:solidFill>
                    <a:schemeClr val="tx1"/>
                  </a:solidFill>
                </a:rPr>
                <a:t>37 </a:t>
              </a:r>
              <a:r>
                <a:rPr lang="en-GB" sz="788" dirty="0">
                  <a:solidFill>
                    <a:schemeClr val="tx1"/>
                  </a:solidFill>
                </a:rPr>
                <a:t>countries represented</a:t>
              </a:r>
              <a:endParaRPr lang="fr-FR" sz="788" dirty="0">
                <a:solidFill>
                  <a:schemeClr val="tx1"/>
                </a:solidFill>
              </a:endParaRPr>
            </a:p>
            <a:p>
              <a:pPr marL="96441" lvl="1" indent="-96441" defTabSz="400050">
                <a:lnSpc>
                  <a:spcPct val="90000"/>
                </a:lnSpc>
                <a:spcBef>
                  <a:spcPct val="0"/>
                </a:spcBef>
                <a:spcAft>
                  <a:spcPct val="15000"/>
                </a:spcAft>
                <a:buChar char="••"/>
              </a:pPr>
              <a:r>
                <a:rPr lang="fr-FR" sz="788" dirty="0">
                  <a:solidFill>
                    <a:schemeClr val="tx1"/>
                  </a:solidFill>
                </a:rPr>
                <a:t>52% international</a:t>
              </a:r>
            </a:p>
          </p:txBody>
        </p:sp>
      </p:grpSp>
      <p:grpSp>
        <p:nvGrpSpPr>
          <p:cNvPr id="113" name="Groupe 112">
            <a:extLst>
              <a:ext uri="{FF2B5EF4-FFF2-40B4-BE49-F238E27FC236}">
                <a16:creationId xmlns:a16="http://schemas.microsoft.com/office/drawing/2014/main" id="{0FD43D65-F378-4E2C-8043-D8D231A6698B}"/>
              </a:ext>
            </a:extLst>
          </p:cNvPr>
          <p:cNvGrpSpPr/>
          <p:nvPr/>
        </p:nvGrpSpPr>
        <p:grpSpPr>
          <a:xfrm>
            <a:off x="5488804" y="2121322"/>
            <a:ext cx="2589389" cy="826562"/>
            <a:chOff x="1786643" y="1933893"/>
            <a:chExt cx="4603360" cy="1469442"/>
          </a:xfrm>
        </p:grpSpPr>
        <p:sp>
          <p:nvSpPr>
            <p:cNvPr id="114" name="Rectangle 113">
              <a:extLst>
                <a:ext uri="{FF2B5EF4-FFF2-40B4-BE49-F238E27FC236}">
                  <a16:creationId xmlns:a16="http://schemas.microsoft.com/office/drawing/2014/main" id="{CCB6CDDC-D078-4268-A3D5-560B35844E2F}"/>
                </a:ext>
              </a:extLst>
            </p:cNvPr>
            <p:cNvSpPr/>
            <p:nvPr/>
          </p:nvSpPr>
          <p:spPr>
            <a:xfrm>
              <a:off x="3451965" y="1964580"/>
              <a:ext cx="2938038" cy="137133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5" name="Rectangle 114">
              <a:extLst>
                <a:ext uri="{FF2B5EF4-FFF2-40B4-BE49-F238E27FC236}">
                  <a16:creationId xmlns:a16="http://schemas.microsoft.com/office/drawing/2014/main" id="{D0C51C4F-4ED9-48B2-AF1B-10CE968FF7B6}"/>
                </a:ext>
              </a:extLst>
            </p:cNvPr>
            <p:cNvSpPr/>
            <p:nvPr/>
          </p:nvSpPr>
          <p:spPr>
            <a:xfrm>
              <a:off x="1786643" y="1933893"/>
              <a:ext cx="2579902" cy="1469442"/>
            </a:xfrm>
            <a:prstGeom prst="rect">
              <a:avLst/>
            </a:prstGeom>
            <a:solidFill>
              <a:srgbClr val="F8C8B6"/>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3751" tIns="0" rIns="0" bIns="0" numCol="1" spcCol="1270" anchor="t" anchorCtr="0">
              <a:noAutofit/>
            </a:bodyPr>
            <a:lstStyle/>
            <a:p>
              <a:pPr defTabSz="500063">
                <a:lnSpc>
                  <a:spcPct val="90000"/>
                </a:lnSpc>
                <a:spcBef>
                  <a:spcPct val="0"/>
                </a:spcBef>
                <a:spcAft>
                  <a:spcPct val="35000"/>
                </a:spcAft>
              </a:pPr>
              <a:r>
                <a:rPr lang="fr-FR" sz="1013" b="1" dirty="0">
                  <a:solidFill>
                    <a:schemeClr val="tx1"/>
                  </a:solidFill>
                </a:rPr>
                <a:t>10</a:t>
              </a:r>
              <a:r>
                <a:rPr lang="fr-FR" sz="1013" b="1" baseline="30000" dirty="0">
                  <a:solidFill>
                    <a:schemeClr val="tx1"/>
                  </a:solidFill>
                </a:rPr>
                <a:t>ème</a:t>
              </a:r>
              <a:r>
                <a:rPr lang="fr-FR" sz="1013" b="1" dirty="0">
                  <a:solidFill>
                    <a:schemeClr val="tx1"/>
                  </a:solidFill>
                </a:rPr>
                <a:t> </a:t>
              </a:r>
              <a:r>
                <a:rPr lang="fr-FR" sz="1013" b="1" dirty="0" err="1">
                  <a:solidFill>
                    <a:schemeClr val="tx1"/>
                  </a:solidFill>
                </a:rPr>
                <a:t>edition</a:t>
              </a:r>
              <a:r>
                <a:rPr lang="fr-FR" sz="1013" b="1" dirty="0">
                  <a:solidFill>
                    <a:schemeClr val="tx1"/>
                  </a:solidFill>
                </a:rPr>
                <a:t>:</a:t>
              </a:r>
            </a:p>
            <a:p>
              <a:pPr defTabSz="500063">
                <a:lnSpc>
                  <a:spcPct val="90000"/>
                </a:lnSpc>
                <a:spcBef>
                  <a:spcPct val="0"/>
                </a:spcBef>
                <a:spcAft>
                  <a:spcPct val="35000"/>
                </a:spcAft>
              </a:pPr>
              <a:r>
                <a:rPr lang="fr-FR" sz="1013" b="1" dirty="0">
                  <a:solidFill>
                    <a:schemeClr val="tx1"/>
                  </a:solidFill>
                </a:rPr>
                <a:t>2021, Strasbourg</a:t>
              </a:r>
            </a:p>
            <a:p>
              <a:pPr marL="96441" lvl="1" indent="-96441" defTabSz="400050">
                <a:lnSpc>
                  <a:spcPct val="90000"/>
                </a:lnSpc>
                <a:spcBef>
                  <a:spcPct val="0"/>
                </a:spcBef>
                <a:spcAft>
                  <a:spcPct val="15000"/>
                </a:spcAft>
                <a:buChar char="••"/>
              </a:pPr>
              <a:r>
                <a:rPr lang="fr-FR" sz="788" dirty="0">
                  <a:solidFill>
                    <a:schemeClr val="tx1"/>
                  </a:solidFill>
                </a:rPr>
                <a:t>1,300+ participants</a:t>
              </a:r>
            </a:p>
            <a:p>
              <a:pPr marL="96441" lvl="1" indent="-96441" defTabSz="400050">
                <a:lnSpc>
                  <a:spcPct val="90000"/>
                </a:lnSpc>
                <a:spcBef>
                  <a:spcPct val="0"/>
                </a:spcBef>
                <a:spcAft>
                  <a:spcPct val="15000"/>
                </a:spcAft>
                <a:buFontTx/>
                <a:buChar char="••"/>
              </a:pPr>
              <a:r>
                <a:rPr lang="fr-FR" sz="788" dirty="0">
                  <a:solidFill>
                    <a:schemeClr val="tx1"/>
                  </a:solidFill>
                </a:rPr>
                <a:t>40 </a:t>
              </a:r>
              <a:r>
                <a:rPr lang="en-GB" sz="788" dirty="0">
                  <a:solidFill>
                    <a:schemeClr val="tx1"/>
                  </a:solidFill>
                </a:rPr>
                <a:t>countries represented</a:t>
              </a:r>
              <a:endParaRPr lang="fr-FR" sz="788" dirty="0">
                <a:solidFill>
                  <a:schemeClr val="tx1"/>
                </a:solidFill>
              </a:endParaRPr>
            </a:p>
            <a:p>
              <a:pPr marL="96441" lvl="1" indent="-96441" defTabSz="400050">
                <a:lnSpc>
                  <a:spcPct val="90000"/>
                </a:lnSpc>
                <a:spcBef>
                  <a:spcPct val="0"/>
                </a:spcBef>
                <a:spcAft>
                  <a:spcPct val="15000"/>
                </a:spcAft>
                <a:buChar char="••"/>
              </a:pPr>
              <a:r>
                <a:rPr lang="fr-FR" sz="788" dirty="0">
                  <a:solidFill>
                    <a:schemeClr val="tx1"/>
                  </a:solidFill>
                </a:rPr>
                <a:t>55% international</a:t>
              </a:r>
            </a:p>
          </p:txBody>
        </p:sp>
      </p:grpSp>
      <p:sp>
        <p:nvSpPr>
          <p:cNvPr id="35" name="Rectangle 34">
            <a:extLst>
              <a:ext uri="{FF2B5EF4-FFF2-40B4-BE49-F238E27FC236}">
                <a16:creationId xmlns:a16="http://schemas.microsoft.com/office/drawing/2014/main" id="{175C6C59-351D-4DDE-9653-16387A4054CE}"/>
              </a:ext>
            </a:extLst>
          </p:cNvPr>
          <p:cNvSpPr/>
          <p:nvPr/>
        </p:nvSpPr>
        <p:spPr>
          <a:xfrm>
            <a:off x="0" y="850083"/>
            <a:ext cx="9144001" cy="756304"/>
          </a:xfrm>
          <a:prstGeom prst="rect">
            <a:avLst/>
          </a:prstGeom>
          <a:solidFill>
            <a:srgbClr val="093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dirty="0">
              <a:latin typeface="+mn-lt"/>
            </a:endParaRPr>
          </a:p>
          <a:p>
            <a:pPr algn="ctr"/>
            <a:r>
              <a:rPr lang="fr-FR" sz="3200" dirty="0">
                <a:latin typeface="+mn-lt"/>
              </a:rPr>
              <a:t>Trajectoire de développement</a:t>
            </a:r>
          </a:p>
          <a:p>
            <a:pPr algn="ctr"/>
            <a:endParaRPr lang="en-GB" sz="2850" b="1" dirty="0">
              <a:solidFill>
                <a:schemeClr val="bg1"/>
              </a:solidFill>
            </a:endParaRPr>
          </a:p>
        </p:txBody>
      </p:sp>
      <p:grpSp>
        <p:nvGrpSpPr>
          <p:cNvPr id="33" name="Groupe 32">
            <a:extLst>
              <a:ext uri="{FF2B5EF4-FFF2-40B4-BE49-F238E27FC236}">
                <a16:creationId xmlns:a16="http://schemas.microsoft.com/office/drawing/2014/main" id="{A9AC85C2-E7BF-405D-B380-D35CA0A7C82C}"/>
              </a:ext>
            </a:extLst>
          </p:cNvPr>
          <p:cNvGrpSpPr/>
          <p:nvPr/>
        </p:nvGrpSpPr>
        <p:grpSpPr>
          <a:xfrm>
            <a:off x="3627394" y="1498737"/>
            <a:ext cx="2102219" cy="1645610"/>
            <a:chOff x="3366152" y="2374354"/>
            <a:chExt cx="3737279" cy="2925529"/>
          </a:xfrm>
        </p:grpSpPr>
        <p:sp>
          <p:nvSpPr>
            <p:cNvPr id="34" name="Rectangle 33">
              <a:extLst>
                <a:ext uri="{FF2B5EF4-FFF2-40B4-BE49-F238E27FC236}">
                  <a16:creationId xmlns:a16="http://schemas.microsoft.com/office/drawing/2014/main" id="{0344D551-D665-4CA7-B297-C990C5C8CAB5}"/>
                </a:ext>
              </a:extLst>
            </p:cNvPr>
            <p:cNvSpPr/>
            <p:nvPr/>
          </p:nvSpPr>
          <p:spPr>
            <a:xfrm>
              <a:off x="4165393" y="2374354"/>
              <a:ext cx="2938038" cy="137133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a:extLst>
                <a:ext uri="{FF2B5EF4-FFF2-40B4-BE49-F238E27FC236}">
                  <a16:creationId xmlns:a16="http://schemas.microsoft.com/office/drawing/2014/main" id="{A3E0575F-A5C1-4C95-9FD3-97A3E422DFF8}"/>
                </a:ext>
              </a:extLst>
            </p:cNvPr>
            <p:cNvSpPr/>
            <p:nvPr/>
          </p:nvSpPr>
          <p:spPr>
            <a:xfrm>
              <a:off x="3366152" y="3972653"/>
              <a:ext cx="2405616" cy="1327230"/>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3751" tIns="0" rIns="0" bIns="0" numCol="1" spcCol="1270" anchor="t" anchorCtr="0">
              <a:noAutofit/>
            </a:bodyPr>
            <a:lstStyle/>
            <a:p>
              <a:pPr defTabSz="500063">
                <a:lnSpc>
                  <a:spcPct val="90000"/>
                </a:lnSpc>
                <a:spcBef>
                  <a:spcPct val="0"/>
                </a:spcBef>
                <a:spcAft>
                  <a:spcPct val="35000"/>
                </a:spcAft>
              </a:pPr>
              <a:r>
                <a:rPr lang="fr-FR" sz="1013" b="1" dirty="0">
                  <a:solidFill>
                    <a:schemeClr val="tx1"/>
                  </a:solidFill>
                </a:rPr>
                <a:t>8</a:t>
              </a:r>
              <a:r>
                <a:rPr lang="fr-FR" sz="1013" b="1" baseline="30000" dirty="0">
                  <a:solidFill>
                    <a:schemeClr val="tx1"/>
                  </a:solidFill>
                </a:rPr>
                <a:t>ème</a:t>
              </a:r>
              <a:r>
                <a:rPr lang="fr-FR" sz="1013" b="1" dirty="0">
                  <a:solidFill>
                    <a:schemeClr val="tx1"/>
                  </a:solidFill>
                </a:rPr>
                <a:t> </a:t>
              </a:r>
              <a:r>
                <a:rPr lang="fr-FR" sz="1013" b="1" dirty="0" err="1">
                  <a:solidFill>
                    <a:schemeClr val="tx1"/>
                  </a:solidFill>
                </a:rPr>
                <a:t>edition</a:t>
              </a:r>
              <a:r>
                <a:rPr lang="fr-FR" sz="1013" b="1" dirty="0">
                  <a:solidFill>
                    <a:schemeClr val="tx1"/>
                  </a:solidFill>
                </a:rPr>
                <a:t>:</a:t>
              </a:r>
            </a:p>
            <a:p>
              <a:pPr defTabSz="500063">
                <a:lnSpc>
                  <a:spcPct val="90000"/>
                </a:lnSpc>
                <a:spcBef>
                  <a:spcPct val="0"/>
                </a:spcBef>
                <a:spcAft>
                  <a:spcPct val="35000"/>
                </a:spcAft>
              </a:pPr>
              <a:r>
                <a:rPr lang="fr-FR" sz="1013" b="1" dirty="0">
                  <a:solidFill>
                    <a:schemeClr val="tx1"/>
                  </a:solidFill>
                </a:rPr>
                <a:t>2019, Marseille</a:t>
              </a:r>
            </a:p>
            <a:p>
              <a:pPr marL="96441" lvl="1" indent="-96441" defTabSz="400050">
                <a:lnSpc>
                  <a:spcPct val="90000"/>
                </a:lnSpc>
                <a:spcBef>
                  <a:spcPct val="0"/>
                </a:spcBef>
                <a:spcAft>
                  <a:spcPct val="15000"/>
                </a:spcAft>
                <a:buChar char="••"/>
              </a:pPr>
              <a:r>
                <a:rPr lang="fr-FR" sz="788" dirty="0">
                  <a:solidFill>
                    <a:schemeClr val="tx1"/>
                  </a:solidFill>
                </a:rPr>
                <a:t>1,150 participants</a:t>
              </a:r>
            </a:p>
            <a:p>
              <a:pPr marL="96441" lvl="1" indent="-96441" defTabSz="400050">
                <a:lnSpc>
                  <a:spcPct val="90000"/>
                </a:lnSpc>
                <a:spcBef>
                  <a:spcPct val="0"/>
                </a:spcBef>
                <a:spcAft>
                  <a:spcPct val="15000"/>
                </a:spcAft>
                <a:buFontTx/>
                <a:buChar char="••"/>
              </a:pPr>
              <a:r>
                <a:rPr lang="fr-FR" sz="788" dirty="0">
                  <a:solidFill>
                    <a:schemeClr val="tx1"/>
                  </a:solidFill>
                </a:rPr>
                <a:t>37 </a:t>
              </a:r>
              <a:r>
                <a:rPr lang="en-GB" sz="788" dirty="0">
                  <a:solidFill>
                    <a:schemeClr val="tx1"/>
                  </a:solidFill>
                </a:rPr>
                <a:t>countries represented</a:t>
              </a:r>
              <a:endParaRPr lang="fr-FR" sz="788" dirty="0">
                <a:solidFill>
                  <a:schemeClr val="tx1"/>
                </a:solidFill>
              </a:endParaRPr>
            </a:p>
            <a:p>
              <a:pPr marL="96441" lvl="1" indent="-96441" defTabSz="400050">
                <a:lnSpc>
                  <a:spcPct val="90000"/>
                </a:lnSpc>
                <a:spcBef>
                  <a:spcPct val="0"/>
                </a:spcBef>
                <a:spcAft>
                  <a:spcPct val="15000"/>
                </a:spcAft>
                <a:buChar char="••"/>
              </a:pPr>
              <a:r>
                <a:rPr lang="fr-FR" sz="788" dirty="0">
                  <a:solidFill>
                    <a:schemeClr val="tx1"/>
                  </a:solidFill>
                </a:rPr>
                <a:t>52% international</a:t>
              </a:r>
            </a:p>
          </p:txBody>
        </p:sp>
      </p:grpSp>
      <p:sp>
        <p:nvSpPr>
          <p:cNvPr id="37" name="Ellipse 36">
            <a:extLst>
              <a:ext uri="{FF2B5EF4-FFF2-40B4-BE49-F238E27FC236}">
                <a16:creationId xmlns:a16="http://schemas.microsoft.com/office/drawing/2014/main" id="{DCE5C7B8-15A7-435C-B6A4-24177D22F878}"/>
              </a:ext>
            </a:extLst>
          </p:cNvPr>
          <p:cNvSpPr/>
          <p:nvPr/>
        </p:nvSpPr>
        <p:spPr>
          <a:xfrm>
            <a:off x="5357072" y="2985283"/>
            <a:ext cx="544334" cy="549404"/>
          </a:xfrm>
          <a:prstGeom prst="ellipse">
            <a:avLst/>
          </a:prstGeom>
          <a:solidFill>
            <a:srgbClr val="F15A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4" name="Image 3" descr="Une image contenant texte, sport athlétique, sport&#10;&#10;Description générée automatiquement">
            <a:extLst>
              <a:ext uri="{FF2B5EF4-FFF2-40B4-BE49-F238E27FC236}">
                <a16:creationId xmlns:a16="http://schemas.microsoft.com/office/drawing/2014/main" id="{15F22BE6-C0E9-4F8F-BFD9-C7122C3B98BD}"/>
              </a:ext>
            </a:extLst>
          </p:cNvPr>
          <p:cNvPicPr>
            <a:picLocks noChangeAspect="1"/>
          </p:cNvPicPr>
          <p:nvPr/>
        </p:nvPicPr>
        <p:blipFill rotWithShape="1">
          <a:blip r:embed="rId2">
            <a:clrChange>
              <a:clrFrom>
                <a:srgbClr val="FFFFFF"/>
              </a:clrFrom>
              <a:clrTo>
                <a:srgbClr val="FFFFFF">
                  <a:alpha val="0"/>
                </a:srgbClr>
              </a:clrTo>
            </a:clrChange>
          </a:blip>
          <a:srcRect t="1306" r="559" b="-1"/>
          <a:stretch/>
        </p:blipFill>
        <p:spPr>
          <a:xfrm>
            <a:off x="5943444" y="4352037"/>
            <a:ext cx="3176312" cy="1595970"/>
          </a:xfrm>
          <a:prstGeom prst="rect">
            <a:avLst/>
          </a:prstGeom>
        </p:spPr>
      </p:pic>
    </p:spTree>
    <p:extLst>
      <p:ext uri="{BB962C8B-B14F-4D97-AF65-F5344CB8AC3E}">
        <p14:creationId xmlns:p14="http://schemas.microsoft.com/office/powerpoint/2010/main" val="29350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7ECAFD-1CC9-468F-8C3E-4F6DDE90C89A}"/>
              </a:ext>
            </a:extLst>
          </p:cNvPr>
          <p:cNvSpPr/>
          <p:nvPr/>
        </p:nvSpPr>
        <p:spPr>
          <a:xfrm>
            <a:off x="2815" y="5594685"/>
            <a:ext cx="9140621" cy="4060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4E3039"/>
                </a:solidFill>
                <a:hlinkClick r:id="rId2"/>
              </a:rPr>
              <a:t>Click here to see the participant lists of the previous editions</a:t>
            </a:r>
            <a:endParaRPr lang="fr-FR" sz="1350" dirty="0">
              <a:solidFill>
                <a:srgbClr val="4E3039"/>
              </a:solidFill>
            </a:endParaRPr>
          </a:p>
        </p:txBody>
      </p:sp>
      <p:pic>
        <p:nvPicPr>
          <p:cNvPr id="14" name="Picture 2" descr="Résultat de recherche d'images pour &quot;icon international&quot;">
            <a:extLst>
              <a:ext uri="{FF2B5EF4-FFF2-40B4-BE49-F238E27FC236}">
                <a16:creationId xmlns:a16="http://schemas.microsoft.com/office/drawing/2014/main" id="{5AD80B29-F8C1-4EA8-A442-98A6FC0FB2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1904" y="1688563"/>
            <a:ext cx="521642" cy="491018"/>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a:extLst>
              <a:ext uri="{FF2B5EF4-FFF2-40B4-BE49-F238E27FC236}">
                <a16:creationId xmlns:a16="http://schemas.microsoft.com/office/drawing/2014/main" id="{59665468-EE97-4442-AE47-63D22C0A0C25}"/>
              </a:ext>
            </a:extLst>
          </p:cNvPr>
          <p:cNvSpPr txBox="1">
            <a:spLocks/>
          </p:cNvSpPr>
          <p:nvPr/>
        </p:nvSpPr>
        <p:spPr>
          <a:xfrm>
            <a:off x="3364608" y="1604385"/>
            <a:ext cx="2475331" cy="65937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600" b="1" dirty="0">
                <a:solidFill>
                  <a:srgbClr val="E85C44"/>
                </a:solidFill>
              </a:rPr>
              <a:t>36</a:t>
            </a:r>
            <a:r>
              <a:rPr lang="en-US" sz="3300" b="1" dirty="0">
                <a:solidFill>
                  <a:srgbClr val="E95D0F"/>
                </a:solidFill>
              </a:rPr>
              <a:t> </a:t>
            </a:r>
            <a:r>
              <a:rPr lang="en-US" sz="1350" b="1" dirty="0">
                <a:solidFill>
                  <a:schemeClr val="tx1">
                    <a:lumMod val="65000"/>
                    <a:lumOff val="35000"/>
                  </a:schemeClr>
                </a:solidFill>
              </a:rPr>
              <a:t>Countries represented</a:t>
            </a:r>
            <a:endParaRPr lang="en-US" sz="1050" dirty="0">
              <a:solidFill>
                <a:schemeClr val="tx1">
                  <a:lumMod val="65000"/>
                  <a:lumOff val="35000"/>
                </a:schemeClr>
              </a:solidFill>
            </a:endParaRPr>
          </a:p>
        </p:txBody>
      </p:sp>
      <p:sp>
        <p:nvSpPr>
          <p:cNvPr id="16" name="Espace réservé du contenu 2">
            <a:extLst>
              <a:ext uri="{FF2B5EF4-FFF2-40B4-BE49-F238E27FC236}">
                <a16:creationId xmlns:a16="http://schemas.microsoft.com/office/drawing/2014/main" id="{A3CDCCCE-5C0F-427E-9C48-2F0CFC3D2B97}"/>
              </a:ext>
            </a:extLst>
          </p:cNvPr>
          <p:cNvSpPr txBox="1">
            <a:spLocks/>
          </p:cNvSpPr>
          <p:nvPr/>
        </p:nvSpPr>
        <p:spPr>
          <a:xfrm>
            <a:off x="732289" y="1613554"/>
            <a:ext cx="1473054" cy="4214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600" b="1" dirty="0">
                <a:solidFill>
                  <a:srgbClr val="E85C44"/>
                </a:solidFill>
              </a:rPr>
              <a:t>1,000+</a:t>
            </a:r>
            <a:r>
              <a:rPr lang="en-US" sz="3300" b="1" dirty="0">
                <a:solidFill>
                  <a:srgbClr val="E95D0F"/>
                </a:solidFill>
              </a:rPr>
              <a:t> </a:t>
            </a:r>
            <a:r>
              <a:rPr lang="en-US" sz="1350" b="1" dirty="0">
                <a:solidFill>
                  <a:schemeClr val="tx1">
                    <a:lumMod val="65000"/>
                    <a:lumOff val="35000"/>
                  </a:schemeClr>
                </a:solidFill>
              </a:rPr>
              <a:t>Attendees</a:t>
            </a:r>
            <a:endParaRPr lang="en-US" sz="825" dirty="0">
              <a:solidFill>
                <a:schemeClr val="tx1">
                  <a:lumMod val="65000"/>
                  <a:lumOff val="35000"/>
                </a:schemeClr>
              </a:solidFill>
            </a:endParaRPr>
          </a:p>
        </p:txBody>
      </p:sp>
      <p:pic>
        <p:nvPicPr>
          <p:cNvPr id="17" name="Picture 2" descr="RÃ©sultat de recherche d'images pour &quot;participant png&quot;">
            <a:extLst>
              <a:ext uri="{FF2B5EF4-FFF2-40B4-BE49-F238E27FC236}">
                <a16:creationId xmlns:a16="http://schemas.microsoft.com/office/drawing/2014/main" id="{D7A4CBB4-84A4-4CF5-B903-66F5202C45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696" y="1686088"/>
            <a:ext cx="505515" cy="50551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9E029F36-7324-4342-928F-66794F3F02D9}"/>
              </a:ext>
            </a:extLst>
          </p:cNvPr>
          <p:cNvSpPr/>
          <p:nvPr/>
        </p:nvSpPr>
        <p:spPr>
          <a:xfrm>
            <a:off x="0" y="857250"/>
            <a:ext cx="9144001" cy="756304"/>
          </a:xfrm>
          <a:prstGeom prst="rect">
            <a:avLst/>
          </a:prstGeom>
          <a:solidFill>
            <a:srgbClr val="093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50" b="1" dirty="0">
                <a:solidFill>
                  <a:schemeClr val="bg1"/>
                </a:solidFill>
              </a:rPr>
              <a:t>Audience</a:t>
            </a:r>
          </a:p>
        </p:txBody>
      </p:sp>
      <p:pic>
        <p:nvPicPr>
          <p:cNvPr id="8" name="Image 7">
            <a:extLst>
              <a:ext uri="{FF2B5EF4-FFF2-40B4-BE49-F238E27FC236}">
                <a16:creationId xmlns:a16="http://schemas.microsoft.com/office/drawing/2014/main" id="{2FA8B872-358F-4F73-9C6E-D5FE8E216AA5}"/>
              </a:ext>
            </a:extLst>
          </p:cNvPr>
          <p:cNvPicPr>
            <a:picLocks noChangeAspect="1"/>
          </p:cNvPicPr>
          <p:nvPr/>
        </p:nvPicPr>
        <p:blipFill>
          <a:blip r:embed="rId5"/>
          <a:stretch>
            <a:fillRect/>
          </a:stretch>
        </p:blipFill>
        <p:spPr>
          <a:xfrm>
            <a:off x="5820476" y="1613554"/>
            <a:ext cx="3320709" cy="3981131"/>
          </a:xfrm>
          <a:prstGeom prst="rect">
            <a:avLst/>
          </a:prstGeom>
        </p:spPr>
      </p:pic>
      <p:pic>
        <p:nvPicPr>
          <p:cNvPr id="5" name="Image 4" descr="Une image contenant table&#10;&#10;Description générée automatiquement">
            <a:extLst>
              <a:ext uri="{FF2B5EF4-FFF2-40B4-BE49-F238E27FC236}">
                <a16:creationId xmlns:a16="http://schemas.microsoft.com/office/drawing/2014/main" id="{EFBC38EC-C9B4-4EA1-803A-0A69506B0042}"/>
              </a:ext>
            </a:extLst>
          </p:cNvPr>
          <p:cNvPicPr>
            <a:picLocks noChangeAspect="1"/>
          </p:cNvPicPr>
          <p:nvPr/>
        </p:nvPicPr>
        <p:blipFill>
          <a:blip r:embed="rId6">
            <a:clrChange>
              <a:clrFrom>
                <a:srgbClr val="FFFFFF"/>
              </a:clrFrom>
              <a:clrTo>
                <a:srgbClr val="FFFFFF">
                  <a:alpha val="0"/>
                </a:srgbClr>
              </a:clrTo>
            </a:clrChange>
            <a:alphaModFix/>
          </a:blip>
          <a:stretch>
            <a:fillRect/>
          </a:stretch>
        </p:blipFill>
        <p:spPr>
          <a:xfrm>
            <a:off x="1053420" y="2369858"/>
            <a:ext cx="3548854" cy="3369372"/>
          </a:xfrm>
          <a:prstGeom prst="rect">
            <a:avLst/>
          </a:prstGeom>
        </p:spPr>
      </p:pic>
    </p:spTree>
    <p:extLst>
      <p:ext uri="{BB962C8B-B14F-4D97-AF65-F5344CB8AC3E}">
        <p14:creationId xmlns:p14="http://schemas.microsoft.com/office/powerpoint/2010/main" val="404854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12">
            <a:extLst>
              <a:ext uri="{FF2B5EF4-FFF2-40B4-BE49-F238E27FC236}">
                <a16:creationId xmlns:a16="http://schemas.microsoft.com/office/drawing/2014/main" id="{1ACC1778-B20C-4668-A9E9-4BECE46A9438}"/>
              </a:ext>
            </a:extLst>
          </p:cNvPr>
          <p:cNvSpPr txBox="1">
            <a:spLocks/>
          </p:cNvSpPr>
          <p:nvPr/>
        </p:nvSpPr>
        <p:spPr>
          <a:xfrm>
            <a:off x="1602993" y="1733866"/>
            <a:ext cx="5938013" cy="1695134"/>
          </a:xfrm>
          <a:prstGeom prst="rect">
            <a:avLst/>
          </a:prstGeom>
        </p:spPr>
        <p:txBody>
          <a:bodyPr anchor="ctr"/>
          <a:lstStyle>
            <a:lvl1pPr marL="342770" indent="-342770" algn="l" defTabSz="91405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68" indent="-285642" algn="l" defTabSz="91405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66" indent="-228513" algn="l" defTabSz="91405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92"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18"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644"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71"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98"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24" indent="-228513" algn="l" defTabSz="91405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fr-FR" sz="3600" b="1" dirty="0" err="1">
                <a:solidFill>
                  <a:schemeClr val="bg1"/>
                </a:solidFill>
              </a:rPr>
              <a:t>BioFIT</a:t>
            </a:r>
            <a:r>
              <a:rPr lang="fr-FR" sz="3600" b="1" dirty="0">
                <a:solidFill>
                  <a:schemeClr val="bg1"/>
                </a:solidFill>
              </a:rPr>
              <a:t> et les Rencontres de recherche en Santé Animale</a:t>
            </a:r>
            <a:endParaRPr lang="en-US" sz="3600" b="1" dirty="0">
              <a:solidFill>
                <a:schemeClr val="bg1"/>
              </a:solidFill>
            </a:endParaRPr>
          </a:p>
        </p:txBody>
      </p:sp>
      <p:pic>
        <p:nvPicPr>
          <p:cNvPr id="4" name="Image 3">
            <a:extLst>
              <a:ext uri="{FF2B5EF4-FFF2-40B4-BE49-F238E27FC236}">
                <a16:creationId xmlns:a16="http://schemas.microsoft.com/office/drawing/2014/main" id="{925F730C-796B-4DEB-9517-DC095DA48FF9}"/>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2080" y="4509120"/>
            <a:ext cx="3167690" cy="1141215"/>
          </a:xfrm>
          <a:prstGeom prst="rect">
            <a:avLst/>
          </a:prstGeom>
          <a:solidFill>
            <a:schemeClr val="bg1"/>
          </a:solidFill>
        </p:spPr>
      </p:pic>
    </p:spTree>
    <p:extLst>
      <p:ext uri="{BB962C8B-B14F-4D97-AF65-F5344CB8AC3E}">
        <p14:creationId xmlns:p14="http://schemas.microsoft.com/office/powerpoint/2010/main" val="214355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7"/>
          </p:nvPr>
        </p:nvSpPr>
        <p:spPr>
          <a:xfrm>
            <a:off x="1295636" y="284708"/>
            <a:ext cx="6552728" cy="407988"/>
          </a:xfrm>
        </p:spPr>
        <p:txBody>
          <a:bodyPr>
            <a:noAutofit/>
          </a:bodyPr>
          <a:lstStyle/>
          <a:p>
            <a:pPr lvl="0"/>
            <a:r>
              <a:rPr lang="fr-FR" sz="2800" dirty="0">
                <a:latin typeface="+mn-lt"/>
              </a:rPr>
              <a:t>La dimension santé animale dans </a:t>
            </a:r>
            <a:r>
              <a:rPr lang="fr-FR" sz="2800" dirty="0" err="1">
                <a:latin typeface="+mn-lt"/>
              </a:rPr>
              <a:t>BioFIT</a:t>
            </a:r>
            <a:endParaRPr lang="fr-FR" sz="2800" dirty="0">
              <a:latin typeface="+mn-lt"/>
            </a:endParaRPr>
          </a:p>
        </p:txBody>
      </p:sp>
      <p:sp>
        <p:nvSpPr>
          <p:cNvPr id="40" name="Rectangle 39">
            <a:extLst>
              <a:ext uri="{FF2B5EF4-FFF2-40B4-BE49-F238E27FC236}">
                <a16:creationId xmlns:a16="http://schemas.microsoft.com/office/drawing/2014/main" id="{916DA377-30F0-4C0B-B4C5-9DFC502A8021}"/>
              </a:ext>
            </a:extLst>
          </p:cNvPr>
          <p:cNvSpPr/>
          <p:nvPr/>
        </p:nvSpPr>
        <p:spPr>
          <a:xfrm>
            <a:off x="179512" y="1450771"/>
            <a:ext cx="8838728" cy="4154984"/>
          </a:xfrm>
          <a:prstGeom prst="rect">
            <a:avLst/>
          </a:prstGeom>
        </p:spPr>
        <p:txBody>
          <a:bodyPr wrap="square">
            <a:spAutoFit/>
          </a:bodyPr>
          <a:lstStyle/>
          <a:p>
            <a:pPr marL="271463" indent="-271463">
              <a:buFont typeface="Arial" panose="020B0604020202020204" pitchFamily="34" charset="0"/>
              <a:buChar char="•"/>
            </a:pPr>
            <a:r>
              <a:rPr lang="fr-FR" sz="2200" dirty="0">
                <a:solidFill>
                  <a:srgbClr val="00444F"/>
                </a:solidFill>
              </a:rPr>
              <a:t>Des </a:t>
            </a:r>
            <a:r>
              <a:rPr lang="fr-FR" sz="2200" dirty="0">
                <a:solidFill>
                  <a:srgbClr val="E95D0F"/>
                </a:solidFill>
              </a:rPr>
              <a:t>rendez-vous d’affaires pré-qualifiés </a:t>
            </a:r>
            <a:r>
              <a:rPr lang="fr-FR" sz="2200" dirty="0">
                <a:solidFill>
                  <a:srgbClr val="00444F"/>
                </a:solidFill>
              </a:rPr>
              <a:t>entre acteurs de la santé animale, mais aussi entre acteurs de la santé animale et de la santé humaine.</a:t>
            </a:r>
          </a:p>
          <a:p>
            <a:pPr marL="271463" indent="-271463">
              <a:buFont typeface="Arial" panose="020B0604020202020204" pitchFamily="34" charset="0"/>
              <a:buChar char="•"/>
            </a:pPr>
            <a:endParaRPr lang="fr-FR" sz="2200" dirty="0">
              <a:solidFill>
                <a:srgbClr val="00444F"/>
              </a:solidFill>
            </a:endParaRPr>
          </a:p>
          <a:p>
            <a:pPr marL="271463" indent="-271463">
              <a:buFont typeface="Arial" panose="020B0604020202020204" pitchFamily="34" charset="0"/>
              <a:buChar char="•"/>
            </a:pPr>
            <a:r>
              <a:rPr lang="fr-FR" sz="2200" dirty="0">
                <a:solidFill>
                  <a:srgbClr val="00444F"/>
                </a:solidFill>
              </a:rPr>
              <a:t>Des </a:t>
            </a:r>
            <a:r>
              <a:rPr lang="fr-FR" sz="2200" dirty="0">
                <a:solidFill>
                  <a:srgbClr val="E95D0F"/>
                </a:solidFill>
              </a:rPr>
              <a:t>présentations orales de start-ups et de projets académiques </a:t>
            </a:r>
            <a:r>
              <a:rPr lang="fr-FR" sz="2200" dirty="0">
                <a:solidFill>
                  <a:srgbClr val="00444F"/>
                </a:solidFill>
              </a:rPr>
              <a:t>avec une session dédiée à la santé animale.</a:t>
            </a:r>
          </a:p>
          <a:p>
            <a:pPr marL="271463" indent="-271463">
              <a:buFont typeface="Arial" panose="020B0604020202020204" pitchFamily="34" charset="0"/>
              <a:buChar char="•"/>
            </a:pPr>
            <a:endParaRPr lang="fr-FR" sz="2200" dirty="0">
              <a:solidFill>
                <a:srgbClr val="00444F"/>
              </a:solidFill>
            </a:endParaRPr>
          </a:p>
          <a:p>
            <a:pPr marL="271463" indent="-271463">
              <a:buFont typeface="Arial" panose="020B0604020202020204" pitchFamily="34" charset="0"/>
              <a:buChar char="•"/>
            </a:pPr>
            <a:r>
              <a:rPr lang="fr-FR" sz="2200" dirty="0">
                <a:solidFill>
                  <a:srgbClr val="00444F"/>
                </a:solidFill>
              </a:rPr>
              <a:t>Un </a:t>
            </a:r>
            <a:r>
              <a:rPr lang="fr-FR" sz="2200" dirty="0">
                <a:solidFill>
                  <a:srgbClr val="E95D0F"/>
                </a:solidFill>
              </a:rPr>
              <a:t>espace d’exposition </a:t>
            </a:r>
            <a:r>
              <a:rPr lang="fr-FR" sz="2200" dirty="0">
                <a:solidFill>
                  <a:srgbClr val="00444F"/>
                </a:solidFill>
              </a:rPr>
              <a:t>de +100 stands avec un « village santé animale » :</a:t>
            </a:r>
          </a:p>
          <a:p>
            <a:pPr marL="271463" indent="-271463">
              <a:buFont typeface="Arial" panose="020B0604020202020204" pitchFamily="34" charset="0"/>
              <a:buChar char="•"/>
            </a:pPr>
            <a:endParaRPr lang="fr-FR" sz="2200" dirty="0">
              <a:solidFill>
                <a:srgbClr val="00444F"/>
              </a:solidFill>
            </a:endParaRPr>
          </a:p>
          <a:p>
            <a:pPr marL="271463" indent="-271463">
              <a:buFont typeface="Arial" panose="020B0604020202020204" pitchFamily="34" charset="0"/>
              <a:buChar char="•"/>
            </a:pPr>
            <a:endParaRPr lang="fr-FR" sz="2200" dirty="0">
              <a:solidFill>
                <a:srgbClr val="00444F"/>
              </a:solidFill>
            </a:endParaRPr>
          </a:p>
          <a:p>
            <a:pPr marL="271463" indent="-271463">
              <a:buFont typeface="Arial" panose="020B0604020202020204" pitchFamily="34" charset="0"/>
              <a:buChar char="•"/>
            </a:pPr>
            <a:endParaRPr lang="fr-FR" sz="2200" dirty="0">
              <a:solidFill>
                <a:srgbClr val="00444F"/>
              </a:solidFill>
            </a:endParaRPr>
          </a:p>
          <a:p>
            <a:pPr marL="271463" indent="-271463">
              <a:buFont typeface="Arial" panose="020B0604020202020204" pitchFamily="34" charset="0"/>
              <a:buChar char="•"/>
            </a:pPr>
            <a:endParaRPr lang="fr-FR" sz="2200" dirty="0">
              <a:solidFill>
                <a:srgbClr val="00444F"/>
              </a:solidFill>
            </a:endParaRPr>
          </a:p>
          <a:p>
            <a:pPr marL="271463" indent="-271463">
              <a:buFont typeface="Arial" panose="020B0604020202020204" pitchFamily="34" charset="0"/>
              <a:buChar char="•"/>
            </a:pPr>
            <a:r>
              <a:rPr lang="fr-FR" sz="2200" dirty="0">
                <a:solidFill>
                  <a:srgbClr val="00444F"/>
                </a:solidFill>
              </a:rPr>
              <a:t>Des </a:t>
            </a:r>
            <a:r>
              <a:rPr lang="fr-FR" sz="2200" dirty="0">
                <a:solidFill>
                  <a:srgbClr val="E95D0F"/>
                </a:solidFill>
              </a:rPr>
              <a:t>sponsors </a:t>
            </a:r>
            <a:r>
              <a:rPr lang="fr-FR" sz="2200" dirty="0">
                <a:solidFill>
                  <a:srgbClr val="00444F"/>
                </a:solidFill>
              </a:rPr>
              <a:t>impliqués dans le secteur vétérinaire :</a:t>
            </a:r>
          </a:p>
        </p:txBody>
      </p:sp>
      <p:pic>
        <p:nvPicPr>
          <p:cNvPr id="8" name="Image 7" descr="Une image contenant dessin&#10;&#10;Description générée automatiquement">
            <a:extLst>
              <a:ext uri="{FF2B5EF4-FFF2-40B4-BE49-F238E27FC236}">
                <a16:creationId xmlns:a16="http://schemas.microsoft.com/office/drawing/2014/main" id="{8B3E2CAB-4C2B-4ECE-98F8-85EDC40A2BF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6420" y="3721217"/>
            <a:ext cx="1306633" cy="1306633"/>
          </a:xfrm>
          <a:prstGeom prst="rect">
            <a:avLst/>
          </a:prstGeom>
          <a:noFill/>
        </p:spPr>
      </p:pic>
      <p:pic>
        <p:nvPicPr>
          <p:cNvPr id="10" name="Image 9">
            <a:extLst>
              <a:ext uri="{FF2B5EF4-FFF2-40B4-BE49-F238E27FC236}">
                <a16:creationId xmlns:a16="http://schemas.microsoft.com/office/drawing/2014/main" id="{30EE10F8-D734-476D-B7A7-B32DD9F1C1B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12000" y="4032570"/>
            <a:ext cx="1776678" cy="550118"/>
          </a:xfrm>
          <a:prstGeom prst="rect">
            <a:avLst/>
          </a:prstGeom>
          <a:noFill/>
        </p:spPr>
      </p:pic>
      <p:pic>
        <p:nvPicPr>
          <p:cNvPr id="12" name="Image 11" descr="Une image contenant signe, extérieur, rouge, rue&#10;&#10;Description générée automatiquement">
            <a:extLst>
              <a:ext uri="{FF2B5EF4-FFF2-40B4-BE49-F238E27FC236}">
                <a16:creationId xmlns:a16="http://schemas.microsoft.com/office/drawing/2014/main" id="{310338BA-8681-4152-8102-35BDCE46F3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9953" y="5608127"/>
            <a:ext cx="697260" cy="697260"/>
          </a:xfrm>
          <a:prstGeom prst="rect">
            <a:avLst/>
          </a:prstGeom>
        </p:spPr>
      </p:pic>
      <p:pic>
        <p:nvPicPr>
          <p:cNvPr id="14" name="Image 13" descr="Une image contenant assis, rouge, garé, alimentation&#10;&#10;Description générée automatiquement">
            <a:extLst>
              <a:ext uri="{FF2B5EF4-FFF2-40B4-BE49-F238E27FC236}">
                <a16:creationId xmlns:a16="http://schemas.microsoft.com/office/drawing/2014/main" id="{B66A4CED-D1F1-4E54-8C79-CBA4C0DEEF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2831" y="5732101"/>
            <a:ext cx="1547441" cy="511654"/>
          </a:xfrm>
          <a:prstGeom prst="rect">
            <a:avLst/>
          </a:prstGeom>
        </p:spPr>
      </p:pic>
      <p:pic>
        <p:nvPicPr>
          <p:cNvPr id="16" name="Image 15">
            <a:extLst>
              <a:ext uri="{FF2B5EF4-FFF2-40B4-BE49-F238E27FC236}">
                <a16:creationId xmlns:a16="http://schemas.microsoft.com/office/drawing/2014/main" id="{280BB3DA-21B1-44B6-946F-E434701551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6483" y="5445224"/>
            <a:ext cx="2053856" cy="1023067"/>
          </a:xfrm>
          <a:prstGeom prst="rect">
            <a:avLst/>
          </a:prstGeom>
        </p:spPr>
      </p:pic>
    </p:spTree>
    <p:extLst>
      <p:ext uri="{BB962C8B-B14F-4D97-AF65-F5344CB8AC3E}">
        <p14:creationId xmlns:p14="http://schemas.microsoft.com/office/powerpoint/2010/main" val="299554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16DA377-30F0-4C0B-B4C5-9DFC502A8021}"/>
              </a:ext>
            </a:extLst>
          </p:cNvPr>
          <p:cNvSpPr/>
          <p:nvPr/>
        </p:nvSpPr>
        <p:spPr>
          <a:xfrm>
            <a:off x="287524" y="1556792"/>
            <a:ext cx="8316924" cy="4493538"/>
          </a:xfrm>
          <a:prstGeom prst="rect">
            <a:avLst/>
          </a:prstGeom>
        </p:spPr>
        <p:txBody>
          <a:bodyPr wrap="square">
            <a:spAutoFit/>
          </a:bodyPr>
          <a:lstStyle/>
          <a:p>
            <a:pPr marL="271463" indent="-271463">
              <a:buFont typeface="Arial" panose="020B0604020202020204" pitchFamily="34" charset="0"/>
              <a:buChar char="•"/>
            </a:pPr>
            <a:r>
              <a:rPr lang="fr-FR" sz="2200" b="1" dirty="0">
                <a:solidFill>
                  <a:srgbClr val="E95D0F"/>
                </a:solidFill>
              </a:rPr>
              <a:t>Animal </a:t>
            </a:r>
            <a:r>
              <a:rPr lang="fr-FR" sz="2200" b="1" dirty="0" err="1">
                <a:solidFill>
                  <a:srgbClr val="E95D0F"/>
                </a:solidFill>
              </a:rPr>
              <a:t>Health</a:t>
            </a:r>
            <a:r>
              <a:rPr lang="fr-FR" sz="2200" b="1" dirty="0">
                <a:solidFill>
                  <a:srgbClr val="E95D0F"/>
                </a:solidFill>
              </a:rPr>
              <a:t> Highlights: </a:t>
            </a:r>
            <a:r>
              <a:rPr lang="fr-FR" sz="2200" b="1" dirty="0">
                <a:solidFill>
                  <a:srgbClr val="00444F"/>
                </a:solidFill>
              </a:rPr>
              <a:t>parcours dédié à la santé animale dans le programme de conférences de </a:t>
            </a:r>
            <a:r>
              <a:rPr lang="fr-FR" sz="2200" b="1" dirty="0" err="1">
                <a:solidFill>
                  <a:srgbClr val="00444F"/>
                </a:solidFill>
              </a:rPr>
              <a:t>BioFIT</a:t>
            </a:r>
            <a:endParaRPr lang="fr-FR" sz="2200" b="1" dirty="0">
              <a:solidFill>
                <a:srgbClr val="00444F"/>
              </a:solidFill>
            </a:endParaRPr>
          </a:p>
          <a:p>
            <a:pPr algn="ctr"/>
            <a:endParaRPr lang="fr-FR" sz="2200" dirty="0">
              <a:solidFill>
                <a:srgbClr val="00444F"/>
              </a:solidFill>
            </a:endParaRPr>
          </a:p>
          <a:p>
            <a:pPr algn="ctr"/>
            <a:r>
              <a:rPr lang="fr-FR" sz="2200" dirty="0">
                <a:solidFill>
                  <a:srgbClr val="00444F"/>
                </a:solidFill>
              </a:rPr>
              <a:t>&gt;&gt;&gt;A </a:t>
            </a:r>
            <a:r>
              <a:rPr lang="fr-FR" sz="2200" dirty="0" err="1">
                <a:solidFill>
                  <a:srgbClr val="00444F"/>
                </a:solidFill>
              </a:rPr>
              <a:t>BioFIT</a:t>
            </a:r>
            <a:r>
              <a:rPr lang="fr-FR" sz="2200" dirty="0">
                <a:solidFill>
                  <a:srgbClr val="00444F"/>
                </a:solidFill>
              </a:rPr>
              <a:t> 2019, 2 sessions:</a:t>
            </a:r>
          </a:p>
          <a:p>
            <a:pPr algn="ctr"/>
            <a:endParaRPr lang="fr-FR" sz="2200" dirty="0">
              <a:solidFill>
                <a:srgbClr val="00444F"/>
              </a:solidFill>
            </a:endParaRPr>
          </a:p>
          <a:p>
            <a:r>
              <a:rPr lang="en-US" sz="2200" b="1" dirty="0">
                <a:solidFill>
                  <a:srgbClr val="00444F"/>
                </a:solidFill>
              </a:rPr>
              <a:t>1/HOW IS AI BASED ON WEARABLES AND SENSORS A MAJOR DRIVER FOR THE FUTURE OF ANIMAL HEALTH AND VETERINARY SCIENCES?</a:t>
            </a:r>
          </a:p>
          <a:p>
            <a:r>
              <a:rPr lang="en-US" sz="2200" dirty="0">
                <a:solidFill>
                  <a:srgbClr val="00444F"/>
                </a:solidFill>
              </a:rPr>
              <a:t>What is the understanding of AI technologies and machine learning within the animal health industry? With the huge amount of data provided by wearables and sensors, how can data be utterly exploited? How is the future lying in real-time predictive analysis? How is AI bringing changes in business models through automated veterinary diagnostic tools?</a:t>
            </a:r>
            <a:endParaRPr lang="fr-FR" sz="2000" b="1" dirty="0">
              <a:solidFill>
                <a:srgbClr val="00B050"/>
              </a:solidFill>
            </a:endParaRPr>
          </a:p>
        </p:txBody>
      </p:sp>
      <p:sp>
        <p:nvSpPr>
          <p:cNvPr id="7" name="Espace réservé du texte 3">
            <a:extLst>
              <a:ext uri="{FF2B5EF4-FFF2-40B4-BE49-F238E27FC236}">
                <a16:creationId xmlns:a16="http://schemas.microsoft.com/office/drawing/2014/main" id="{7EC23EBD-E0B1-495F-AEC4-C2E80E7C0D31}"/>
              </a:ext>
            </a:extLst>
          </p:cNvPr>
          <p:cNvSpPr>
            <a:spLocks noGrp="1"/>
          </p:cNvSpPr>
          <p:nvPr>
            <p:ph type="body" sz="quarter" idx="17"/>
          </p:nvPr>
        </p:nvSpPr>
        <p:spPr>
          <a:xfrm>
            <a:off x="1295636" y="284708"/>
            <a:ext cx="6552728" cy="407988"/>
          </a:xfrm>
        </p:spPr>
        <p:txBody>
          <a:bodyPr>
            <a:noAutofit/>
          </a:bodyPr>
          <a:lstStyle/>
          <a:p>
            <a:pPr lvl="0"/>
            <a:r>
              <a:rPr lang="fr-FR" sz="2800" dirty="0">
                <a:latin typeface="+mn-lt"/>
              </a:rPr>
              <a:t>La dimension santé animale dans </a:t>
            </a:r>
            <a:r>
              <a:rPr lang="fr-FR" sz="2800" dirty="0" err="1">
                <a:latin typeface="+mn-lt"/>
              </a:rPr>
              <a:t>BioFIT</a:t>
            </a:r>
            <a:endParaRPr lang="fr-FR" sz="2800" dirty="0">
              <a:latin typeface="+mn-lt"/>
            </a:endParaRPr>
          </a:p>
        </p:txBody>
      </p:sp>
    </p:spTree>
    <p:extLst>
      <p:ext uri="{BB962C8B-B14F-4D97-AF65-F5344CB8AC3E}">
        <p14:creationId xmlns:p14="http://schemas.microsoft.com/office/powerpoint/2010/main" val="201115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16DA377-30F0-4C0B-B4C5-9DFC502A8021}"/>
              </a:ext>
            </a:extLst>
          </p:cNvPr>
          <p:cNvSpPr/>
          <p:nvPr/>
        </p:nvSpPr>
        <p:spPr>
          <a:xfrm>
            <a:off x="287524" y="1556792"/>
            <a:ext cx="8316924" cy="3477875"/>
          </a:xfrm>
          <a:prstGeom prst="rect">
            <a:avLst/>
          </a:prstGeom>
        </p:spPr>
        <p:txBody>
          <a:bodyPr wrap="square">
            <a:spAutoFit/>
          </a:bodyPr>
          <a:lstStyle/>
          <a:p>
            <a:pPr algn="ctr"/>
            <a:endParaRPr lang="fr-FR" sz="2200" dirty="0">
              <a:solidFill>
                <a:srgbClr val="00444F"/>
              </a:solidFill>
            </a:endParaRPr>
          </a:p>
          <a:p>
            <a:r>
              <a:rPr lang="en-US" sz="2200" b="1" dirty="0">
                <a:solidFill>
                  <a:srgbClr val="00444F"/>
                </a:solidFill>
              </a:rPr>
              <a:t>2/WHICH PROMISES TO BE DELIVERED BY HIGH POTENTIAL VACCINES?</a:t>
            </a:r>
          </a:p>
          <a:p>
            <a:r>
              <a:rPr lang="en-US" sz="2200" dirty="0">
                <a:solidFill>
                  <a:srgbClr val="00444F"/>
                </a:solidFill>
              </a:rPr>
              <a:t>How can international and multidisciplinary approaches like the SAPHIR European project help develop innovative vaccination strategies? How are these kinds of projects integrating vaccination in a global health management system? What are the outcomes and expected developments in terms of vaccines production of these multi-million international project? How are these vaccines strengthening the profitability of food systems?</a:t>
            </a:r>
            <a:endParaRPr lang="fr-FR" sz="2000" dirty="0">
              <a:solidFill>
                <a:srgbClr val="00B050"/>
              </a:solidFill>
            </a:endParaRPr>
          </a:p>
        </p:txBody>
      </p:sp>
      <p:sp>
        <p:nvSpPr>
          <p:cNvPr id="7" name="Espace réservé du texte 3">
            <a:extLst>
              <a:ext uri="{FF2B5EF4-FFF2-40B4-BE49-F238E27FC236}">
                <a16:creationId xmlns:a16="http://schemas.microsoft.com/office/drawing/2014/main" id="{7EC23EBD-E0B1-495F-AEC4-C2E80E7C0D31}"/>
              </a:ext>
            </a:extLst>
          </p:cNvPr>
          <p:cNvSpPr>
            <a:spLocks noGrp="1"/>
          </p:cNvSpPr>
          <p:nvPr>
            <p:ph type="body" sz="quarter" idx="17"/>
          </p:nvPr>
        </p:nvSpPr>
        <p:spPr>
          <a:xfrm>
            <a:off x="1295636" y="284708"/>
            <a:ext cx="6552728" cy="407988"/>
          </a:xfrm>
        </p:spPr>
        <p:txBody>
          <a:bodyPr>
            <a:noAutofit/>
          </a:bodyPr>
          <a:lstStyle/>
          <a:p>
            <a:pPr lvl="0"/>
            <a:r>
              <a:rPr lang="fr-FR" sz="2800" dirty="0">
                <a:latin typeface="+mn-lt"/>
              </a:rPr>
              <a:t>La dimension santé animale dans </a:t>
            </a:r>
            <a:r>
              <a:rPr lang="fr-FR" sz="2800" dirty="0" err="1">
                <a:latin typeface="+mn-lt"/>
              </a:rPr>
              <a:t>BioFIT</a:t>
            </a:r>
            <a:endParaRPr lang="fr-FR" sz="2800" dirty="0">
              <a:latin typeface="+mn-lt"/>
            </a:endParaRPr>
          </a:p>
        </p:txBody>
      </p:sp>
    </p:spTree>
    <p:extLst>
      <p:ext uri="{BB962C8B-B14F-4D97-AF65-F5344CB8AC3E}">
        <p14:creationId xmlns:p14="http://schemas.microsoft.com/office/powerpoint/2010/main" val="201969435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14915</TotalTime>
  <Words>1129</Words>
  <Application>Microsoft Office PowerPoint</Application>
  <PresentationFormat>Affichage à l'écran (4:3)</PresentationFormat>
  <Paragraphs>159</Paragraphs>
  <Slides>21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Calibri</vt:lpstr>
      <vt:lpstr>Futura LT Book</vt:lpstr>
      <vt:lpstr>Karbon Bold</vt:lpstr>
      <vt:lpstr>Karbon Medium</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Eurasanté</dc:title>
  <dc:creator>Margaux SATOLA</dc:creator>
  <cp:lastModifiedBy>Marie-Claire SANTAROSALIA</cp:lastModifiedBy>
  <cp:revision>940</cp:revision>
  <dcterms:created xsi:type="dcterms:W3CDTF">2017-01-26T14:18:16Z</dcterms:created>
  <dcterms:modified xsi:type="dcterms:W3CDTF">2021-03-10T07:56:23Z</dcterms:modified>
</cp:coreProperties>
</file>