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sldIdLst>
    <p:sldId id="256" r:id="rId3"/>
    <p:sldId id="258" r:id="rId4"/>
    <p:sldId id="261" r:id="rId5"/>
    <p:sldId id="257" r:id="rId6"/>
    <p:sldId id="262" r:id="rId7"/>
    <p:sldId id="263" r:id="rId8"/>
    <p:sldId id="264" r:id="rId9"/>
    <p:sldId id="259"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smtClean="0"/>
              <a:t>Modifier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smtClean="0"/>
              <a:t>Modifier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1134BD-D2B5-4608-B361-86328A7DCCB7}"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09/03/2021</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BD709-DCE5-4D62-966D-66F5916A3B55}"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80702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1134BD-D2B5-4608-B361-86328A7DCCB7}"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09/03/2021</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BD709-DCE5-4D62-966D-66F5916A3B55}"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65001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1134BD-D2B5-4608-B361-86328A7DCCB7}"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09/03/2021</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BD709-DCE5-4D62-966D-66F5916A3B55}"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82789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1134BD-D2B5-4608-B361-86328A7DCCB7}"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09/03/2021</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Espace réservé du numéro de diapositive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BD709-DCE5-4D62-966D-66F5916A3B55}"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849017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1134BD-D2B5-4608-B361-86328A7DCCB7}"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09/03/2021</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Espace réservé du pied de page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Espace réservé du numéro de diapositive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BD709-DCE5-4D62-966D-66F5916A3B55}"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952253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1134BD-D2B5-4608-B361-86328A7DCCB7}"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09/03/2021</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Espace réservé du pied de page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numéro de diapositive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BD709-DCE5-4D62-966D-66F5916A3B55}"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238491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1134BD-D2B5-4608-B361-86328A7DCCB7}"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09/03/2021</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Espace réservé du pied de page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Espace réservé du numéro de diapositiv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BD709-DCE5-4D62-966D-66F5916A3B55}"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197493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1134BD-D2B5-4608-B361-86328A7DCCB7}"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09/03/2021</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Espace réservé du numéro de diapositive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BD709-DCE5-4D62-966D-66F5916A3B55}"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443057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1134BD-D2B5-4608-B361-86328A7DCCB7}"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09/03/2021</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Espace réservé du numéro de diapositive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BD709-DCE5-4D62-966D-66F5916A3B55}"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213379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1134BD-D2B5-4608-B361-86328A7DCCB7}"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09/03/2021</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BD709-DCE5-4D62-966D-66F5916A3B55}"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813642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1134BD-D2B5-4608-B361-86328A7DCCB7}"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09/03/2021</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BD709-DCE5-4D62-966D-66F5916A3B55}"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2577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3/9/2021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C1134BD-D2B5-4608-B361-86328A7DCCB7}"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09/03/2021</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ECBD709-DCE5-4D62-966D-66F5916A3B55}"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213811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Groupe résistance aux antiparasitaires</a:t>
            </a:r>
            <a:endParaRPr lang="fr-FR" dirty="0"/>
          </a:p>
        </p:txBody>
      </p:sp>
      <p:sp>
        <p:nvSpPr>
          <p:cNvPr id="3" name="Sous-titre 2"/>
          <p:cNvSpPr>
            <a:spLocks noGrp="1"/>
          </p:cNvSpPr>
          <p:nvPr>
            <p:ph type="subTitle" idx="1"/>
          </p:nvPr>
        </p:nvSpPr>
        <p:spPr/>
        <p:txBody>
          <a:bodyPr/>
          <a:lstStyle/>
          <a:p>
            <a:r>
              <a:rPr lang="fr-FR" dirty="0" smtClean="0">
                <a:solidFill>
                  <a:schemeClr val="bg1"/>
                </a:solidFill>
              </a:rPr>
              <a:t>Copil RFSA du 10/03/2021</a:t>
            </a:r>
          </a:p>
          <a:p>
            <a:endParaRPr lang="fr-FR" dirty="0">
              <a:solidFill>
                <a:schemeClr val="bg1"/>
              </a:solidFill>
            </a:endParaRPr>
          </a:p>
          <a:p>
            <a:r>
              <a:rPr lang="fr-FR" dirty="0" smtClean="0">
                <a:solidFill>
                  <a:schemeClr val="bg1"/>
                </a:solidFill>
              </a:rPr>
              <a:t>Christophe Chartier, </a:t>
            </a:r>
            <a:r>
              <a:rPr lang="fr-FR" dirty="0" err="1" smtClean="0">
                <a:solidFill>
                  <a:schemeClr val="bg1"/>
                </a:solidFill>
              </a:rPr>
              <a:t>Oniris</a:t>
            </a:r>
            <a:endParaRPr lang="fr-FR" dirty="0">
              <a:solidFill>
                <a:schemeClr val="bg1"/>
              </a:solidFill>
            </a:endParaRPr>
          </a:p>
        </p:txBody>
      </p:sp>
    </p:spTree>
    <p:extLst>
      <p:ext uri="{BB962C8B-B14F-4D97-AF65-F5344CB8AC3E}">
        <p14:creationId xmlns:p14="http://schemas.microsoft.com/office/powerpoint/2010/main" val="1690266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4212" y="268029"/>
            <a:ext cx="8534400" cy="1507067"/>
          </a:xfrm>
        </p:spPr>
        <p:txBody>
          <a:bodyPr/>
          <a:lstStyle/>
          <a:p>
            <a:r>
              <a:rPr lang="fr-FR" dirty="0" smtClean="0"/>
              <a:t>Objectifs du gt</a:t>
            </a:r>
            <a:endParaRPr lang="fr-FR" dirty="0"/>
          </a:p>
        </p:txBody>
      </p:sp>
      <p:sp>
        <p:nvSpPr>
          <p:cNvPr id="3" name="Espace réservé du contenu 2"/>
          <p:cNvSpPr>
            <a:spLocks noGrp="1"/>
          </p:cNvSpPr>
          <p:nvPr>
            <p:ph idx="1"/>
          </p:nvPr>
        </p:nvSpPr>
        <p:spPr>
          <a:xfrm>
            <a:off x="684212" y="2077497"/>
            <a:ext cx="8534400" cy="3615267"/>
          </a:xfrm>
        </p:spPr>
        <p:txBody>
          <a:bodyPr/>
          <a:lstStyle/>
          <a:p>
            <a:r>
              <a:rPr lang="fr-FR" b="1" dirty="0">
                <a:solidFill>
                  <a:schemeClr val="bg1"/>
                </a:solidFill>
              </a:rPr>
              <a:t>Échanges d’information entre les parties </a:t>
            </a:r>
            <a:r>
              <a:rPr lang="fr-FR" b="1" dirty="0" smtClean="0">
                <a:solidFill>
                  <a:schemeClr val="bg1"/>
                </a:solidFill>
              </a:rPr>
              <a:t>prenantes</a:t>
            </a:r>
            <a:endParaRPr lang="fr-FR" b="1" dirty="0">
              <a:solidFill>
                <a:schemeClr val="bg1"/>
              </a:solidFill>
            </a:endParaRPr>
          </a:p>
          <a:p>
            <a:endParaRPr lang="fr-FR" b="1" dirty="0">
              <a:solidFill>
                <a:schemeClr val="bg1"/>
              </a:solidFill>
            </a:endParaRPr>
          </a:p>
          <a:p>
            <a:r>
              <a:rPr lang="fr-FR" b="1" dirty="0">
                <a:solidFill>
                  <a:schemeClr val="bg1"/>
                </a:solidFill>
              </a:rPr>
              <a:t>Recensement des initiatives</a:t>
            </a:r>
          </a:p>
          <a:p>
            <a:endParaRPr lang="fr-FR" b="1" dirty="0">
              <a:solidFill>
                <a:schemeClr val="bg1"/>
              </a:solidFill>
            </a:endParaRPr>
          </a:p>
          <a:p>
            <a:r>
              <a:rPr lang="fr-FR" b="1" dirty="0">
                <a:solidFill>
                  <a:schemeClr val="bg1"/>
                </a:solidFill>
              </a:rPr>
              <a:t>Coordination et promotion des actions aux différents niveaux</a:t>
            </a:r>
          </a:p>
          <a:p>
            <a:endParaRPr lang="fr-FR" b="1" dirty="0">
              <a:solidFill>
                <a:schemeClr val="bg1"/>
              </a:solidFill>
            </a:endParaRPr>
          </a:p>
          <a:p>
            <a:r>
              <a:rPr lang="fr-FR" b="1" dirty="0">
                <a:solidFill>
                  <a:schemeClr val="bg1"/>
                </a:solidFill>
              </a:rPr>
              <a:t>« feuille de route » dessinée par l’EMA (</a:t>
            </a:r>
            <a:r>
              <a:rPr lang="fr-FR" b="1" dirty="0" err="1">
                <a:solidFill>
                  <a:schemeClr val="bg1"/>
                </a:solidFill>
              </a:rPr>
              <a:t>reflection</a:t>
            </a:r>
            <a:r>
              <a:rPr lang="fr-FR" b="1" dirty="0">
                <a:solidFill>
                  <a:schemeClr val="bg1"/>
                </a:solidFill>
              </a:rPr>
              <a:t> </a:t>
            </a:r>
            <a:r>
              <a:rPr lang="fr-FR" b="1" dirty="0" err="1">
                <a:solidFill>
                  <a:schemeClr val="bg1"/>
                </a:solidFill>
              </a:rPr>
              <a:t>paper</a:t>
            </a:r>
            <a:r>
              <a:rPr lang="fr-FR" b="1" dirty="0">
                <a:solidFill>
                  <a:schemeClr val="bg1"/>
                </a:solidFill>
              </a:rPr>
              <a:t>) :</a:t>
            </a:r>
          </a:p>
          <a:p>
            <a:pPr lvl="1"/>
            <a:r>
              <a:rPr lang="fr-FR" b="1" dirty="0">
                <a:solidFill>
                  <a:schemeClr val="bg1"/>
                </a:solidFill>
              </a:rPr>
              <a:t>Plusieurs thématiques autour de la résistance aux AH</a:t>
            </a:r>
          </a:p>
          <a:p>
            <a:endParaRPr lang="fr-FR" b="1" dirty="0">
              <a:solidFill>
                <a:schemeClr val="bg1"/>
              </a:solidFill>
            </a:endParaRPr>
          </a:p>
        </p:txBody>
      </p:sp>
    </p:spTree>
    <p:extLst>
      <p:ext uri="{BB962C8B-B14F-4D97-AF65-F5344CB8AC3E}">
        <p14:creationId xmlns:p14="http://schemas.microsoft.com/office/powerpoint/2010/main" val="2100396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26" y="5613131"/>
            <a:ext cx="5607986" cy="11230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43541" y="59161"/>
            <a:ext cx="6096000" cy="5511765"/>
          </a:xfrm>
          <a:prstGeom prst="rect">
            <a:avLst/>
          </a:prstGeom>
        </p:spPr>
        <p:txBody>
          <a:bodyPr>
            <a:spAutoFit/>
          </a:bodyPr>
          <a:lstStyle/>
          <a:p>
            <a:pPr>
              <a:lnSpc>
                <a:spcPct val="115000"/>
              </a:lnSpc>
              <a:spcAft>
                <a:spcPts val="1000"/>
              </a:spcAft>
            </a:pPr>
            <a:r>
              <a:rPr lang="fr-F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Epidémiologie, diagnostic</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Données épidémiologiques régionales sur les risques d’infestation</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Outils pour le diagnostic des infestations</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Détection de la résistance</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Mécanisme de la résistance et tests de détection de la résistance</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Développer des outils de monitoring de la résistance (routine, applis)</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Développement de marqueurs précoces de la résistance</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Organisation de la surveillance de la résistance</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Pharmacovigilance</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Système de monitoring national (ou européen)</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Etablir un laboratoire européen de référence sur la résistance aux AH</a:t>
            </a:r>
            <a:endParaRPr lang="fr-F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5921828" y="98350"/>
            <a:ext cx="8303623" cy="6467412"/>
          </a:xfrm>
          <a:prstGeom prst="rect">
            <a:avLst/>
          </a:prstGeom>
        </p:spPr>
        <p:txBody>
          <a:bodyPr wrap="square">
            <a:spAutoFit/>
          </a:bodyPr>
          <a:lstStyle/>
          <a:p>
            <a:pPr>
              <a:lnSpc>
                <a:spcPct val="115000"/>
              </a:lnSpc>
              <a:spcAft>
                <a:spcPts val="1000"/>
              </a:spcAft>
            </a:pPr>
            <a:r>
              <a:rPr lang="fr-F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Contrôle des infestations (pour éviter la résistance)</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Développer le contrôle intégré</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Développer les alternatives biologiques</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Promouvoir le traitement (ciblé) sélectif</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Analyser les pratiques de </a:t>
            </a:r>
            <a:r>
              <a:rPr lang="fr-FR"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vermifugation</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Analyse coût/bénéfice des associations de </a:t>
            </a:r>
            <a:r>
              <a:rPr lang="fr-FR"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strongylicides</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Anthelminthiques</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Développer des AH à spectre étroit et à délai d’attente faible</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Packaging approprié</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Augmenter la disponibilité des AH pour les espèces mineures</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Limiter la combinaison </a:t>
            </a:r>
            <a:r>
              <a:rPr lang="fr-FR"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strongylicide</a:t>
            </a: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 + autre anthelminthique</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Harmoniser et clarifier les messages de prudence d’utilisation </a:t>
            </a:r>
            <a:endParaRPr lang="fr-FR"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fr-FR"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des </a:t>
            </a: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AH (guidelines)</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Guidelines sur les données de résistance à inclure dans les </a:t>
            </a:r>
            <a:endParaRPr lang="fr-FR"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0"/>
              </a:spcAft>
            </a:pPr>
            <a:r>
              <a:rPr lang="fr-FR"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dossiers </a:t>
            </a: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d’AMM </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Calibri" panose="020F0502020204030204" pitchFamily="34" charset="0"/>
              <a:buChar char="-"/>
            </a:pP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Contrôle de la publicité</a:t>
            </a:r>
            <a:endParaRPr lang="fr-FR"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Formation des vétérinaires</a:t>
            </a: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 (et des propriétaires d’animaux) </a:t>
            </a:r>
            <a:endParaRPr lang="fr-FR"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sur </a:t>
            </a:r>
            <a:r>
              <a:rPr lang="fr-FR" dirty="0">
                <a:solidFill>
                  <a:schemeClr val="bg1"/>
                </a:solidFill>
                <a:latin typeface="Calibri" panose="020F0502020204030204" pitchFamily="34" charset="0"/>
                <a:ea typeface="Calibri" panose="020F0502020204030204" pitchFamily="34" charset="0"/>
                <a:cs typeface="Times New Roman" panose="02020603050405020304" pitchFamily="18" charset="0"/>
              </a:rPr>
              <a:t>la résistance aux AH</a:t>
            </a:r>
            <a:endParaRPr lang="fr-F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3541" y="5836332"/>
            <a:ext cx="6096000" cy="857671"/>
          </a:xfrm>
          <a:prstGeom prst="rect">
            <a:avLst/>
          </a:prstGeom>
        </p:spPr>
        <p:txBody>
          <a:bodyPr>
            <a:spAutoFit/>
          </a:bodyPr>
          <a:lstStyle/>
          <a:p>
            <a:pPr>
              <a:lnSpc>
                <a:spcPct val="115000"/>
              </a:lnSpc>
              <a:spcAft>
                <a:spcPts val="1000"/>
              </a:spcAft>
            </a:pPr>
            <a:r>
              <a:rPr lang="fr-F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GTV</a:t>
            </a:r>
            <a:r>
              <a:rPr lang="fr-F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 </a:t>
            </a:r>
            <a:r>
              <a:rPr lang="fr-F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labos </a:t>
            </a:r>
            <a:r>
              <a:rPr lang="fr-F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de diagnostic ; </a:t>
            </a:r>
            <a:r>
              <a:rPr lang="fr-F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ANSES</a:t>
            </a:r>
            <a:r>
              <a:rPr lang="fr-F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 </a:t>
            </a:r>
            <a:r>
              <a:rPr lang="fr-F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DGAl</a:t>
            </a:r>
            <a:r>
              <a:rPr lang="fr-F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 </a:t>
            </a:r>
            <a:r>
              <a:rPr lang="fr-F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ENV</a:t>
            </a:r>
            <a:r>
              <a:rPr lang="fr-F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 </a:t>
            </a:r>
            <a:r>
              <a:rPr lang="fr-F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INRAE</a:t>
            </a:r>
            <a:r>
              <a:rPr lang="fr-F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 </a:t>
            </a:r>
            <a:endParaRPr lang="fr-F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fr-F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Races de France ; </a:t>
            </a:r>
            <a:r>
              <a:rPr lang="fr-F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SIMV</a:t>
            </a:r>
            <a:endParaRPr lang="fr-F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7594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4212" y="268029"/>
            <a:ext cx="8534400" cy="1507067"/>
          </a:xfrm>
        </p:spPr>
        <p:txBody>
          <a:bodyPr/>
          <a:lstStyle/>
          <a:p>
            <a:r>
              <a:rPr lang="fr-FR" dirty="0" smtClean="0"/>
              <a:t>LES REUNIONS du gt</a:t>
            </a:r>
            <a:endParaRPr lang="fr-FR" dirty="0"/>
          </a:p>
        </p:txBody>
      </p:sp>
      <p:sp>
        <p:nvSpPr>
          <p:cNvPr id="3" name="Espace réservé du contenu 2"/>
          <p:cNvSpPr>
            <a:spLocks noGrp="1"/>
          </p:cNvSpPr>
          <p:nvPr>
            <p:ph idx="1"/>
          </p:nvPr>
        </p:nvSpPr>
        <p:spPr>
          <a:xfrm>
            <a:off x="684211" y="1778052"/>
            <a:ext cx="10316723" cy="3615267"/>
          </a:xfrm>
        </p:spPr>
        <p:txBody>
          <a:bodyPr/>
          <a:lstStyle/>
          <a:p>
            <a:r>
              <a:rPr lang="fr-FR" b="1" dirty="0" smtClean="0">
                <a:solidFill>
                  <a:schemeClr val="bg1"/>
                </a:solidFill>
              </a:rPr>
              <a:t>Calendrier des réunions maintenu mais à un rythme moins soutenu : </a:t>
            </a:r>
            <a:r>
              <a:rPr lang="fr-FR" b="1" dirty="0">
                <a:solidFill>
                  <a:schemeClr val="bg1"/>
                </a:solidFill>
              </a:rPr>
              <a:t>3 réunions </a:t>
            </a:r>
            <a:r>
              <a:rPr lang="fr-FR" b="1" dirty="0" smtClean="0">
                <a:solidFill>
                  <a:schemeClr val="bg1"/>
                </a:solidFill>
              </a:rPr>
              <a:t>les </a:t>
            </a:r>
            <a:r>
              <a:rPr lang="fr-FR" b="1" dirty="0">
                <a:solidFill>
                  <a:schemeClr val="bg1"/>
                </a:solidFill>
              </a:rPr>
              <a:t>21/09/18, 10/01/19, </a:t>
            </a:r>
            <a:r>
              <a:rPr lang="fr-FR" b="1" dirty="0" smtClean="0">
                <a:solidFill>
                  <a:schemeClr val="bg1"/>
                </a:solidFill>
              </a:rPr>
              <a:t>20/09/19</a:t>
            </a:r>
          </a:p>
          <a:p>
            <a:endParaRPr lang="fr-FR" b="1" dirty="0" smtClean="0">
              <a:solidFill>
                <a:schemeClr val="bg1"/>
              </a:solidFill>
            </a:endParaRPr>
          </a:p>
          <a:p>
            <a:r>
              <a:rPr lang="fr-FR" b="1" dirty="0" smtClean="0">
                <a:solidFill>
                  <a:schemeClr val="bg1"/>
                </a:solidFill>
              </a:rPr>
              <a:t>Dernière réunion le 12 novembre 2020</a:t>
            </a:r>
            <a:endParaRPr lang="fr-FR" b="1" dirty="0">
              <a:solidFill>
                <a:schemeClr val="bg1"/>
              </a:solidFill>
            </a:endParaRPr>
          </a:p>
        </p:txBody>
      </p:sp>
    </p:spTree>
    <p:extLst>
      <p:ext uri="{BB962C8B-B14F-4D97-AF65-F5344CB8AC3E}">
        <p14:creationId xmlns:p14="http://schemas.microsoft.com/office/powerpoint/2010/main" val="2908156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3197" y="534311"/>
            <a:ext cx="8534400" cy="1507067"/>
          </a:xfrm>
        </p:spPr>
        <p:txBody>
          <a:bodyPr/>
          <a:lstStyle/>
          <a:p>
            <a:r>
              <a:rPr lang="fr-FR" dirty="0" smtClean="0"/>
              <a:t>ACTIONS/SUJETS EN COURS</a:t>
            </a:r>
            <a:endParaRPr lang="fr-FR" dirty="0"/>
          </a:p>
        </p:txBody>
      </p:sp>
      <p:sp>
        <p:nvSpPr>
          <p:cNvPr id="3" name="Espace réservé du contenu 2"/>
          <p:cNvSpPr>
            <a:spLocks noGrp="1"/>
          </p:cNvSpPr>
          <p:nvPr>
            <p:ph idx="1"/>
          </p:nvPr>
        </p:nvSpPr>
        <p:spPr>
          <a:xfrm>
            <a:off x="473197" y="2303585"/>
            <a:ext cx="9641474" cy="3615267"/>
          </a:xfrm>
        </p:spPr>
        <p:txBody>
          <a:bodyPr/>
          <a:lstStyle/>
          <a:p>
            <a:r>
              <a:rPr lang="fr-FR" b="1" dirty="0" smtClean="0">
                <a:solidFill>
                  <a:schemeClr val="bg1"/>
                </a:solidFill>
              </a:rPr>
              <a:t>Visites sanitaires et antiparasitaires (</a:t>
            </a:r>
            <a:r>
              <a:rPr lang="fr-FR" b="1" dirty="0" err="1" smtClean="0">
                <a:solidFill>
                  <a:schemeClr val="bg1"/>
                </a:solidFill>
              </a:rPr>
              <a:t>DGAl</a:t>
            </a:r>
            <a:r>
              <a:rPr lang="fr-FR" b="1" dirty="0" smtClean="0">
                <a:solidFill>
                  <a:schemeClr val="bg1"/>
                </a:solidFill>
              </a:rPr>
              <a:t>) en 2019-2020 pour les petits ruminants et 2020 pour les bovins : bilan à réaliser courant 2021 </a:t>
            </a:r>
          </a:p>
          <a:p>
            <a:endParaRPr lang="fr-FR" b="1" dirty="0" smtClean="0">
              <a:solidFill>
                <a:schemeClr val="bg1"/>
              </a:solidFill>
            </a:endParaRPr>
          </a:p>
          <a:p>
            <a:r>
              <a:rPr lang="fr-FR" b="1" dirty="0" smtClean="0">
                <a:solidFill>
                  <a:schemeClr val="bg1"/>
                </a:solidFill>
              </a:rPr>
              <a:t>Question d’une formation spécifique sur la gestion raisonnée du parasitisme/bonnes pratiques (dans le cadre du mandat sanitaire ou en dehors) : harmoniser les contenus entre formation initiale et formation continue</a:t>
            </a:r>
            <a:endParaRPr lang="fr-FR" b="1" dirty="0">
              <a:solidFill>
                <a:schemeClr val="bg1"/>
              </a:solidFill>
            </a:endParaRPr>
          </a:p>
        </p:txBody>
      </p:sp>
    </p:spTree>
    <p:extLst>
      <p:ext uri="{BB962C8B-B14F-4D97-AF65-F5344CB8AC3E}">
        <p14:creationId xmlns:p14="http://schemas.microsoft.com/office/powerpoint/2010/main" val="671653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3197" y="5739617"/>
            <a:ext cx="9725879" cy="94031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73197" y="534311"/>
            <a:ext cx="8534400" cy="1507067"/>
          </a:xfrm>
        </p:spPr>
        <p:txBody>
          <a:bodyPr/>
          <a:lstStyle/>
          <a:p>
            <a:r>
              <a:rPr lang="fr-FR" dirty="0" smtClean="0"/>
              <a:t>ACTIONS/SUJETS EN COURS</a:t>
            </a:r>
            <a:endParaRPr lang="fr-FR" dirty="0"/>
          </a:p>
        </p:txBody>
      </p:sp>
      <p:sp>
        <p:nvSpPr>
          <p:cNvPr id="3" name="Espace réservé du contenu 2"/>
          <p:cNvSpPr>
            <a:spLocks noGrp="1"/>
          </p:cNvSpPr>
          <p:nvPr>
            <p:ph idx="1"/>
          </p:nvPr>
        </p:nvSpPr>
        <p:spPr>
          <a:xfrm>
            <a:off x="473197" y="2303585"/>
            <a:ext cx="10471468" cy="4111283"/>
          </a:xfrm>
        </p:spPr>
        <p:txBody>
          <a:bodyPr/>
          <a:lstStyle/>
          <a:p>
            <a:r>
              <a:rPr lang="fr-FR" b="1" dirty="0" smtClean="0">
                <a:solidFill>
                  <a:schemeClr val="bg1"/>
                </a:solidFill>
              </a:rPr>
              <a:t>Problème de disponibilité en matière de familles d’anthelminthiques chez les petits ruminants laitiers :</a:t>
            </a:r>
          </a:p>
          <a:p>
            <a:pPr lvl="1"/>
            <a:r>
              <a:rPr lang="fr-FR" b="1" dirty="0" smtClean="0">
                <a:solidFill>
                  <a:schemeClr val="bg1"/>
                </a:solidFill>
              </a:rPr>
              <a:t>Généralisation des résistances à l’égard des </a:t>
            </a:r>
            <a:r>
              <a:rPr lang="fr-FR" b="1" dirty="0" err="1" smtClean="0">
                <a:solidFill>
                  <a:schemeClr val="bg1"/>
                </a:solidFill>
              </a:rPr>
              <a:t>benzimidazoles</a:t>
            </a:r>
            <a:r>
              <a:rPr lang="fr-FR" b="1" dirty="0" smtClean="0">
                <a:solidFill>
                  <a:schemeClr val="bg1"/>
                </a:solidFill>
              </a:rPr>
              <a:t> (+ délai d’attente lait de +/- 7j)</a:t>
            </a:r>
          </a:p>
          <a:p>
            <a:pPr lvl="1"/>
            <a:r>
              <a:rPr lang="fr-FR" b="1" dirty="0" smtClean="0">
                <a:solidFill>
                  <a:schemeClr val="bg1"/>
                </a:solidFill>
              </a:rPr>
              <a:t>Impossibilité de développer une LMR lait pour le </a:t>
            </a:r>
            <a:r>
              <a:rPr lang="fr-FR" b="1" dirty="0" err="1" smtClean="0">
                <a:solidFill>
                  <a:schemeClr val="bg1"/>
                </a:solidFill>
              </a:rPr>
              <a:t>lévamisole</a:t>
            </a:r>
            <a:r>
              <a:rPr lang="fr-FR" b="1" dirty="0" smtClean="0">
                <a:solidFill>
                  <a:schemeClr val="bg1"/>
                </a:solidFill>
              </a:rPr>
              <a:t> (technique, scientifique, financière) : restrictions pour animaux laitiers</a:t>
            </a:r>
          </a:p>
          <a:p>
            <a:pPr lvl="1"/>
            <a:r>
              <a:rPr lang="fr-FR" b="1" dirty="0" smtClean="0">
                <a:solidFill>
                  <a:schemeClr val="bg1"/>
                </a:solidFill>
              </a:rPr>
              <a:t>Alternative </a:t>
            </a:r>
            <a:r>
              <a:rPr lang="fr-FR" b="1" dirty="0" err="1" smtClean="0">
                <a:solidFill>
                  <a:schemeClr val="bg1"/>
                </a:solidFill>
              </a:rPr>
              <a:t>pyrantel</a:t>
            </a:r>
            <a:r>
              <a:rPr lang="fr-FR" b="1" dirty="0" smtClean="0">
                <a:solidFill>
                  <a:schemeClr val="bg1"/>
                </a:solidFill>
              </a:rPr>
              <a:t>/</a:t>
            </a:r>
            <a:r>
              <a:rPr lang="fr-FR" b="1" dirty="0" err="1" smtClean="0">
                <a:solidFill>
                  <a:schemeClr val="bg1"/>
                </a:solidFill>
              </a:rPr>
              <a:t>morantel</a:t>
            </a:r>
            <a:r>
              <a:rPr lang="fr-FR" b="1" dirty="0" smtClean="0">
                <a:solidFill>
                  <a:schemeClr val="bg1"/>
                </a:solidFill>
              </a:rPr>
              <a:t> à explorer (pas disponible actuellement)</a:t>
            </a:r>
          </a:p>
          <a:p>
            <a:pPr lvl="1"/>
            <a:r>
              <a:rPr lang="fr-FR" b="1" dirty="0" smtClean="0">
                <a:solidFill>
                  <a:schemeClr val="bg1"/>
                </a:solidFill>
              </a:rPr>
              <a:t>Usage quasi-exclusif de l’</a:t>
            </a:r>
            <a:r>
              <a:rPr lang="fr-FR" b="1" dirty="0" err="1" smtClean="0">
                <a:solidFill>
                  <a:schemeClr val="bg1"/>
                </a:solidFill>
              </a:rPr>
              <a:t>éprinomectine</a:t>
            </a:r>
            <a:r>
              <a:rPr lang="fr-FR" b="1" dirty="0" smtClean="0">
                <a:solidFill>
                  <a:schemeClr val="bg1"/>
                </a:solidFill>
              </a:rPr>
              <a:t> depuis quelques années s’accompagnant de multiples signalements de résistance en ovins et caprins laitiers </a:t>
            </a:r>
          </a:p>
          <a:p>
            <a:endParaRPr lang="fr-FR" b="1" dirty="0">
              <a:solidFill>
                <a:schemeClr val="bg1"/>
              </a:solidFill>
            </a:endParaRPr>
          </a:p>
          <a:p>
            <a:r>
              <a:rPr lang="fr-FR" b="1" dirty="0" smtClean="0">
                <a:solidFill>
                  <a:schemeClr val="bg1"/>
                </a:solidFill>
              </a:rPr>
              <a:t>Gap thérapeutique conduisant à court terme à des impasses de traitement </a:t>
            </a:r>
            <a:endParaRPr lang="fr-FR" b="1" dirty="0">
              <a:solidFill>
                <a:schemeClr val="bg1"/>
              </a:solidFill>
            </a:endParaRPr>
          </a:p>
        </p:txBody>
      </p:sp>
    </p:spTree>
    <p:extLst>
      <p:ext uri="{BB962C8B-B14F-4D97-AF65-F5344CB8AC3E}">
        <p14:creationId xmlns:p14="http://schemas.microsoft.com/office/powerpoint/2010/main" val="4047128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3197" y="534311"/>
            <a:ext cx="8534400" cy="1507067"/>
          </a:xfrm>
        </p:spPr>
        <p:txBody>
          <a:bodyPr/>
          <a:lstStyle/>
          <a:p>
            <a:r>
              <a:rPr lang="fr-FR" dirty="0" smtClean="0"/>
              <a:t>ACTIONS/SUJETS EN COURS</a:t>
            </a:r>
            <a:endParaRPr lang="fr-FR" dirty="0"/>
          </a:p>
        </p:txBody>
      </p:sp>
      <p:sp>
        <p:nvSpPr>
          <p:cNvPr id="3" name="Espace réservé du contenu 2"/>
          <p:cNvSpPr>
            <a:spLocks noGrp="1"/>
          </p:cNvSpPr>
          <p:nvPr>
            <p:ph idx="1"/>
          </p:nvPr>
        </p:nvSpPr>
        <p:spPr>
          <a:xfrm>
            <a:off x="473197" y="2303585"/>
            <a:ext cx="9641474" cy="3615267"/>
          </a:xfrm>
        </p:spPr>
        <p:txBody>
          <a:bodyPr>
            <a:normAutofit fontScale="92500" lnSpcReduction="20000"/>
          </a:bodyPr>
          <a:lstStyle/>
          <a:p>
            <a:r>
              <a:rPr lang="fr-FR" b="1" dirty="0" smtClean="0">
                <a:solidFill>
                  <a:schemeClr val="bg1"/>
                </a:solidFill>
              </a:rPr>
              <a:t>Points divers</a:t>
            </a:r>
          </a:p>
          <a:p>
            <a:pPr lvl="1"/>
            <a:r>
              <a:rPr lang="fr-FR" b="1" dirty="0" smtClean="0">
                <a:solidFill>
                  <a:schemeClr val="bg1"/>
                </a:solidFill>
              </a:rPr>
              <a:t>Intervention RFSA aux journées nationales GTV (Inefficacité et résistance des anthelminthiques : place de la pharmacovigilance) reportée à 2021 (Dijon)</a:t>
            </a:r>
          </a:p>
          <a:p>
            <a:pPr lvl="1"/>
            <a:r>
              <a:rPr lang="fr-FR" b="1" dirty="0" smtClean="0">
                <a:solidFill>
                  <a:schemeClr val="bg1"/>
                </a:solidFill>
              </a:rPr>
              <a:t>Présentation des nouvelles recommandations pour la détection de la résistance aux anthelminthiques (échantillonnage, techniques labo, interprétation) dans le cadre du projet COST COMBAR et de l’Association Mondiale pour l’avancement de la parasitologie vétérinaire (WAAVP)</a:t>
            </a:r>
          </a:p>
          <a:p>
            <a:pPr lvl="1"/>
            <a:r>
              <a:rPr lang="fr-FR" b="1" dirty="0" err="1" smtClean="0">
                <a:solidFill>
                  <a:schemeClr val="bg1"/>
                </a:solidFill>
              </a:rPr>
              <a:t>Multirésistance</a:t>
            </a:r>
            <a:r>
              <a:rPr lang="fr-FR" b="1" dirty="0" smtClean="0">
                <a:solidFill>
                  <a:schemeClr val="bg1"/>
                </a:solidFill>
              </a:rPr>
              <a:t> Lactones/</a:t>
            </a:r>
            <a:r>
              <a:rPr lang="fr-FR" b="1" dirty="0" err="1" smtClean="0">
                <a:solidFill>
                  <a:schemeClr val="bg1"/>
                </a:solidFill>
              </a:rPr>
              <a:t>benzimidazoles</a:t>
            </a:r>
            <a:r>
              <a:rPr lang="fr-FR" b="1" dirty="0" smtClean="0">
                <a:solidFill>
                  <a:schemeClr val="bg1"/>
                </a:solidFill>
              </a:rPr>
              <a:t> avec </a:t>
            </a:r>
            <a:r>
              <a:rPr lang="fr-FR" b="1" dirty="0" err="1" smtClean="0">
                <a:solidFill>
                  <a:schemeClr val="bg1"/>
                </a:solidFill>
              </a:rPr>
              <a:t>Haemonchus</a:t>
            </a:r>
            <a:r>
              <a:rPr lang="fr-FR" b="1" dirty="0" smtClean="0">
                <a:solidFill>
                  <a:schemeClr val="bg1"/>
                </a:solidFill>
              </a:rPr>
              <a:t> </a:t>
            </a:r>
            <a:r>
              <a:rPr lang="fr-FR" b="1" dirty="0" err="1" smtClean="0">
                <a:solidFill>
                  <a:schemeClr val="bg1"/>
                </a:solidFill>
              </a:rPr>
              <a:t>contortus</a:t>
            </a:r>
            <a:r>
              <a:rPr lang="fr-FR" b="1" dirty="0" smtClean="0">
                <a:solidFill>
                  <a:schemeClr val="bg1"/>
                </a:solidFill>
              </a:rPr>
              <a:t> en élevage laitier ovin (ENVT) </a:t>
            </a:r>
          </a:p>
          <a:p>
            <a:pPr lvl="1"/>
            <a:r>
              <a:rPr lang="fr-FR" b="1" dirty="0" smtClean="0">
                <a:solidFill>
                  <a:schemeClr val="bg1"/>
                </a:solidFill>
              </a:rPr>
              <a:t>Réflexion sur un élargissement à d’autres espèces que les ruminants, au parasitisme externe…</a:t>
            </a:r>
          </a:p>
          <a:p>
            <a:pPr lvl="1"/>
            <a:r>
              <a:rPr lang="fr-FR" b="1" dirty="0" smtClean="0">
                <a:solidFill>
                  <a:schemeClr val="bg1"/>
                </a:solidFill>
              </a:rPr>
              <a:t>Construction de nouveaux projets au sein du groupe (</a:t>
            </a:r>
            <a:r>
              <a:rPr lang="fr-FR" b="1" dirty="0" err="1" smtClean="0">
                <a:solidFill>
                  <a:schemeClr val="bg1"/>
                </a:solidFill>
              </a:rPr>
              <a:t>cf</a:t>
            </a:r>
            <a:r>
              <a:rPr lang="fr-FR" b="1" dirty="0" smtClean="0">
                <a:solidFill>
                  <a:schemeClr val="bg1"/>
                </a:solidFill>
              </a:rPr>
              <a:t> feuille de route) : VAS/GTV ; INRAE/</a:t>
            </a:r>
            <a:r>
              <a:rPr lang="fr-FR" b="1" dirty="0" err="1" smtClean="0">
                <a:solidFill>
                  <a:schemeClr val="bg1"/>
                </a:solidFill>
              </a:rPr>
              <a:t>Oniris</a:t>
            </a:r>
            <a:r>
              <a:rPr lang="fr-FR" b="1" dirty="0" smtClean="0">
                <a:solidFill>
                  <a:schemeClr val="bg1"/>
                </a:solidFill>
              </a:rPr>
              <a:t>/ENVT…</a:t>
            </a:r>
          </a:p>
          <a:p>
            <a:endParaRPr lang="fr-FR" b="1" dirty="0" smtClean="0">
              <a:solidFill>
                <a:schemeClr val="bg1"/>
              </a:solidFill>
            </a:endParaRPr>
          </a:p>
        </p:txBody>
      </p:sp>
    </p:spTree>
    <p:extLst>
      <p:ext uri="{BB962C8B-B14F-4D97-AF65-F5344CB8AC3E}">
        <p14:creationId xmlns:p14="http://schemas.microsoft.com/office/powerpoint/2010/main" val="2396742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nvPr>
        </p:nvGraphicFramePr>
        <p:xfrm>
          <a:off x="182882" y="-6096"/>
          <a:ext cx="10955916" cy="6801242"/>
        </p:xfrm>
        <a:graphic>
          <a:graphicData uri="http://schemas.openxmlformats.org/drawingml/2006/table">
            <a:tbl>
              <a:tblPr firstRow="1" bandRow="1">
                <a:tableStyleId>{5C22544A-7EE6-4342-B048-85BDC9FD1C3A}</a:tableStyleId>
              </a:tblPr>
              <a:tblGrid>
                <a:gridCol w="912993">
                  <a:extLst>
                    <a:ext uri="{9D8B030D-6E8A-4147-A177-3AD203B41FA5}">
                      <a16:colId xmlns:a16="http://schemas.microsoft.com/office/drawing/2014/main" val="1460851085"/>
                    </a:ext>
                  </a:extLst>
                </a:gridCol>
                <a:gridCol w="912993">
                  <a:extLst>
                    <a:ext uri="{9D8B030D-6E8A-4147-A177-3AD203B41FA5}">
                      <a16:colId xmlns:a16="http://schemas.microsoft.com/office/drawing/2014/main" val="2414468112"/>
                    </a:ext>
                  </a:extLst>
                </a:gridCol>
                <a:gridCol w="912993">
                  <a:extLst>
                    <a:ext uri="{9D8B030D-6E8A-4147-A177-3AD203B41FA5}">
                      <a16:colId xmlns:a16="http://schemas.microsoft.com/office/drawing/2014/main" val="989507319"/>
                    </a:ext>
                  </a:extLst>
                </a:gridCol>
                <a:gridCol w="912993">
                  <a:extLst>
                    <a:ext uri="{9D8B030D-6E8A-4147-A177-3AD203B41FA5}">
                      <a16:colId xmlns:a16="http://schemas.microsoft.com/office/drawing/2014/main" val="2420849081"/>
                    </a:ext>
                  </a:extLst>
                </a:gridCol>
                <a:gridCol w="912993">
                  <a:extLst>
                    <a:ext uri="{9D8B030D-6E8A-4147-A177-3AD203B41FA5}">
                      <a16:colId xmlns:a16="http://schemas.microsoft.com/office/drawing/2014/main" val="2491830162"/>
                    </a:ext>
                  </a:extLst>
                </a:gridCol>
                <a:gridCol w="912993">
                  <a:extLst>
                    <a:ext uri="{9D8B030D-6E8A-4147-A177-3AD203B41FA5}">
                      <a16:colId xmlns:a16="http://schemas.microsoft.com/office/drawing/2014/main" val="2544560014"/>
                    </a:ext>
                  </a:extLst>
                </a:gridCol>
                <a:gridCol w="912993">
                  <a:extLst>
                    <a:ext uri="{9D8B030D-6E8A-4147-A177-3AD203B41FA5}">
                      <a16:colId xmlns:a16="http://schemas.microsoft.com/office/drawing/2014/main" val="1321867057"/>
                    </a:ext>
                  </a:extLst>
                </a:gridCol>
                <a:gridCol w="912993">
                  <a:extLst>
                    <a:ext uri="{9D8B030D-6E8A-4147-A177-3AD203B41FA5}">
                      <a16:colId xmlns:a16="http://schemas.microsoft.com/office/drawing/2014/main" val="3385819961"/>
                    </a:ext>
                  </a:extLst>
                </a:gridCol>
                <a:gridCol w="912993">
                  <a:extLst>
                    <a:ext uri="{9D8B030D-6E8A-4147-A177-3AD203B41FA5}">
                      <a16:colId xmlns:a16="http://schemas.microsoft.com/office/drawing/2014/main" val="881116192"/>
                    </a:ext>
                  </a:extLst>
                </a:gridCol>
                <a:gridCol w="912993">
                  <a:extLst>
                    <a:ext uri="{9D8B030D-6E8A-4147-A177-3AD203B41FA5}">
                      <a16:colId xmlns:a16="http://schemas.microsoft.com/office/drawing/2014/main" val="1427668515"/>
                    </a:ext>
                  </a:extLst>
                </a:gridCol>
                <a:gridCol w="912993">
                  <a:extLst>
                    <a:ext uri="{9D8B030D-6E8A-4147-A177-3AD203B41FA5}">
                      <a16:colId xmlns:a16="http://schemas.microsoft.com/office/drawing/2014/main" val="1391222559"/>
                    </a:ext>
                  </a:extLst>
                </a:gridCol>
                <a:gridCol w="912993">
                  <a:extLst>
                    <a:ext uri="{9D8B030D-6E8A-4147-A177-3AD203B41FA5}">
                      <a16:colId xmlns:a16="http://schemas.microsoft.com/office/drawing/2014/main" val="206778860"/>
                    </a:ext>
                  </a:extLst>
                </a:gridCol>
              </a:tblGrid>
              <a:tr h="499872">
                <a:tc gridSpan="2">
                  <a:txBody>
                    <a:bodyPr/>
                    <a:lstStyle/>
                    <a:p>
                      <a:endParaRPr lang="fr-FR" dirty="0"/>
                    </a:p>
                  </a:txBody>
                  <a:tcPr/>
                </a:tc>
                <a:tc hMerge="1">
                  <a:txBody>
                    <a:bodyPr/>
                    <a:lstStyle/>
                    <a:p>
                      <a:endParaRPr lang="fr-FR" dirty="0"/>
                    </a:p>
                  </a:txBody>
                  <a:tcPr/>
                </a:tc>
                <a:tc>
                  <a:txBody>
                    <a:bodyPr/>
                    <a:lstStyle/>
                    <a:p>
                      <a:r>
                        <a:rPr lang="fr-FR" dirty="0"/>
                        <a:t>ADILVA</a:t>
                      </a:r>
                    </a:p>
                  </a:txBody>
                  <a:tcPr/>
                </a:tc>
                <a:tc>
                  <a:txBody>
                    <a:bodyPr/>
                    <a:lstStyle/>
                    <a:p>
                      <a:r>
                        <a:rPr lang="fr-FR" dirty="0"/>
                        <a:t>ANSES</a:t>
                      </a:r>
                    </a:p>
                  </a:txBody>
                  <a:tcPr/>
                </a:tc>
                <a:tc>
                  <a:txBody>
                    <a:bodyPr/>
                    <a:lstStyle/>
                    <a:p>
                      <a:r>
                        <a:rPr lang="fr-FR" dirty="0"/>
                        <a:t>DGAL</a:t>
                      </a:r>
                    </a:p>
                  </a:txBody>
                  <a:tcPr/>
                </a:tc>
                <a:tc>
                  <a:txBody>
                    <a:bodyPr/>
                    <a:lstStyle/>
                    <a:p>
                      <a:r>
                        <a:rPr lang="fr-FR" dirty="0"/>
                        <a:t>ENVT</a:t>
                      </a:r>
                    </a:p>
                  </a:txBody>
                  <a:tcPr/>
                </a:tc>
                <a:tc>
                  <a:txBody>
                    <a:bodyPr/>
                    <a:lstStyle/>
                    <a:p>
                      <a:r>
                        <a:rPr lang="fr-FR" dirty="0"/>
                        <a:t>INRAE</a:t>
                      </a:r>
                    </a:p>
                  </a:txBody>
                  <a:tcPr/>
                </a:tc>
                <a:tc>
                  <a:txBody>
                    <a:bodyPr/>
                    <a:lstStyle/>
                    <a:p>
                      <a:r>
                        <a:rPr lang="fr-FR" dirty="0"/>
                        <a:t>ONIRIS</a:t>
                      </a:r>
                    </a:p>
                  </a:txBody>
                  <a:tcPr/>
                </a:tc>
                <a:tc>
                  <a:txBody>
                    <a:bodyPr/>
                    <a:lstStyle/>
                    <a:p>
                      <a:r>
                        <a:rPr lang="fr-FR" dirty="0"/>
                        <a:t>VAS</a:t>
                      </a:r>
                    </a:p>
                  </a:txBody>
                  <a:tcPr/>
                </a:tc>
                <a:tc>
                  <a:txBody>
                    <a:bodyPr/>
                    <a:lstStyle/>
                    <a:p>
                      <a:r>
                        <a:rPr lang="fr-FR" dirty="0"/>
                        <a:t>Races </a:t>
                      </a:r>
                    </a:p>
                  </a:txBody>
                  <a:tcPr/>
                </a:tc>
                <a:tc>
                  <a:txBody>
                    <a:bodyPr/>
                    <a:lstStyle/>
                    <a:p>
                      <a:r>
                        <a:rPr lang="fr-FR" dirty="0"/>
                        <a:t>SIMV</a:t>
                      </a:r>
                    </a:p>
                  </a:txBody>
                  <a:tcPr/>
                </a:tc>
                <a:tc>
                  <a:txBody>
                    <a:bodyPr/>
                    <a:lstStyle/>
                    <a:p>
                      <a:r>
                        <a:rPr lang="fr-FR" dirty="0"/>
                        <a:t>SNGTV</a:t>
                      </a:r>
                    </a:p>
                  </a:txBody>
                  <a:tcPr/>
                </a:tc>
                <a:extLst>
                  <a:ext uri="{0D108BD9-81ED-4DB2-BD59-A6C34878D82A}">
                    <a16:rowId xmlns:a16="http://schemas.microsoft.com/office/drawing/2014/main" val="2301049443"/>
                  </a:ext>
                </a:extLst>
              </a:tr>
              <a:tr h="390692">
                <a:tc rowSpan="2">
                  <a:txBody>
                    <a:bodyPr/>
                    <a:lstStyle/>
                    <a:p>
                      <a:r>
                        <a:rPr lang="fr-FR" sz="1400" dirty="0" err="1"/>
                        <a:t>Épidémio</a:t>
                      </a:r>
                      <a:r>
                        <a:rPr lang="fr-FR" sz="1400" dirty="0"/>
                        <a:t>  résistance</a:t>
                      </a:r>
                    </a:p>
                  </a:txBody>
                  <a:tcPr/>
                </a:tc>
                <a:tc>
                  <a:txBody>
                    <a:bodyPr/>
                    <a:lstStyle/>
                    <a:p>
                      <a:r>
                        <a:rPr lang="fr-FR" sz="900" dirty="0"/>
                        <a:t>Enquêtes</a:t>
                      </a:r>
                      <a:r>
                        <a:rPr lang="fr-FR" sz="900" baseline="0" dirty="0"/>
                        <a:t> </a:t>
                      </a:r>
                      <a:r>
                        <a:rPr lang="fr-FR" sz="900" baseline="0" dirty="0" err="1"/>
                        <a:t>épidémio</a:t>
                      </a:r>
                      <a:endParaRPr lang="fr-FR" sz="900" dirty="0"/>
                    </a:p>
                  </a:txBody>
                  <a:tcPr/>
                </a:tc>
                <a:tc>
                  <a:txBody>
                    <a:bodyPr/>
                    <a:lstStyle/>
                    <a:p>
                      <a:endParaRPr lang="fr-FR"/>
                    </a:p>
                  </a:txBody>
                  <a:tcPr/>
                </a:tc>
                <a:tc>
                  <a:txBody>
                    <a:bodyPr/>
                    <a:lstStyle/>
                    <a:p>
                      <a:r>
                        <a:rPr lang="fr-FR" dirty="0"/>
                        <a:t>X</a:t>
                      </a:r>
                    </a:p>
                  </a:txBody>
                  <a:tcPr/>
                </a:tc>
                <a:tc>
                  <a:txBody>
                    <a:bodyPr/>
                    <a:lstStyle/>
                    <a:p>
                      <a:endParaRPr lang="fr-FR"/>
                    </a:p>
                  </a:txBody>
                  <a:tcPr/>
                </a:tc>
                <a:tc>
                  <a:txBody>
                    <a:bodyPr/>
                    <a:lstStyle/>
                    <a:p>
                      <a:r>
                        <a:rPr lang="fr-FR" dirty="0"/>
                        <a:t>X</a:t>
                      </a:r>
                    </a:p>
                  </a:txBody>
                  <a:tcPr/>
                </a:tc>
                <a:tc>
                  <a:txBody>
                    <a:bodyPr/>
                    <a:lstStyle/>
                    <a:p>
                      <a:endParaRPr lang="fr-FR"/>
                    </a:p>
                  </a:txBody>
                  <a:tcPr/>
                </a:tc>
                <a:tc>
                  <a:txBody>
                    <a:bodyPr/>
                    <a:lstStyle/>
                    <a:p>
                      <a:r>
                        <a:rPr lang="fr-FR" dirty="0"/>
                        <a:t>X</a:t>
                      </a:r>
                    </a:p>
                  </a:txBody>
                  <a:tcPr/>
                </a:tc>
                <a:tc>
                  <a:txBody>
                    <a:bodyPr/>
                    <a:lstStyle/>
                    <a:p>
                      <a:r>
                        <a:rPr lang="fr-FR" dirty="0"/>
                        <a:t>X</a:t>
                      </a:r>
                    </a:p>
                  </a:txBody>
                  <a:tcPr/>
                </a:tc>
                <a:tc>
                  <a:txBody>
                    <a:bodyPr/>
                    <a:lstStyle/>
                    <a:p>
                      <a:endParaRPr lang="fr-FR" dirty="0"/>
                    </a:p>
                  </a:txBody>
                  <a:tcPr/>
                </a:tc>
                <a:tc>
                  <a:txBody>
                    <a:bodyPr/>
                    <a:lstStyle/>
                    <a:p>
                      <a:endParaRPr lang="fr-FR" dirty="0"/>
                    </a:p>
                  </a:txBody>
                  <a:tcPr/>
                </a:tc>
                <a:tc>
                  <a:txBody>
                    <a:bodyPr/>
                    <a:lstStyle/>
                    <a:p>
                      <a:r>
                        <a:rPr lang="fr-FR" dirty="0"/>
                        <a:t>X</a:t>
                      </a:r>
                    </a:p>
                  </a:txBody>
                  <a:tcPr/>
                </a:tc>
                <a:extLst>
                  <a:ext uri="{0D108BD9-81ED-4DB2-BD59-A6C34878D82A}">
                    <a16:rowId xmlns:a16="http://schemas.microsoft.com/office/drawing/2014/main" val="821481082"/>
                  </a:ext>
                </a:extLst>
              </a:tr>
              <a:tr h="505420">
                <a:tc vMerge="1">
                  <a:txBody>
                    <a:bodyPr/>
                    <a:lstStyle/>
                    <a:p>
                      <a:endParaRPr lang="fr-FR" dirty="0"/>
                    </a:p>
                  </a:txBody>
                  <a:tcPr/>
                </a:tc>
                <a:tc>
                  <a:txBody>
                    <a:bodyPr/>
                    <a:lstStyle/>
                    <a:p>
                      <a:r>
                        <a:rPr lang="fr-FR" sz="900" baseline="0" dirty="0"/>
                        <a:t>Diagnostic infestations</a:t>
                      </a:r>
                      <a:endParaRPr lang="fr-FR" sz="900" dirty="0"/>
                    </a:p>
                  </a:txBody>
                  <a:tcPr/>
                </a:tc>
                <a:tc>
                  <a:txBody>
                    <a:bodyPr/>
                    <a:lstStyle/>
                    <a:p>
                      <a:endParaRPr lang="fr-FR"/>
                    </a:p>
                  </a:txBody>
                  <a:tcPr/>
                </a:tc>
                <a:tc>
                  <a:txBody>
                    <a:bodyPr/>
                    <a:lstStyle/>
                    <a:p>
                      <a:r>
                        <a:rPr lang="fr-FR" dirty="0"/>
                        <a:t>X</a:t>
                      </a:r>
                    </a:p>
                  </a:txBody>
                  <a:tcPr/>
                </a:tc>
                <a:tc>
                  <a:txBody>
                    <a:bodyPr/>
                    <a:lstStyle/>
                    <a:p>
                      <a:endParaRPr lang="fr-FR"/>
                    </a:p>
                  </a:txBody>
                  <a:tcPr/>
                </a:tc>
                <a:tc>
                  <a:txBody>
                    <a:bodyPr/>
                    <a:lstStyle/>
                    <a:p>
                      <a:r>
                        <a:rPr lang="fr-FR" dirty="0"/>
                        <a:t>X</a:t>
                      </a:r>
                    </a:p>
                  </a:txBody>
                  <a:tcPr/>
                </a:tc>
                <a:tc>
                  <a:txBody>
                    <a:bodyPr/>
                    <a:lstStyle/>
                    <a:p>
                      <a:r>
                        <a:rPr lang="fr-FR" dirty="0"/>
                        <a:t>X</a:t>
                      </a:r>
                    </a:p>
                  </a:txBody>
                  <a:tcPr/>
                </a:tc>
                <a:tc>
                  <a:txBody>
                    <a:bodyPr/>
                    <a:lstStyle/>
                    <a:p>
                      <a:r>
                        <a:rPr lang="fr-FR" dirty="0"/>
                        <a:t>X</a:t>
                      </a:r>
                    </a:p>
                  </a:txBody>
                  <a:tcPr/>
                </a:tc>
                <a:tc>
                  <a:txBody>
                    <a:bodyPr/>
                    <a:lstStyle/>
                    <a:p>
                      <a:r>
                        <a:rPr lang="fr-FR" dirty="0"/>
                        <a:t>X</a:t>
                      </a:r>
                    </a:p>
                  </a:txBody>
                  <a:tcPr/>
                </a:tc>
                <a:tc>
                  <a:txBody>
                    <a:bodyPr/>
                    <a:lstStyle/>
                    <a:p>
                      <a:endParaRPr lang="fr-FR" dirty="0"/>
                    </a:p>
                  </a:txBody>
                  <a:tcPr/>
                </a:tc>
                <a:tc>
                  <a:txBody>
                    <a:bodyPr/>
                    <a:lstStyle/>
                    <a:p>
                      <a:endParaRPr lang="fr-FR" dirty="0"/>
                    </a:p>
                  </a:txBody>
                  <a:tcPr/>
                </a:tc>
                <a:tc>
                  <a:txBody>
                    <a:bodyPr/>
                    <a:lstStyle/>
                    <a:p>
                      <a:r>
                        <a:rPr lang="fr-FR" dirty="0"/>
                        <a:t>X</a:t>
                      </a:r>
                    </a:p>
                  </a:txBody>
                  <a:tcPr/>
                </a:tc>
                <a:extLst>
                  <a:ext uri="{0D108BD9-81ED-4DB2-BD59-A6C34878D82A}">
                    <a16:rowId xmlns:a16="http://schemas.microsoft.com/office/drawing/2014/main" val="2101539424"/>
                  </a:ext>
                </a:extLst>
              </a:tr>
              <a:tr h="1465096">
                <a:tc>
                  <a:txBody>
                    <a:bodyPr/>
                    <a:lstStyle/>
                    <a:p>
                      <a:r>
                        <a:rPr lang="fr-FR" sz="1400" dirty="0"/>
                        <a:t>Détection  résistance</a:t>
                      </a:r>
                    </a:p>
                  </a:txBody>
                  <a:tcPr/>
                </a:tc>
                <a:tc>
                  <a:txBody>
                    <a:bodyPr/>
                    <a:lstStyle/>
                    <a:p>
                      <a:r>
                        <a:rPr lang="fr-FR" sz="900" dirty="0"/>
                        <a:t>Mécanismes résistance et test de détection</a:t>
                      </a:r>
                    </a:p>
                    <a:p>
                      <a:r>
                        <a:rPr lang="fr-FR" sz="900" dirty="0"/>
                        <a:t>Développement outils</a:t>
                      </a:r>
                      <a:r>
                        <a:rPr lang="fr-FR" sz="900" baseline="0" dirty="0"/>
                        <a:t> de monitoring</a:t>
                      </a:r>
                      <a:endParaRPr lang="fr-FR" sz="900" dirty="0"/>
                    </a:p>
                    <a:p>
                      <a:r>
                        <a:rPr lang="fr-FR" sz="900" dirty="0"/>
                        <a:t>Développement</a:t>
                      </a:r>
                      <a:r>
                        <a:rPr lang="fr-FR" sz="900" baseline="0" dirty="0"/>
                        <a:t> marqueurs</a:t>
                      </a:r>
                      <a:endParaRPr lang="fr-FR" sz="900"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r>
                        <a:rPr lang="fr-FR" dirty="0"/>
                        <a:t>X</a:t>
                      </a:r>
                    </a:p>
                  </a:txBody>
                  <a:tcPr/>
                </a:tc>
                <a:tc>
                  <a:txBody>
                    <a:bodyPr/>
                    <a:lstStyle/>
                    <a:p>
                      <a:endParaRPr lang="fr-FR"/>
                    </a:p>
                  </a:txBody>
                  <a:tcPr/>
                </a:tc>
                <a:tc>
                  <a:txBody>
                    <a:bodyPr/>
                    <a:lstStyle/>
                    <a:p>
                      <a:r>
                        <a:rPr lang="fr-FR" dirty="0"/>
                        <a:t>X</a:t>
                      </a:r>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95774380"/>
                  </a:ext>
                </a:extLst>
              </a:tr>
              <a:tr h="390692">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t>Surveillance</a:t>
                      </a:r>
                      <a:r>
                        <a:rPr lang="fr-FR" sz="1400" baseline="0" dirty="0"/>
                        <a:t>  résistance</a:t>
                      </a:r>
                      <a:endParaRPr lang="fr-FR" sz="1400" dirty="0"/>
                    </a:p>
                  </a:txBody>
                  <a:tcPr/>
                </a:tc>
                <a:tc>
                  <a:txBody>
                    <a:bodyPr/>
                    <a:lstStyle/>
                    <a:p>
                      <a:r>
                        <a:rPr lang="fr-FR" sz="900" dirty="0"/>
                        <a:t>Pharmacovigilance</a:t>
                      </a:r>
                    </a:p>
                  </a:txBody>
                  <a:tcPr/>
                </a:tc>
                <a:tc>
                  <a:txBody>
                    <a:bodyPr/>
                    <a:lstStyle/>
                    <a:p>
                      <a:endParaRPr lang="fr-FR"/>
                    </a:p>
                  </a:txBody>
                  <a:tcPr/>
                </a:tc>
                <a:tc>
                  <a:txBody>
                    <a:bodyPr/>
                    <a:lstStyle/>
                    <a:p>
                      <a:r>
                        <a:rPr lang="fr-FR" dirty="0"/>
                        <a:t>X</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r>
                        <a:rPr lang="fr-FR" dirty="0">
                          <a:solidFill>
                            <a:schemeClr val="tx1"/>
                          </a:solidFill>
                        </a:rPr>
                        <a:t>X</a:t>
                      </a:r>
                    </a:p>
                  </a:txBody>
                  <a:tcPr/>
                </a:tc>
                <a:tc>
                  <a:txBody>
                    <a:bodyPr/>
                    <a:lstStyle/>
                    <a:p>
                      <a:r>
                        <a:rPr lang="fr-FR" dirty="0"/>
                        <a:t>X</a:t>
                      </a:r>
                    </a:p>
                  </a:txBody>
                  <a:tcPr/>
                </a:tc>
                <a:extLst>
                  <a:ext uri="{0D108BD9-81ED-4DB2-BD59-A6C34878D82A}">
                    <a16:rowId xmlns:a16="http://schemas.microsoft.com/office/drawing/2014/main" val="3890916027"/>
                  </a:ext>
                </a:extLst>
              </a:tr>
              <a:tr h="675090">
                <a:tc vMerge="1">
                  <a:txBody>
                    <a:bodyPr/>
                    <a:lstStyle/>
                    <a:p>
                      <a:endParaRPr lang="fr-FR" dirty="0"/>
                    </a:p>
                  </a:txBody>
                  <a:tcPr/>
                </a:tc>
                <a:tc>
                  <a:txBody>
                    <a:bodyPr/>
                    <a:lstStyle/>
                    <a:p>
                      <a:r>
                        <a:rPr lang="fr-FR" sz="900" dirty="0"/>
                        <a:t>Monitoring national</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dirty="0"/>
                    </a:p>
                  </a:txBody>
                  <a:tcPr/>
                </a:tc>
                <a:tc>
                  <a:txBody>
                    <a:bodyPr/>
                    <a:lstStyle/>
                    <a:p>
                      <a:r>
                        <a:rPr lang="fr-FR" dirty="0"/>
                        <a:t>X</a:t>
                      </a:r>
                    </a:p>
                  </a:txBody>
                  <a:tcPr/>
                </a:tc>
                <a:extLst>
                  <a:ext uri="{0D108BD9-81ED-4DB2-BD59-A6C34878D82A}">
                    <a16:rowId xmlns:a16="http://schemas.microsoft.com/office/drawing/2014/main" val="4030334416"/>
                  </a:ext>
                </a:extLst>
              </a:tr>
              <a:tr h="390692">
                <a:tc rowSpan="5">
                  <a:txBody>
                    <a:bodyPr/>
                    <a:lstStyle/>
                    <a:p>
                      <a:r>
                        <a:rPr lang="fr-FR" sz="1400" dirty="0"/>
                        <a:t>Contrôle des infestations</a:t>
                      </a:r>
                    </a:p>
                  </a:txBody>
                  <a:tcPr/>
                </a:tc>
                <a:tc>
                  <a:txBody>
                    <a:bodyPr/>
                    <a:lstStyle/>
                    <a:p>
                      <a:r>
                        <a:rPr lang="fr-FR" sz="900" dirty="0"/>
                        <a:t>Contrôle intégré</a:t>
                      </a:r>
                    </a:p>
                  </a:txBody>
                  <a:tcPr/>
                </a:tc>
                <a:tc>
                  <a:txBody>
                    <a:bodyPr/>
                    <a:lstStyle/>
                    <a:p>
                      <a:endParaRPr lang="fr-FR" dirty="0"/>
                    </a:p>
                  </a:txBody>
                  <a:tcPr/>
                </a:tc>
                <a:tc>
                  <a:txBody>
                    <a:bodyPr/>
                    <a:lstStyle/>
                    <a:p>
                      <a:r>
                        <a:rPr lang="fr-FR" dirty="0"/>
                        <a:t>X</a:t>
                      </a:r>
                    </a:p>
                  </a:txBody>
                  <a:tcPr/>
                </a:tc>
                <a:tc>
                  <a:txBody>
                    <a:bodyPr/>
                    <a:lstStyle/>
                    <a:p>
                      <a:endParaRPr lang="fr-FR"/>
                    </a:p>
                  </a:txBody>
                  <a:tcPr/>
                </a:tc>
                <a:tc>
                  <a:txBody>
                    <a:bodyPr/>
                    <a:lstStyle/>
                    <a:p>
                      <a:r>
                        <a:rPr lang="fr-FR" dirty="0"/>
                        <a:t>X</a:t>
                      </a:r>
                    </a:p>
                  </a:txBody>
                  <a:tcPr/>
                </a:tc>
                <a:tc>
                  <a:txBody>
                    <a:bodyPr/>
                    <a:lstStyle/>
                    <a:p>
                      <a:endParaRPr lang="fr-FR"/>
                    </a:p>
                  </a:txBody>
                  <a:tcPr/>
                </a:tc>
                <a:tc>
                  <a:txBody>
                    <a:bodyPr/>
                    <a:lstStyle/>
                    <a:p>
                      <a:r>
                        <a:rPr lang="fr-FR" dirty="0"/>
                        <a:t>X</a:t>
                      </a:r>
                    </a:p>
                  </a:txBody>
                  <a:tcPr/>
                </a:tc>
                <a:tc>
                  <a:txBody>
                    <a:bodyPr/>
                    <a:lstStyle/>
                    <a:p>
                      <a:r>
                        <a:rPr lang="fr-FR" dirty="0"/>
                        <a:t>X</a:t>
                      </a:r>
                    </a:p>
                  </a:txBody>
                  <a:tcPr/>
                </a:tc>
                <a:tc>
                  <a:txBody>
                    <a:bodyPr/>
                    <a:lstStyle/>
                    <a:p>
                      <a:endParaRPr lang="fr-FR" dirty="0"/>
                    </a:p>
                  </a:txBody>
                  <a:tcPr/>
                </a:tc>
                <a:tc>
                  <a:txBody>
                    <a:bodyPr/>
                    <a:lstStyle/>
                    <a:p>
                      <a:endParaRPr lang="fr-FR" dirty="0"/>
                    </a:p>
                  </a:txBody>
                  <a:tcPr/>
                </a:tc>
                <a:tc>
                  <a:txBody>
                    <a:bodyPr/>
                    <a:lstStyle/>
                    <a:p>
                      <a:r>
                        <a:rPr lang="fr-FR" dirty="0"/>
                        <a:t>X</a:t>
                      </a:r>
                    </a:p>
                  </a:txBody>
                  <a:tcPr/>
                </a:tc>
                <a:extLst>
                  <a:ext uri="{0D108BD9-81ED-4DB2-BD59-A6C34878D82A}">
                    <a16:rowId xmlns:a16="http://schemas.microsoft.com/office/drawing/2014/main" val="3899754965"/>
                  </a:ext>
                </a:extLst>
              </a:tr>
              <a:tr h="697665">
                <a:tc vMerge="1">
                  <a:txBody>
                    <a:bodyPr/>
                    <a:lstStyle/>
                    <a:p>
                      <a:endParaRPr lang="fr-FR" dirty="0"/>
                    </a:p>
                  </a:txBody>
                  <a:tcPr/>
                </a:tc>
                <a:tc>
                  <a:txBody>
                    <a:bodyPr/>
                    <a:lstStyle/>
                    <a:p>
                      <a:r>
                        <a:rPr lang="fr-FR" sz="900" dirty="0"/>
                        <a:t>Alternatives</a:t>
                      </a:r>
                      <a:r>
                        <a:rPr lang="fr-FR" sz="900" baseline="0" dirty="0"/>
                        <a:t> biologiques</a:t>
                      </a:r>
                      <a:endParaRPr lang="fr-FR" sz="900"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r>
                        <a:rPr lang="fr-FR" dirty="0"/>
                        <a:t>X</a:t>
                      </a:r>
                    </a:p>
                  </a:txBody>
                  <a:tcPr/>
                </a:tc>
                <a:tc>
                  <a:txBody>
                    <a:bodyPr/>
                    <a:lstStyle/>
                    <a:p>
                      <a:endParaRPr lang="fr-FR" dirty="0"/>
                    </a:p>
                  </a:txBody>
                  <a:tcPr/>
                </a:tc>
                <a:tc>
                  <a:txBody>
                    <a:bodyPr/>
                    <a:lstStyle/>
                    <a:p>
                      <a:r>
                        <a:rPr lang="fr-FR" dirty="0"/>
                        <a:t>X</a:t>
                      </a:r>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583791335"/>
                  </a:ext>
                </a:extLst>
              </a:tr>
              <a:tr h="697665">
                <a:tc vMerge="1">
                  <a:txBody>
                    <a:bodyPr/>
                    <a:lstStyle/>
                    <a:p>
                      <a:endParaRPr lang="fr-FR" dirty="0"/>
                    </a:p>
                  </a:txBody>
                  <a:tcPr/>
                </a:tc>
                <a:tc>
                  <a:txBody>
                    <a:bodyPr/>
                    <a:lstStyle/>
                    <a:p>
                      <a:r>
                        <a:rPr lang="fr-FR" sz="900" dirty="0"/>
                        <a:t>Traitement ciblé/sélectif</a:t>
                      </a:r>
                    </a:p>
                  </a:txBody>
                  <a:tcPr/>
                </a:tc>
                <a:tc>
                  <a:txBody>
                    <a:bodyPr/>
                    <a:lstStyle/>
                    <a:p>
                      <a:endParaRPr lang="fr-FR" dirty="0"/>
                    </a:p>
                  </a:txBody>
                  <a:tcPr/>
                </a:tc>
                <a:tc>
                  <a:txBody>
                    <a:bodyPr/>
                    <a:lstStyle/>
                    <a:p>
                      <a:r>
                        <a:rPr lang="fr-FR" dirty="0"/>
                        <a:t>X</a:t>
                      </a:r>
                    </a:p>
                  </a:txBody>
                  <a:tcPr/>
                </a:tc>
                <a:tc>
                  <a:txBody>
                    <a:bodyPr/>
                    <a:lstStyle/>
                    <a:p>
                      <a:endParaRPr lang="fr-FR" dirty="0"/>
                    </a:p>
                  </a:txBody>
                  <a:tcPr/>
                </a:tc>
                <a:tc>
                  <a:txBody>
                    <a:bodyPr/>
                    <a:lstStyle/>
                    <a:p>
                      <a:r>
                        <a:rPr lang="fr-FR" dirty="0"/>
                        <a:t>X</a:t>
                      </a:r>
                    </a:p>
                  </a:txBody>
                  <a:tcPr/>
                </a:tc>
                <a:tc>
                  <a:txBody>
                    <a:bodyPr/>
                    <a:lstStyle/>
                    <a:p>
                      <a:endParaRPr lang="fr-FR" dirty="0"/>
                    </a:p>
                  </a:txBody>
                  <a:tcPr/>
                </a:tc>
                <a:tc>
                  <a:txBody>
                    <a:bodyPr/>
                    <a:lstStyle/>
                    <a:p>
                      <a:r>
                        <a:rPr lang="fr-FR" dirty="0"/>
                        <a:t>X</a:t>
                      </a:r>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r>
                        <a:rPr lang="fr-FR" dirty="0"/>
                        <a:t>X</a:t>
                      </a:r>
                    </a:p>
                  </a:txBody>
                  <a:tcPr/>
                </a:tc>
                <a:extLst>
                  <a:ext uri="{0D108BD9-81ED-4DB2-BD59-A6C34878D82A}">
                    <a16:rowId xmlns:a16="http://schemas.microsoft.com/office/drawing/2014/main" val="1132496188"/>
                  </a:ext>
                </a:extLst>
              </a:tr>
              <a:tr h="544179">
                <a:tc vMerge="1">
                  <a:txBody>
                    <a:bodyPr/>
                    <a:lstStyle/>
                    <a:p>
                      <a:endParaRPr lang="fr-FR" dirty="0"/>
                    </a:p>
                  </a:txBody>
                  <a:tcPr/>
                </a:tc>
                <a:tc>
                  <a:txBody>
                    <a:bodyPr/>
                    <a:lstStyle/>
                    <a:p>
                      <a:r>
                        <a:rPr lang="fr-FR" sz="900" dirty="0"/>
                        <a:t>Analyse des pratiques</a:t>
                      </a:r>
                    </a:p>
                  </a:txBody>
                  <a:tcPr/>
                </a:tc>
                <a:tc>
                  <a:txBody>
                    <a:bodyPr/>
                    <a:lstStyle/>
                    <a:p>
                      <a:endParaRPr lang="fr-FR" dirty="0"/>
                    </a:p>
                  </a:txBody>
                  <a:tcPr/>
                </a:tc>
                <a:tc>
                  <a:txBody>
                    <a:bodyPr/>
                    <a:lstStyle/>
                    <a:p>
                      <a:r>
                        <a:rPr lang="fr-FR" dirty="0"/>
                        <a:t>X</a:t>
                      </a:r>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r>
                        <a:rPr lang="fr-FR" dirty="0"/>
                        <a:t>X</a:t>
                      </a:r>
                    </a:p>
                  </a:txBody>
                  <a:tcPr/>
                </a:tc>
                <a:tc>
                  <a:txBody>
                    <a:bodyPr/>
                    <a:lstStyle/>
                    <a:p>
                      <a:endParaRPr lang="fr-FR" dirty="0"/>
                    </a:p>
                  </a:txBody>
                  <a:tcPr/>
                </a:tc>
                <a:tc>
                  <a:txBody>
                    <a:bodyPr/>
                    <a:lstStyle/>
                    <a:p>
                      <a:r>
                        <a:rPr lang="fr-FR" dirty="0"/>
                        <a:t>X</a:t>
                      </a:r>
                    </a:p>
                  </a:txBody>
                  <a:tcPr/>
                </a:tc>
                <a:tc>
                  <a:txBody>
                    <a:bodyPr/>
                    <a:lstStyle/>
                    <a:p>
                      <a:r>
                        <a:rPr lang="fr-FR" dirty="0"/>
                        <a:t>X</a:t>
                      </a:r>
                    </a:p>
                  </a:txBody>
                  <a:tcPr/>
                </a:tc>
                <a:extLst>
                  <a:ext uri="{0D108BD9-81ED-4DB2-BD59-A6C34878D82A}">
                    <a16:rowId xmlns:a16="http://schemas.microsoft.com/office/drawing/2014/main" val="641170537"/>
                  </a:ext>
                </a:extLst>
              </a:tr>
              <a:tr h="544179">
                <a:tc vMerge="1">
                  <a:txBody>
                    <a:bodyPr/>
                    <a:lstStyle/>
                    <a:p>
                      <a:endParaRPr lang="fr-FR" dirty="0"/>
                    </a:p>
                  </a:txBody>
                  <a:tcPr/>
                </a:tc>
                <a:tc>
                  <a:txBody>
                    <a:bodyPr/>
                    <a:lstStyle/>
                    <a:p>
                      <a:r>
                        <a:rPr lang="fr-FR" sz="900" dirty="0"/>
                        <a:t>Associations d’AH : coût/</a:t>
                      </a:r>
                      <a:r>
                        <a:rPr lang="fr-FR" sz="900" dirty="0" err="1"/>
                        <a:t>bén</a:t>
                      </a:r>
                      <a:endParaRPr lang="fr-FR" sz="900"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537934781"/>
                  </a:ext>
                </a:extLst>
              </a:tr>
            </a:tbl>
          </a:graphicData>
        </a:graphic>
      </p:graphicFrame>
    </p:spTree>
    <p:extLst>
      <p:ext uri="{BB962C8B-B14F-4D97-AF65-F5344CB8AC3E}">
        <p14:creationId xmlns:p14="http://schemas.microsoft.com/office/powerpoint/2010/main" val="3037315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789920640"/>
              </p:ext>
            </p:extLst>
          </p:nvPr>
        </p:nvGraphicFramePr>
        <p:xfrm>
          <a:off x="182882" y="557574"/>
          <a:ext cx="10955916" cy="4309621"/>
        </p:xfrm>
        <a:graphic>
          <a:graphicData uri="http://schemas.openxmlformats.org/drawingml/2006/table">
            <a:tbl>
              <a:tblPr firstRow="1" bandRow="1">
                <a:tableStyleId>{5C22544A-7EE6-4342-B048-85BDC9FD1C3A}</a:tableStyleId>
              </a:tblPr>
              <a:tblGrid>
                <a:gridCol w="912993">
                  <a:extLst>
                    <a:ext uri="{9D8B030D-6E8A-4147-A177-3AD203B41FA5}">
                      <a16:colId xmlns:a16="http://schemas.microsoft.com/office/drawing/2014/main" val="1460851085"/>
                    </a:ext>
                  </a:extLst>
                </a:gridCol>
                <a:gridCol w="912993">
                  <a:extLst>
                    <a:ext uri="{9D8B030D-6E8A-4147-A177-3AD203B41FA5}">
                      <a16:colId xmlns:a16="http://schemas.microsoft.com/office/drawing/2014/main" val="2414468112"/>
                    </a:ext>
                  </a:extLst>
                </a:gridCol>
                <a:gridCol w="912993">
                  <a:extLst>
                    <a:ext uri="{9D8B030D-6E8A-4147-A177-3AD203B41FA5}">
                      <a16:colId xmlns:a16="http://schemas.microsoft.com/office/drawing/2014/main" val="989507319"/>
                    </a:ext>
                  </a:extLst>
                </a:gridCol>
                <a:gridCol w="912993">
                  <a:extLst>
                    <a:ext uri="{9D8B030D-6E8A-4147-A177-3AD203B41FA5}">
                      <a16:colId xmlns:a16="http://schemas.microsoft.com/office/drawing/2014/main" val="2420849081"/>
                    </a:ext>
                  </a:extLst>
                </a:gridCol>
                <a:gridCol w="912993">
                  <a:extLst>
                    <a:ext uri="{9D8B030D-6E8A-4147-A177-3AD203B41FA5}">
                      <a16:colId xmlns:a16="http://schemas.microsoft.com/office/drawing/2014/main" val="2491830162"/>
                    </a:ext>
                  </a:extLst>
                </a:gridCol>
                <a:gridCol w="912993">
                  <a:extLst>
                    <a:ext uri="{9D8B030D-6E8A-4147-A177-3AD203B41FA5}">
                      <a16:colId xmlns:a16="http://schemas.microsoft.com/office/drawing/2014/main" val="2544560014"/>
                    </a:ext>
                  </a:extLst>
                </a:gridCol>
                <a:gridCol w="912993">
                  <a:extLst>
                    <a:ext uri="{9D8B030D-6E8A-4147-A177-3AD203B41FA5}">
                      <a16:colId xmlns:a16="http://schemas.microsoft.com/office/drawing/2014/main" val="1321867057"/>
                    </a:ext>
                  </a:extLst>
                </a:gridCol>
                <a:gridCol w="912993">
                  <a:extLst>
                    <a:ext uri="{9D8B030D-6E8A-4147-A177-3AD203B41FA5}">
                      <a16:colId xmlns:a16="http://schemas.microsoft.com/office/drawing/2014/main" val="3385819961"/>
                    </a:ext>
                  </a:extLst>
                </a:gridCol>
                <a:gridCol w="912993">
                  <a:extLst>
                    <a:ext uri="{9D8B030D-6E8A-4147-A177-3AD203B41FA5}">
                      <a16:colId xmlns:a16="http://schemas.microsoft.com/office/drawing/2014/main" val="881116192"/>
                    </a:ext>
                  </a:extLst>
                </a:gridCol>
                <a:gridCol w="912993">
                  <a:extLst>
                    <a:ext uri="{9D8B030D-6E8A-4147-A177-3AD203B41FA5}">
                      <a16:colId xmlns:a16="http://schemas.microsoft.com/office/drawing/2014/main" val="1427668515"/>
                    </a:ext>
                  </a:extLst>
                </a:gridCol>
                <a:gridCol w="912993">
                  <a:extLst>
                    <a:ext uri="{9D8B030D-6E8A-4147-A177-3AD203B41FA5}">
                      <a16:colId xmlns:a16="http://schemas.microsoft.com/office/drawing/2014/main" val="1391222559"/>
                    </a:ext>
                  </a:extLst>
                </a:gridCol>
                <a:gridCol w="912993">
                  <a:extLst>
                    <a:ext uri="{9D8B030D-6E8A-4147-A177-3AD203B41FA5}">
                      <a16:colId xmlns:a16="http://schemas.microsoft.com/office/drawing/2014/main" val="206778860"/>
                    </a:ext>
                  </a:extLst>
                </a:gridCol>
              </a:tblGrid>
              <a:tr h="499872">
                <a:tc gridSpan="2">
                  <a:txBody>
                    <a:bodyPr/>
                    <a:lstStyle/>
                    <a:p>
                      <a:endParaRPr lang="fr-FR" dirty="0"/>
                    </a:p>
                  </a:txBody>
                  <a:tcPr/>
                </a:tc>
                <a:tc hMerge="1">
                  <a:txBody>
                    <a:bodyPr/>
                    <a:lstStyle/>
                    <a:p>
                      <a:endParaRPr lang="fr-FR" dirty="0"/>
                    </a:p>
                  </a:txBody>
                  <a:tcPr/>
                </a:tc>
                <a:tc>
                  <a:txBody>
                    <a:bodyPr/>
                    <a:lstStyle/>
                    <a:p>
                      <a:r>
                        <a:rPr lang="fr-FR" dirty="0"/>
                        <a:t>ADILVA</a:t>
                      </a:r>
                    </a:p>
                  </a:txBody>
                  <a:tcPr/>
                </a:tc>
                <a:tc>
                  <a:txBody>
                    <a:bodyPr/>
                    <a:lstStyle/>
                    <a:p>
                      <a:r>
                        <a:rPr lang="fr-FR" dirty="0"/>
                        <a:t>ANSES</a:t>
                      </a:r>
                    </a:p>
                  </a:txBody>
                  <a:tcPr/>
                </a:tc>
                <a:tc>
                  <a:txBody>
                    <a:bodyPr/>
                    <a:lstStyle/>
                    <a:p>
                      <a:r>
                        <a:rPr lang="fr-FR" dirty="0"/>
                        <a:t>DGAL</a:t>
                      </a:r>
                    </a:p>
                  </a:txBody>
                  <a:tcPr/>
                </a:tc>
                <a:tc>
                  <a:txBody>
                    <a:bodyPr/>
                    <a:lstStyle/>
                    <a:p>
                      <a:r>
                        <a:rPr lang="fr-FR" dirty="0"/>
                        <a:t>ENVT</a:t>
                      </a:r>
                    </a:p>
                  </a:txBody>
                  <a:tcPr/>
                </a:tc>
                <a:tc>
                  <a:txBody>
                    <a:bodyPr/>
                    <a:lstStyle/>
                    <a:p>
                      <a:r>
                        <a:rPr lang="fr-FR" dirty="0"/>
                        <a:t>INRAE</a:t>
                      </a:r>
                    </a:p>
                  </a:txBody>
                  <a:tcPr/>
                </a:tc>
                <a:tc>
                  <a:txBody>
                    <a:bodyPr/>
                    <a:lstStyle/>
                    <a:p>
                      <a:r>
                        <a:rPr lang="fr-FR" dirty="0"/>
                        <a:t>ONIRIS</a:t>
                      </a:r>
                    </a:p>
                  </a:txBody>
                  <a:tcPr/>
                </a:tc>
                <a:tc>
                  <a:txBody>
                    <a:bodyPr/>
                    <a:lstStyle/>
                    <a:p>
                      <a:r>
                        <a:rPr lang="fr-FR" dirty="0"/>
                        <a:t>VAS</a:t>
                      </a:r>
                    </a:p>
                  </a:txBody>
                  <a:tcPr/>
                </a:tc>
                <a:tc>
                  <a:txBody>
                    <a:bodyPr/>
                    <a:lstStyle/>
                    <a:p>
                      <a:r>
                        <a:rPr lang="fr-FR" dirty="0"/>
                        <a:t>Races </a:t>
                      </a:r>
                    </a:p>
                  </a:txBody>
                  <a:tcPr/>
                </a:tc>
                <a:tc>
                  <a:txBody>
                    <a:bodyPr/>
                    <a:lstStyle/>
                    <a:p>
                      <a:r>
                        <a:rPr lang="fr-FR" dirty="0"/>
                        <a:t>SIMV</a:t>
                      </a:r>
                    </a:p>
                  </a:txBody>
                  <a:tcPr/>
                </a:tc>
                <a:tc>
                  <a:txBody>
                    <a:bodyPr/>
                    <a:lstStyle/>
                    <a:p>
                      <a:r>
                        <a:rPr lang="fr-FR" dirty="0"/>
                        <a:t>SNGTV</a:t>
                      </a:r>
                    </a:p>
                  </a:txBody>
                  <a:tcPr/>
                </a:tc>
                <a:extLst>
                  <a:ext uri="{0D108BD9-81ED-4DB2-BD59-A6C34878D82A}">
                    <a16:rowId xmlns:a16="http://schemas.microsoft.com/office/drawing/2014/main" val="2301049443"/>
                  </a:ext>
                </a:extLst>
              </a:tr>
              <a:tr h="390692">
                <a:tc rowSpan="7">
                  <a:txBody>
                    <a:bodyPr/>
                    <a:lstStyle/>
                    <a:p>
                      <a:r>
                        <a:rPr lang="fr-FR" sz="1400" dirty="0"/>
                        <a:t>Anthelminthiques</a:t>
                      </a:r>
                    </a:p>
                    <a:p>
                      <a:r>
                        <a:rPr lang="fr-FR" sz="140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a:t> </a:t>
                      </a:r>
                    </a:p>
                  </a:txBody>
                  <a:tcPr/>
                </a:tc>
                <a:tc>
                  <a:txBody>
                    <a:bodyPr/>
                    <a:lstStyle/>
                    <a:p>
                      <a:r>
                        <a:rPr lang="fr-FR" sz="900" dirty="0"/>
                        <a:t>Nouveaux AH</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r>
                        <a:rPr lang="fr-FR" dirty="0"/>
                        <a:t>X</a:t>
                      </a: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r>
                        <a:rPr lang="fr-FR" dirty="0">
                          <a:solidFill>
                            <a:schemeClr val="tx1"/>
                          </a:solidFill>
                        </a:rPr>
                        <a:t>X</a:t>
                      </a:r>
                    </a:p>
                  </a:txBody>
                  <a:tcPr/>
                </a:tc>
                <a:tc>
                  <a:txBody>
                    <a:bodyPr/>
                    <a:lstStyle/>
                    <a:p>
                      <a:endParaRPr lang="fr-FR" dirty="0"/>
                    </a:p>
                  </a:txBody>
                  <a:tcPr/>
                </a:tc>
                <a:extLst>
                  <a:ext uri="{0D108BD9-81ED-4DB2-BD59-A6C34878D82A}">
                    <a16:rowId xmlns:a16="http://schemas.microsoft.com/office/drawing/2014/main" val="821481082"/>
                  </a:ext>
                </a:extLst>
              </a:tr>
              <a:tr h="305505">
                <a:tc vMerge="1">
                  <a:txBody>
                    <a:bodyPr/>
                    <a:lstStyle/>
                    <a:p>
                      <a:endParaRPr lang="fr-FR" dirty="0"/>
                    </a:p>
                  </a:txBody>
                  <a:tcPr/>
                </a:tc>
                <a:tc>
                  <a:txBody>
                    <a:bodyPr/>
                    <a:lstStyle/>
                    <a:p>
                      <a:r>
                        <a:rPr lang="fr-FR" sz="900" baseline="0" dirty="0"/>
                        <a:t>Packaging</a:t>
                      </a:r>
                      <a:endParaRPr lang="fr-FR" sz="900"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r>
                        <a:rPr lang="fr-FR" dirty="0">
                          <a:solidFill>
                            <a:schemeClr val="tx1"/>
                          </a:solidFill>
                        </a:rPr>
                        <a:t>X</a:t>
                      </a:r>
                    </a:p>
                  </a:txBody>
                  <a:tcPr/>
                </a:tc>
                <a:tc>
                  <a:txBody>
                    <a:bodyPr/>
                    <a:lstStyle/>
                    <a:p>
                      <a:endParaRPr lang="fr-FR" dirty="0"/>
                    </a:p>
                  </a:txBody>
                  <a:tcPr/>
                </a:tc>
                <a:extLst>
                  <a:ext uri="{0D108BD9-81ED-4DB2-BD59-A6C34878D82A}">
                    <a16:rowId xmlns:a16="http://schemas.microsoft.com/office/drawing/2014/main" val="2101539424"/>
                  </a:ext>
                </a:extLst>
              </a:tr>
              <a:tr h="401334">
                <a:tc vMerge="1">
                  <a:txBody>
                    <a:bodyPr/>
                    <a:lstStyle/>
                    <a:p>
                      <a:endParaRPr lang="fr-FR" sz="1400" dirty="0"/>
                    </a:p>
                  </a:txBody>
                  <a:tcPr/>
                </a:tc>
                <a:tc>
                  <a:txBody>
                    <a:bodyPr/>
                    <a:lstStyle/>
                    <a:p>
                      <a:r>
                        <a:rPr lang="fr-FR" sz="900" dirty="0"/>
                        <a:t>Espèces mineures</a:t>
                      </a:r>
                    </a:p>
                  </a:txBody>
                  <a:tcPr/>
                </a:tc>
                <a:tc>
                  <a:txBody>
                    <a:bodyPr/>
                    <a:lstStyle/>
                    <a:p>
                      <a:endParaRPr lang="fr-FR" dirty="0"/>
                    </a:p>
                  </a:txBody>
                  <a:tcPr/>
                </a:tc>
                <a:tc>
                  <a:txBody>
                    <a:bodyPr/>
                    <a:lstStyle/>
                    <a:p>
                      <a:r>
                        <a:rPr lang="fr-FR" dirty="0"/>
                        <a:t>X</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r>
                        <a:rPr lang="fr-FR" dirty="0"/>
                        <a:t>X</a:t>
                      </a:r>
                    </a:p>
                  </a:txBody>
                  <a:tcPr/>
                </a:tc>
                <a:tc>
                  <a:txBody>
                    <a:bodyPr/>
                    <a:lstStyle/>
                    <a:p>
                      <a:endParaRPr lang="fr-FR" dirty="0"/>
                    </a:p>
                  </a:txBody>
                  <a:tcPr/>
                </a:tc>
                <a:tc>
                  <a:txBody>
                    <a:bodyPr/>
                    <a:lstStyle/>
                    <a:p>
                      <a:r>
                        <a:rPr lang="fr-FR" dirty="0">
                          <a:solidFill>
                            <a:schemeClr val="tx1"/>
                          </a:solidFill>
                        </a:rPr>
                        <a:t>X</a:t>
                      </a:r>
                    </a:p>
                  </a:txBody>
                  <a:tcPr/>
                </a:tc>
                <a:tc>
                  <a:txBody>
                    <a:bodyPr/>
                    <a:lstStyle/>
                    <a:p>
                      <a:r>
                        <a:rPr lang="fr-FR" dirty="0"/>
                        <a:t>X</a:t>
                      </a:r>
                    </a:p>
                  </a:txBody>
                  <a:tcPr/>
                </a:tc>
                <a:extLst>
                  <a:ext uri="{0D108BD9-81ED-4DB2-BD59-A6C34878D82A}">
                    <a16:rowId xmlns:a16="http://schemas.microsoft.com/office/drawing/2014/main" val="395774380"/>
                  </a:ext>
                </a:extLst>
              </a:tr>
              <a:tr h="390692">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400" dirty="0"/>
                    </a:p>
                  </a:txBody>
                  <a:tcPr/>
                </a:tc>
                <a:tc>
                  <a:txBody>
                    <a:bodyPr/>
                    <a:lstStyle/>
                    <a:p>
                      <a:r>
                        <a:rPr lang="fr-FR" sz="900" dirty="0"/>
                        <a:t>Combinaison </a:t>
                      </a:r>
                      <a:r>
                        <a:rPr lang="fr-FR" sz="900" dirty="0" err="1"/>
                        <a:t>strongylicides</a:t>
                      </a:r>
                      <a:r>
                        <a:rPr lang="fr-FR" sz="900" dirty="0"/>
                        <a:t> / autres</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r>
                        <a:rPr lang="fr-FR" dirty="0"/>
                        <a:t>X</a:t>
                      </a: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dirty="0">
                        <a:solidFill>
                          <a:schemeClr val="tx1"/>
                        </a:solidFill>
                      </a:endParaRPr>
                    </a:p>
                  </a:txBody>
                  <a:tcPr/>
                </a:tc>
                <a:tc>
                  <a:txBody>
                    <a:bodyPr/>
                    <a:lstStyle/>
                    <a:p>
                      <a:endParaRPr lang="fr-FR" dirty="0"/>
                    </a:p>
                  </a:txBody>
                  <a:tcPr/>
                </a:tc>
                <a:extLst>
                  <a:ext uri="{0D108BD9-81ED-4DB2-BD59-A6C34878D82A}">
                    <a16:rowId xmlns:a16="http://schemas.microsoft.com/office/drawing/2014/main" val="3890916027"/>
                  </a:ext>
                </a:extLst>
              </a:tr>
              <a:tr h="450932">
                <a:tc vMerge="1">
                  <a:txBody>
                    <a:bodyPr/>
                    <a:lstStyle/>
                    <a:p>
                      <a:endParaRPr lang="fr-FR" dirty="0"/>
                    </a:p>
                  </a:txBody>
                  <a:tcPr/>
                </a:tc>
                <a:tc>
                  <a:txBody>
                    <a:bodyPr/>
                    <a:lstStyle/>
                    <a:p>
                      <a:r>
                        <a:rPr lang="fr-FR" sz="900" dirty="0"/>
                        <a:t> guidelines sur usage</a:t>
                      </a:r>
                    </a:p>
                  </a:txBody>
                  <a:tcPr/>
                </a:tc>
                <a:tc>
                  <a:txBody>
                    <a:bodyPr/>
                    <a:lstStyle/>
                    <a:p>
                      <a:endParaRPr lang="fr-FR"/>
                    </a:p>
                  </a:txBody>
                  <a:tcPr/>
                </a:tc>
                <a:tc>
                  <a:txBody>
                    <a:bodyPr/>
                    <a:lstStyle/>
                    <a:p>
                      <a:r>
                        <a:rPr lang="fr-FR" dirty="0"/>
                        <a:t>X</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r>
                        <a:rPr lang="fr-FR" dirty="0">
                          <a:solidFill>
                            <a:schemeClr val="tx1"/>
                          </a:solidFill>
                        </a:rPr>
                        <a:t>X</a:t>
                      </a:r>
                    </a:p>
                  </a:txBody>
                  <a:tcPr/>
                </a:tc>
                <a:tc>
                  <a:txBody>
                    <a:bodyPr/>
                    <a:lstStyle/>
                    <a:p>
                      <a:r>
                        <a:rPr lang="fr-FR" dirty="0"/>
                        <a:t>X</a:t>
                      </a:r>
                    </a:p>
                  </a:txBody>
                  <a:tcPr/>
                </a:tc>
                <a:extLst>
                  <a:ext uri="{0D108BD9-81ED-4DB2-BD59-A6C34878D82A}">
                    <a16:rowId xmlns:a16="http://schemas.microsoft.com/office/drawing/2014/main" val="4030334416"/>
                  </a:ext>
                </a:extLst>
              </a:tr>
              <a:tr h="390692">
                <a:tc vMerge="1">
                  <a:txBody>
                    <a:bodyPr/>
                    <a:lstStyle/>
                    <a:p>
                      <a:endParaRPr lang="fr-FR" sz="1400" dirty="0"/>
                    </a:p>
                  </a:txBody>
                  <a:tcPr/>
                </a:tc>
                <a:tc>
                  <a:txBody>
                    <a:bodyPr/>
                    <a:lstStyle/>
                    <a:p>
                      <a:r>
                        <a:rPr lang="fr-FR" sz="900" dirty="0"/>
                        <a:t>Infos sur résistance</a:t>
                      </a:r>
                    </a:p>
                  </a:txBody>
                  <a:tcPr/>
                </a:tc>
                <a:tc>
                  <a:txBody>
                    <a:bodyPr/>
                    <a:lstStyle/>
                    <a:p>
                      <a:endParaRPr lang="fr-FR" dirty="0"/>
                    </a:p>
                  </a:txBody>
                  <a:tcPr/>
                </a:tc>
                <a:tc>
                  <a:txBody>
                    <a:bodyPr/>
                    <a:lstStyle/>
                    <a:p>
                      <a:r>
                        <a:rPr lang="fr-FR" dirty="0"/>
                        <a:t>X</a:t>
                      </a: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r>
                        <a:rPr lang="fr-FR" dirty="0">
                          <a:solidFill>
                            <a:schemeClr val="tx1"/>
                          </a:solidFill>
                        </a:rPr>
                        <a:t>X ?</a:t>
                      </a:r>
                    </a:p>
                  </a:txBody>
                  <a:tcPr/>
                </a:tc>
                <a:tc>
                  <a:txBody>
                    <a:bodyPr/>
                    <a:lstStyle/>
                    <a:p>
                      <a:r>
                        <a:rPr lang="fr-FR" dirty="0"/>
                        <a:t>X</a:t>
                      </a:r>
                    </a:p>
                  </a:txBody>
                  <a:tcPr/>
                </a:tc>
                <a:extLst>
                  <a:ext uri="{0D108BD9-81ED-4DB2-BD59-A6C34878D82A}">
                    <a16:rowId xmlns:a16="http://schemas.microsoft.com/office/drawing/2014/main" val="3899754965"/>
                  </a:ext>
                </a:extLst>
              </a:tr>
              <a:tr h="423499">
                <a:tc vMerge="1">
                  <a:txBody>
                    <a:bodyPr/>
                    <a:lstStyle/>
                    <a:p>
                      <a:endParaRPr lang="fr-FR" dirty="0"/>
                    </a:p>
                  </a:txBody>
                  <a:tcPr/>
                </a:tc>
                <a:tc>
                  <a:txBody>
                    <a:bodyPr/>
                    <a:lstStyle/>
                    <a:p>
                      <a:r>
                        <a:rPr lang="fr-FR" sz="900" dirty="0"/>
                        <a:t>Contrôle publicité</a:t>
                      </a:r>
                    </a:p>
                  </a:txBody>
                  <a:tcPr/>
                </a:tc>
                <a:tc>
                  <a:txBody>
                    <a:bodyPr/>
                    <a:lstStyle/>
                    <a:p>
                      <a:endParaRPr lang="fr-FR" dirty="0"/>
                    </a:p>
                  </a:txBody>
                  <a:tcPr/>
                </a:tc>
                <a:tc>
                  <a:txBody>
                    <a:bodyPr/>
                    <a:lstStyle/>
                    <a:p>
                      <a:r>
                        <a:rPr lang="fr-FR" dirty="0"/>
                        <a:t>X</a:t>
                      </a:r>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583791335"/>
                  </a:ext>
                </a:extLst>
              </a:tr>
              <a:tr h="544179">
                <a:tc>
                  <a:txBody>
                    <a:bodyPr/>
                    <a:lstStyle/>
                    <a:p>
                      <a:r>
                        <a:rPr lang="fr-FR" sz="1300" dirty="0"/>
                        <a:t>Formation des vétos sur la résistance</a:t>
                      </a:r>
                    </a:p>
                  </a:txBody>
                  <a:tcPr/>
                </a:tc>
                <a:tc>
                  <a:txBody>
                    <a:bodyPr/>
                    <a:lstStyle/>
                    <a:p>
                      <a:endParaRPr lang="fr-FR" sz="900" dirty="0"/>
                    </a:p>
                  </a:txBody>
                  <a:tcPr/>
                </a:tc>
                <a:tc>
                  <a:txBody>
                    <a:bodyPr/>
                    <a:lstStyle/>
                    <a:p>
                      <a:endParaRPr lang="fr-FR" dirty="0"/>
                    </a:p>
                  </a:txBody>
                  <a:tcPr/>
                </a:tc>
                <a:tc>
                  <a:txBody>
                    <a:bodyPr/>
                    <a:lstStyle/>
                    <a:p>
                      <a:r>
                        <a:rPr lang="fr-FR" dirty="0"/>
                        <a:t>X</a:t>
                      </a:r>
                    </a:p>
                  </a:txBody>
                  <a:tcPr/>
                </a:tc>
                <a:tc>
                  <a:txBody>
                    <a:bodyPr/>
                    <a:lstStyle/>
                    <a:p>
                      <a:r>
                        <a:rPr lang="fr-FR" dirty="0"/>
                        <a:t>X </a:t>
                      </a:r>
                    </a:p>
                  </a:txBody>
                  <a:tcPr/>
                </a:tc>
                <a:tc>
                  <a:txBody>
                    <a:bodyPr/>
                    <a:lstStyle/>
                    <a:p>
                      <a:r>
                        <a:rPr lang="fr-FR" dirty="0"/>
                        <a:t>X</a:t>
                      </a:r>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r>
                        <a:rPr lang="fr-FR" dirty="0"/>
                        <a:t>X</a:t>
                      </a:r>
                    </a:p>
                  </a:txBody>
                  <a:tcPr/>
                </a:tc>
                <a:extLst>
                  <a:ext uri="{0D108BD9-81ED-4DB2-BD59-A6C34878D82A}">
                    <a16:rowId xmlns:a16="http://schemas.microsoft.com/office/drawing/2014/main" val="2613208427"/>
                  </a:ext>
                </a:extLst>
              </a:tr>
            </a:tbl>
          </a:graphicData>
        </a:graphic>
      </p:graphicFrame>
    </p:spTree>
    <p:extLst>
      <p:ext uri="{BB962C8B-B14F-4D97-AF65-F5344CB8AC3E}">
        <p14:creationId xmlns:p14="http://schemas.microsoft.com/office/powerpoint/2010/main" val="2333184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Secteur">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64</TotalTime>
  <Words>654</Words>
  <Application>Microsoft Office PowerPoint</Application>
  <PresentationFormat>Grand écran</PresentationFormat>
  <Paragraphs>165</Paragraphs>
  <Slides>9</Slides>
  <Notes>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9</vt:i4>
      </vt:variant>
    </vt:vector>
  </HeadingPairs>
  <TitlesOfParts>
    <vt:vector size="17" baseType="lpstr">
      <vt:lpstr>Arial</vt:lpstr>
      <vt:lpstr>Calibri</vt:lpstr>
      <vt:lpstr>Calibri Light</vt:lpstr>
      <vt:lpstr>Century Gothic</vt:lpstr>
      <vt:lpstr>Times New Roman</vt:lpstr>
      <vt:lpstr>Wingdings 3</vt:lpstr>
      <vt:lpstr>Secteur</vt:lpstr>
      <vt:lpstr>Thème Office</vt:lpstr>
      <vt:lpstr>Groupe résistance aux antiparasitaires</vt:lpstr>
      <vt:lpstr>Objectifs du gt</vt:lpstr>
      <vt:lpstr>Présentation PowerPoint</vt:lpstr>
      <vt:lpstr>LES REUNIONS du gt</vt:lpstr>
      <vt:lpstr>ACTIONS/SUJETS EN COURS</vt:lpstr>
      <vt:lpstr>ACTIONS/SUJETS EN COURS</vt:lpstr>
      <vt:lpstr>ACTIONS/SUJETS EN COURS</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Groupe résistance aux antiparasitaires</dc:title>
  <dc:creator>Christophe Chartier</dc:creator>
  <cp:lastModifiedBy>Christophe Chartier</cp:lastModifiedBy>
  <cp:revision>8</cp:revision>
  <dcterms:created xsi:type="dcterms:W3CDTF">2021-03-09T09:29:14Z</dcterms:created>
  <dcterms:modified xsi:type="dcterms:W3CDTF">2021-03-09T10:33:47Z</dcterms:modified>
</cp:coreProperties>
</file>