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82" r:id="rId2"/>
    <p:sldId id="283" r:id="rId3"/>
    <p:sldId id="284" r:id="rId4"/>
    <p:sldId id="285" r:id="rId5"/>
    <p:sldId id="287" r:id="rId6"/>
    <p:sldId id="286" r:id="rId7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9967"/>
    <a:srgbClr val="9299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52A4826-43D0-467A-97EE-601ACFB831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C7C53CE-ACAC-4345-9EB3-4AE6D8BE90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8FF08-CAB9-44D6-A735-234D505BE30A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904D46-AC02-4515-95C1-A58C83E225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D74B59-8442-49D0-978B-DEEFB495A4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2A7AC-3178-4734-8709-7486A8BAD4E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7CF45C9-02AB-4835-87BB-2738F92994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979" y="9431599"/>
            <a:ext cx="906568" cy="45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02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FF2E8-B955-4B44-8E8B-F3ADB80CE4B5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5BD8E-8674-4EDC-9CB8-8AFF340701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17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 en français ou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anglais</a:t>
            </a:r>
            <a:r>
              <a:rPr lang="en-US" dirty="0"/>
              <a:t> SLEE: suspected lack of expected efficacy)</a:t>
            </a:r>
            <a:endParaRPr lang="fr-FR" dirty="0"/>
          </a:p>
          <a:p>
            <a:r>
              <a:rPr lang="fr-FR" dirty="0"/>
              <a:t>*Mentionner obligation déontologique de déclaration de PV pour les vétérinaires</a:t>
            </a:r>
          </a:p>
          <a:p>
            <a:r>
              <a:rPr lang="fr-FR" dirty="0"/>
              <a:t>Mentionner obligation du laboratoire de remonter tous les cas reçus à l’ANMV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E5BD8E-8674-4EDC-9CB8-8AFF340701B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8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steffen\Desktop\logo RFSA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491" y="836712"/>
            <a:ext cx="516501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40969"/>
            <a:ext cx="7543800" cy="1008112"/>
          </a:xfrm>
        </p:spPr>
        <p:txBody>
          <a:bodyPr anchor="b"/>
          <a:lstStyle>
            <a:lvl1pPr>
              <a:defRPr sz="48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749" y="4365104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91" y="6381328"/>
            <a:ext cx="2438399" cy="365760"/>
          </a:xfrm>
        </p:spPr>
        <p:txBody>
          <a:bodyPr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fld id="{6F0056B1-9792-411F-AD60-7614E1D1E0B0}" type="datetime1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944" y="6381328"/>
            <a:ext cx="2367281" cy="365760"/>
          </a:xfrm>
        </p:spPr>
        <p:txBody>
          <a:bodyPr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5099-CF01-4BC3-91A7-D83B3FBA005E}" type="datetime1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178C-D0F8-4DB2-B343-5F785EB95248}" type="datetime1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  <a:lvl2pPr>
              <a:defRPr sz="2200"/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30/10/2020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fr-FR" dirty="0"/>
              <a:t>JNGTV  POITIERS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05CB30C-2C71-4E5F-B14C-818EFA748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997014"/>
            <a:ext cx="914400" cy="4206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63241-7941-4243-A497-56948A7F012F}" type="datetime1">
              <a:rPr lang="fr-FR" smtClean="0"/>
              <a:t>08/01/2021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781-76E1-4727-AA65-A7566A20BA9C}" type="datetime1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FC3A-5121-4FCF-8D45-8E6EDE81446E}" type="datetime1">
              <a:rPr lang="fr-FR" smtClean="0"/>
              <a:t>08/01/2021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9961-A4A7-47B6-91B5-9AB6D5BB7781}" type="datetime1">
              <a:rPr lang="fr-FR" smtClean="0"/>
              <a:t>08/01/2021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B697-CF50-4E00-917C-19354D00F778}" type="datetime1">
              <a:rPr lang="fr-FR" smtClean="0"/>
              <a:t>08/01/2021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370A-7E69-45F4-86AA-BFFD68E72183}" type="datetime1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409-956F-48A3-8369-885FA580F8CD}" type="datetime1">
              <a:rPr lang="fr-FR" smtClean="0"/>
              <a:t>08/01/2021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759967"/>
          </a:solidFill>
          <a:ln>
            <a:solidFill>
              <a:srgbClr val="759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algn="ctr"/>
            <a:r>
              <a:rPr lang="fr-FR" dirty="0"/>
              <a:t>JNGTV POITIERS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30/10/2020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F9AEE-D9F2-4B2C-BB3B-D4DBEF36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Réseau Français de Santé </a:t>
            </a:r>
            <a:r>
              <a:rPr lang="fr-FR" dirty="0" smtClean="0"/>
              <a:t>Animale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3EB9A5-E3DA-439F-8208-74EE9DDC3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80060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fr-FR" sz="2400" dirty="0"/>
              <a:t>Créé dans le but de </a:t>
            </a:r>
            <a:r>
              <a:rPr lang="fr-FR" sz="2400" b="1" dirty="0"/>
              <a:t>favoriser les partenariats de recherche entre des institutions du public et du </a:t>
            </a:r>
            <a:r>
              <a:rPr lang="fr-FR" sz="2400" b="1" dirty="0" smtClean="0"/>
              <a:t>privé</a:t>
            </a:r>
            <a:endParaRPr lang="fr-FR" sz="2400" dirty="0"/>
          </a:p>
          <a:p>
            <a:pPr marL="114300" indent="0">
              <a:buNone/>
            </a:pPr>
            <a:endParaRPr lang="fr-FR" sz="2400" b="1" dirty="0" smtClean="0"/>
          </a:p>
          <a:p>
            <a:pPr marL="114300" indent="0">
              <a:buNone/>
            </a:pPr>
            <a:r>
              <a:rPr lang="fr-FR" sz="2400" b="1" dirty="0" smtClean="0"/>
              <a:t>Missions</a:t>
            </a:r>
            <a:r>
              <a:rPr lang="fr-FR" sz="2400" dirty="0" smtClean="0"/>
              <a:t> </a:t>
            </a:r>
            <a:r>
              <a:rPr lang="fr-FR" sz="2400" dirty="0"/>
              <a:t>: Concertation / Coordination / Coopération</a:t>
            </a:r>
          </a:p>
          <a:p>
            <a:pPr marL="114300" indent="0">
              <a:buNone/>
            </a:pPr>
            <a:endParaRPr lang="fr-FR" sz="2400" b="1" dirty="0" smtClean="0"/>
          </a:p>
          <a:p>
            <a:pPr marL="114300" indent="0">
              <a:buNone/>
            </a:pPr>
            <a:r>
              <a:rPr lang="fr-FR" sz="2400" b="1" dirty="0" smtClean="0"/>
              <a:t>Groupes thématiques (GT): </a:t>
            </a:r>
          </a:p>
          <a:p>
            <a:r>
              <a:rPr lang="fr-FR" sz="2400" dirty="0" smtClean="0">
                <a:solidFill>
                  <a:srgbClr val="0070C0"/>
                </a:solidFill>
              </a:rPr>
              <a:t>GT1 Disponibilité – Réunions ANMV sur les gaps thérapeutiques </a:t>
            </a:r>
          </a:p>
          <a:p>
            <a:r>
              <a:rPr lang="fr-FR" sz="2400" dirty="0" smtClean="0"/>
              <a:t>GT2 Maladies émergentes (DNC, </a:t>
            </a:r>
            <a:r>
              <a:rPr lang="fr-FR" sz="2400" dirty="0" err="1" smtClean="0"/>
              <a:t>Covid</a:t>
            </a:r>
            <a:r>
              <a:rPr lang="fr-FR" sz="2400" dirty="0" smtClean="0"/>
              <a:t> 19, PPA, Influenza aviaire)</a:t>
            </a:r>
          </a:p>
          <a:p>
            <a:r>
              <a:rPr lang="fr-FR" sz="2400" dirty="0" smtClean="0"/>
              <a:t>GT3 Europe</a:t>
            </a:r>
          </a:p>
          <a:p>
            <a:r>
              <a:rPr lang="fr-FR" sz="2400" dirty="0" smtClean="0"/>
              <a:t>GT4 Partenariats de recherche public-privé</a:t>
            </a:r>
          </a:p>
          <a:p>
            <a:r>
              <a:rPr lang="fr-FR" sz="2400" dirty="0" smtClean="0"/>
              <a:t>GT5 Tuberculose bovine</a:t>
            </a:r>
          </a:p>
          <a:p>
            <a:r>
              <a:rPr lang="fr-FR" sz="2400" dirty="0" smtClean="0"/>
              <a:t>GT Diagnostics</a:t>
            </a:r>
          </a:p>
          <a:p>
            <a:r>
              <a:rPr lang="fr-FR" sz="2400" dirty="0" smtClean="0"/>
              <a:t>GT Résistance </a:t>
            </a:r>
            <a:r>
              <a:rPr lang="fr-FR" sz="2400" dirty="0"/>
              <a:t>aux </a:t>
            </a:r>
            <a:r>
              <a:rPr lang="fr-FR" sz="2400" dirty="0" smtClean="0"/>
              <a:t>antiparasitaires</a:t>
            </a:r>
          </a:p>
          <a:p>
            <a:r>
              <a:rPr lang="fr-FR" sz="2400" dirty="0" err="1" smtClean="0"/>
              <a:t>EcoAntibio</a:t>
            </a:r>
            <a:endParaRPr lang="fr-FR" sz="2400" dirty="0" smtClean="0"/>
          </a:p>
          <a:p>
            <a:pPr marL="114300" indent="0">
              <a:buNone/>
            </a:pPr>
            <a:endParaRPr lang="fr-FR" sz="2400" b="1" dirty="0" smtClean="0"/>
          </a:p>
          <a:p>
            <a:pPr marL="114300" indent="0">
              <a:buNone/>
            </a:pPr>
            <a:r>
              <a:rPr lang="fr-FR" sz="2400" b="1" dirty="0" smtClean="0"/>
              <a:t>Membres du COPIL : </a:t>
            </a:r>
            <a:r>
              <a:rPr lang="fr-FR" sz="2400" dirty="0" smtClean="0"/>
              <a:t>SIMV, ADILVA, AFLABV, IDELE, ITAB, ITAVI, ITSAP, AFVAC, </a:t>
            </a:r>
            <a:r>
              <a:rPr lang="fr-FR" sz="2400" dirty="0"/>
              <a:t>AVEF</a:t>
            </a:r>
            <a:r>
              <a:rPr lang="fr-FR" sz="2400" dirty="0" smtClean="0"/>
              <a:t>, SNGTV, Anses/ANMV, CGAAER, DGAL, FNGDS, DGER, ENVA, ENVT, ONIRIS, VETAGROSUP, </a:t>
            </a:r>
            <a:r>
              <a:rPr lang="fr-FR" sz="2400" dirty="0" err="1" smtClean="0"/>
              <a:t>INRAe</a:t>
            </a:r>
            <a:r>
              <a:rPr lang="fr-FR" sz="2400" dirty="0" smtClean="0"/>
              <a:t>,  CIRAD</a:t>
            </a:r>
            <a:r>
              <a:rPr lang="fr-FR" sz="2400" dirty="0"/>
              <a:t>, </a:t>
            </a:r>
            <a:r>
              <a:rPr lang="fr-FR" sz="2400" dirty="0" smtClean="0"/>
              <a:t>Institut Pasteur, LNCR, Ministère Recherche, Ministère environnement, Races de France, UMPC</a:t>
            </a:r>
          </a:p>
          <a:p>
            <a:endParaRPr lang="fr-FR" sz="2400" dirty="0"/>
          </a:p>
          <a:p>
            <a:pPr marL="114300" indent="0">
              <a:buNone/>
            </a:pPr>
            <a:endParaRPr lang="fr-FR" sz="2400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CBE2A4-CF44-43E9-A92A-806B4B1B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0"/>
            <a:ext cx="2367281" cy="36576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 Bilan 2020</a:t>
            </a:r>
            <a:endParaRPr lang="fr-FR" dirty="0"/>
          </a:p>
        </p:txBody>
      </p:sp>
      <p:pic>
        <p:nvPicPr>
          <p:cNvPr id="1026" name="Image 1" descr="cid:image001.jpg@01D105EC.98983E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931" y="2713244"/>
            <a:ext cx="1103265" cy="58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97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Gaps thérapeutiques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99964"/>
            <a:ext cx="76200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b="1" dirty="0" smtClean="0"/>
              <a:t>Réunions récentes :</a:t>
            </a:r>
          </a:p>
          <a:p>
            <a:r>
              <a:rPr lang="fr-FR" sz="1800" dirty="0" smtClean="0"/>
              <a:t>Filière Volailles </a:t>
            </a:r>
          </a:p>
          <a:p>
            <a:r>
              <a:rPr lang="fr-FR" sz="1800" dirty="0" smtClean="0"/>
              <a:t>Filière Chiens/chats/NAC : 1</a:t>
            </a:r>
            <a:r>
              <a:rPr lang="fr-FR" sz="1800" baseline="30000" dirty="0" smtClean="0"/>
              <a:t>ère</a:t>
            </a:r>
            <a:r>
              <a:rPr lang="fr-FR" sz="1800" dirty="0" smtClean="0"/>
              <a:t> réunion </a:t>
            </a:r>
            <a:r>
              <a:rPr lang="fr-FR" sz="1600" dirty="0" smtClean="0"/>
              <a:t>(8 membres AFVAC)</a:t>
            </a:r>
          </a:p>
          <a:p>
            <a:r>
              <a:rPr lang="fr-FR" sz="1800" dirty="0" smtClean="0"/>
              <a:t>Filière Porcs</a:t>
            </a:r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pPr marL="114300" indent="0">
              <a:buNone/>
            </a:pPr>
            <a:endParaRPr lang="fr-FR" sz="1600" dirty="0"/>
          </a:p>
          <a:p>
            <a:pPr marL="114300" indent="0">
              <a:buNone/>
            </a:pPr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pPr marL="114300" indent="0">
              <a:buNone/>
            </a:pPr>
            <a:endParaRPr lang="fr-FR" sz="1600" dirty="0"/>
          </a:p>
          <a:p>
            <a:endParaRPr lang="fr-FR" sz="1600" dirty="0" smtClean="0"/>
          </a:p>
          <a:p>
            <a:pPr marL="0" indent="0">
              <a:buNone/>
            </a:pPr>
            <a:endParaRPr lang="fr-FR" sz="1600" b="1" dirty="0" smtClean="0"/>
          </a:p>
          <a:p>
            <a:pPr marL="0" indent="0">
              <a:buNone/>
            </a:pPr>
            <a:endParaRPr lang="fr-FR" sz="1600" b="1" dirty="0"/>
          </a:p>
          <a:p>
            <a:pPr marL="0" indent="0">
              <a:buNone/>
            </a:pPr>
            <a:r>
              <a:rPr lang="fr-FR" sz="1600" b="1" dirty="0" smtClean="0"/>
              <a:t/>
            </a:r>
            <a:br>
              <a:rPr lang="fr-FR" sz="1600" b="1" dirty="0" smtClean="0"/>
            </a:br>
            <a:r>
              <a:rPr lang="fr-FR" sz="1600" b="1" dirty="0" smtClean="0"/>
              <a:t>Réunion à venir : </a:t>
            </a:r>
            <a:r>
              <a:rPr lang="fr-FR" sz="1600" dirty="0" smtClean="0"/>
              <a:t>Petits ruminants et Poissons en S1 2021</a:t>
            </a:r>
            <a:endParaRPr lang="fr-FR" sz="24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8" name="Légende encadrée 1 7"/>
          <p:cNvSpPr/>
          <p:nvPr/>
        </p:nvSpPr>
        <p:spPr bwMode="auto">
          <a:xfrm>
            <a:off x="6063499" y="4928879"/>
            <a:ext cx="1548172" cy="720081"/>
          </a:xfrm>
          <a:prstGeom prst="borderCallout1">
            <a:avLst>
              <a:gd name="adj1" fmla="val 46969"/>
              <a:gd name="adj2" fmla="val -823"/>
              <a:gd name="adj3" fmla="val 86045"/>
              <a:gd name="adj4" fmla="val -8572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-96" charset="-128"/>
              </a:rPr>
              <a:t>CR en français et anglais  disponibl</a:t>
            </a:r>
            <a:r>
              <a:rPr lang="fr-FR" sz="1400" b="0" dirty="0" smtClean="0">
                <a:ea typeface="ＭＳ Ｐゴシック" pitchFamily="-96" charset="-128"/>
              </a:rPr>
              <a:t>e sur site RFSA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-96" charset="-128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650742"/>
            <a:ext cx="4669007" cy="3154522"/>
          </a:xfrm>
          <a:prstGeom prst="rect">
            <a:avLst/>
          </a:prstGeom>
        </p:spPr>
      </p:pic>
      <p:sp>
        <p:nvSpPr>
          <p:cNvPr id="12" name="Légende encadrée 1 11"/>
          <p:cNvSpPr/>
          <p:nvPr/>
        </p:nvSpPr>
        <p:spPr bwMode="auto">
          <a:xfrm>
            <a:off x="6084168" y="3124200"/>
            <a:ext cx="1440160" cy="576064"/>
          </a:xfrm>
          <a:prstGeom prst="borderCallout1">
            <a:avLst>
              <a:gd name="adj1" fmla="val 45205"/>
              <a:gd name="adj2" fmla="val -1278"/>
              <a:gd name="adj3" fmla="val 146077"/>
              <a:gd name="adj4" fmla="val -92374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-96" charset="-128"/>
              </a:rPr>
              <a:t>CR à traduire et diffuser</a:t>
            </a:r>
          </a:p>
        </p:txBody>
      </p:sp>
      <p:sp>
        <p:nvSpPr>
          <p:cNvPr id="13" name="Légende encadrée 1 12"/>
          <p:cNvSpPr/>
          <p:nvPr/>
        </p:nvSpPr>
        <p:spPr bwMode="auto">
          <a:xfrm>
            <a:off x="6063499" y="4017062"/>
            <a:ext cx="1440160" cy="576064"/>
          </a:xfrm>
          <a:prstGeom prst="borderCallout1">
            <a:avLst>
              <a:gd name="adj1" fmla="val 45205"/>
              <a:gd name="adj2" fmla="val -1278"/>
              <a:gd name="adj3" fmla="val 204075"/>
              <a:gd name="adj4" fmla="val -9115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-96" charset="-128"/>
              </a:rPr>
              <a:t>CR à traduire et diffuser</a:t>
            </a:r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0"/>
            <a:ext cx="2367281" cy="36576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 Bilan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870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Gaps Thérapeutiques - Filière Volailles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000" b="1" u="sng" dirty="0" smtClean="0">
                <a:solidFill>
                  <a:srgbClr val="C00000"/>
                </a:solidFill>
              </a:rPr>
              <a:t>Priorités Majeures :</a:t>
            </a:r>
          </a:p>
          <a:p>
            <a:r>
              <a:rPr lang="fr-FR" sz="1800" b="1" dirty="0"/>
              <a:t>Lutte contre effets de passages viraux (bronchite infectieuse, SIGT..) </a:t>
            </a:r>
            <a:r>
              <a:rPr lang="fr-FR" sz="1800" b="1" dirty="0" smtClean="0"/>
              <a:t> en poules pondeuses : </a:t>
            </a:r>
            <a:r>
              <a:rPr lang="fr-FR" sz="1800" dirty="0" smtClean="0"/>
              <a:t>pas d’anti-inflammatoire/antipyrétique utilisable sans déclassement des œufs (pas de LMR œufs aspirine ni paracétamol)</a:t>
            </a:r>
          </a:p>
          <a:p>
            <a:r>
              <a:rPr lang="fr-FR" sz="1800" b="1" dirty="0" err="1" smtClean="0"/>
              <a:t>Histomonose</a:t>
            </a:r>
            <a:r>
              <a:rPr lang="fr-FR" sz="1800" b="1" dirty="0" smtClean="0"/>
              <a:t> dinde, pintade et volailles label et pondeuses : </a:t>
            </a:r>
            <a:r>
              <a:rPr lang="fr-FR" sz="1800" dirty="0" smtClean="0"/>
              <a:t>aucun MV avec AMM (difficultés </a:t>
            </a:r>
            <a:r>
              <a:rPr lang="fr-FR" sz="1800" dirty="0" err="1" smtClean="0"/>
              <a:t>dvpmt</a:t>
            </a:r>
            <a:r>
              <a:rPr lang="fr-FR" sz="1800" dirty="0" smtClean="0"/>
              <a:t> vaccin vivant)</a:t>
            </a:r>
          </a:p>
          <a:p>
            <a:r>
              <a:rPr lang="fr-FR" sz="1800" b="1" dirty="0"/>
              <a:t>Gestion de la douleur </a:t>
            </a:r>
            <a:r>
              <a:rPr lang="fr-FR" sz="1800" b="1" dirty="0" smtClean="0"/>
              <a:t>et BEA pour </a:t>
            </a:r>
            <a:r>
              <a:rPr lang="fr-FR" sz="1800" b="1" dirty="0"/>
              <a:t>actes </a:t>
            </a:r>
            <a:r>
              <a:rPr lang="fr-FR" sz="1800" b="1" dirty="0" smtClean="0"/>
              <a:t>« de convenance »</a:t>
            </a:r>
            <a:r>
              <a:rPr lang="fr-FR" sz="1800" dirty="0" smtClean="0"/>
              <a:t>  (chaponnage poulets, </a:t>
            </a:r>
            <a:r>
              <a:rPr lang="fr-FR" sz="1800" dirty="0" err="1"/>
              <a:t>éjointage</a:t>
            </a:r>
            <a:r>
              <a:rPr lang="fr-FR" sz="1800" dirty="0"/>
              <a:t> des </a:t>
            </a:r>
            <a:r>
              <a:rPr lang="fr-FR" sz="1800" dirty="0" smtClean="0"/>
              <a:t>pintades) : problèmes de l’</a:t>
            </a:r>
            <a:r>
              <a:rPr lang="fr-FR" sz="1800" dirty="0" err="1" smtClean="0"/>
              <a:t>immunocastration</a:t>
            </a:r>
            <a:r>
              <a:rPr lang="fr-FR" sz="1800" dirty="0" smtClean="0"/>
              <a:t>, pas d’anesthésiques locaux, </a:t>
            </a:r>
            <a:r>
              <a:rPr lang="fr-FR" sz="1800" dirty="0" err="1" smtClean="0"/>
              <a:t>isoflurane</a:t>
            </a:r>
            <a:r>
              <a:rPr lang="fr-FR" sz="1800" dirty="0" smtClean="0"/>
              <a:t> ? </a:t>
            </a:r>
            <a:br>
              <a:rPr lang="fr-FR" sz="1800" dirty="0" smtClean="0"/>
            </a:br>
            <a:endParaRPr lang="fr-FR" sz="1800" dirty="0" smtClean="0"/>
          </a:p>
          <a:p>
            <a:pPr marL="0" indent="0">
              <a:buNone/>
            </a:pPr>
            <a:r>
              <a:rPr lang="fr-FR" sz="1800" b="1" u="sng" dirty="0" smtClean="0">
                <a:solidFill>
                  <a:srgbClr val="FFC000"/>
                </a:solidFill>
              </a:rPr>
              <a:t>Priorités mineures :</a:t>
            </a:r>
          </a:p>
          <a:p>
            <a:r>
              <a:rPr lang="fr-FR" sz="1800" dirty="0" smtClean="0"/>
              <a:t>Coccidiose poulet chair standard (coût vaccins)</a:t>
            </a:r>
          </a:p>
          <a:p>
            <a:r>
              <a:rPr lang="fr-FR" sz="1800" dirty="0" smtClean="0"/>
              <a:t>Téniasis en pondeuses et </a:t>
            </a:r>
            <a:r>
              <a:rPr lang="fr-FR" sz="1800" dirty="0" err="1" smtClean="0"/>
              <a:t>repros</a:t>
            </a:r>
            <a:r>
              <a:rPr lang="fr-FR" sz="1800" dirty="0" smtClean="0"/>
              <a:t> (pas de LMR œufs </a:t>
            </a:r>
            <a:r>
              <a:rPr lang="fr-FR" sz="1800" dirty="0" err="1" smtClean="0"/>
              <a:t>praziquantel</a:t>
            </a:r>
            <a:r>
              <a:rPr lang="fr-FR" sz="1800" dirty="0" smtClean="0"/>
              <a:t>)</a:t>
            </a:r>
          </a:p>
          <a:p>
            <a:r>
              <a:rPr lang="fr-FR" sz="1800" dirty="0" smtClean="0"/>
              <a:t>Aspergillose dinde : LMR </a:t>
            </a:r>
            <a:r>
              <a:rPr lang="fr-FR" sz="1800" dirty="0" err="1" smtClean="0"/>
              <a:t>enilconazole</a:t>
            </a:r>
            <a:r>
              <a:rPr lang="fr-FR" sz="1800" dirty="0" smtClean="0"/>
              <a:t> bovins en topique</a:t>
            </a:r>
            <a:br>
              <a:rPr lang="fr-FR" sz="1800" dirty="0" smtClean="0"/>
            </a:br>
            <a:endParaRPr lang="fr-FR" sz="1800" dirty="0" smtClean="0"/>
          </a:p>
          <a:p>
            <a:pPr marL="0" indent="0">
              <a:buNone/>
            </a:pPr>
            <a:r>
              <a:rPr lang="fr-FR" sz="1800" b="1" u="sng" dirty="0" smtClean="0">
                <a:solidFill>
                  <a:srgbClr val="00B050"/>
                </a:solidFill>
              </a:rPr>
              <a:t>En cours de résolution : </a:t>
            </a:r>
          </a:p>
          <a:p>
            <a:pPr marL="0" indent="0">
              <a:buNone/>
            </a:pPr>
            <a:r>
              <a:rPr lang="fr-FR" sz="1800" dirty="0" err="1" smtClean="0"/>
              <a:t>Collibacilose</a:t>
            </a:r>
            <a:r>
              <a:rPr lang="fr-FR" sz="1800" dirty="0" smtClean="0"/>
              <a:t> en pondeuses (autovaccins, extension </a:t>
            </a:r>
            <a:r>
              <a:rPr lang="fr-FR" sz="1800" dirty="0" err="1" smtClean="0"/>
              <a:t>Poulvac</a:t>
            </a:r>
            <a:r>
              <a:rPr lang="fr-FR" sz="1800" dirty="0" smtClean="0"/>
              <a:t> E coli ?), </a:t>
            </a:r>
            <a:br>
              <a:rPr lang="fr-FR" sz="1800" dirty="0" smtClean="0"/>
            </a:br>
            <a:r>
              <a:rPr lang="fr-FR" sz="1800" dirty="0" smtClean="0"/>
              <a:t>Candidose dinde (</a:t>
            </a:r>
            <a:r>
              <a:rPr lang="fr-FR" sz="1800" dirty="0" err="1" smtClean="0"/>
              <a:t>parconazole</a:t>
            </a:r>
            <a:r>
              <a:rPr lang="fr-FR" sz="1800" dirty="0" smtClean="0"/>
              <a:t> TA 1j avec NVR), affections virales (autovaccins)</a:t>
            </a:r>
            <a:endParaRPr lang="fr-FR" sz="1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022" y="1070616"/>
            <a:ext cx="507886" cy="54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0"/>
            <a:ext cx="2367281" cy="36576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 Bilan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124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000" b="1" dirty="0"/>
              <a:t>Gaps Thérapeutiques </a:t>
            </a:r>
            <a:r>
              <a:rPr lang="fr-FR" sz="3000" b="1" dirty="0" smtClean="0"/>
              <a:t>– Chiens/chats/NAC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000" b="1" u="sng" dirty="0" smtClean="0">
                <a:solidFill>
                  <a:srgbClr val="C00000"/>
                </a:solidFill>
              </a:rPr>
              <a:t>Priorités Majeures:</a:t>
            </a:r>
          </a:p>
          <a:p>
            <a:r>
              <a:rPr lang="fr-FR" sz="1800" dirty="0" smtClean="0"/>
              <a:t>Peu d’ATB non critiques injectables en IV (ex. </a:t>
            </a:r>
            <a:r>
              <a:rPr lang="fr-FR" sz="1800" dirty="0" err="1" smtClean="0"/>
              <a:t>cefalexine</a:t>
            </a:r>
            <a:r>
              <a:rPr lang="fr-FR" sz="1800" dirty="0" smtClean="0"/>
              <a:t>, </a:t>
            </a:r>
            <a:r>
              <a:rPr lang="fr-FR" sz="1800" dirty="0" err="1" smtClean="0"/>
              <a:t>cefazoline</a:t>
            </a:r>
            <a:r>
              <a:rPr lang="fr-FR" sz="1800" dirty="0" smtClean="0"/>
              <a:t>)</a:t>
            </a:r>
          </a:p>
          <a:p>
            <a:r>
              <a:rPr lang="fr-FR" sz="1800" dirty="0" smtClean="0"/>
              <a:t>Anémie par carence en EPO (</a:t>
            </a:r>
            <a:r>
              <a:rPr lang="fr-FR" sz="1800" dirty="0" err="1" smtClean="0"/>
              <a:t>darbopoietine</a:t>
            </a:r>
            <a:r>
              <a:rPr lang="fr-FR" sz="1800" dirty="0" smtClean="0"/>
              <a:t> à rajouter sur liste PR)</a:t>
            </a:r>
          </a:p>
          <a:p>
            <a:r>
              <a:rPr lang="fr-FR" sz="1800" dirty="0" smtClean="0"/>
              <a:t>Analgésie (</a:t>
            </a:r>
            <a:r>
              <a:rPr lang="fr-FR" sz="1800" dirty="0" err="1" smtClean="0"/>
              <a:t>gabapentine</a:t>
            </a:r>
            <a:r>
              <a:rPr lang="fr-FR" sz="1800" dirty="0" smtClean="0"/>
              <a:t> orale) </a:t>
            </a:r>
          </a:p>
          <a:p>
            <a:r>
              <a:rPr lang="fr-FR" sz="1800" dirty="0" smtClean="0"/>
              <a:t>Choc </a:t>
            </a:r>
            <a:r>
              <a:rPr lang="fr-FR" sz="1800" dirty="0" err="1" smtClean="0"/>
              <a:t>vasoplégique</a:t>
            </a:r>
            <a:r>
              <a:rPr lang="fr-FR" sz="1800" dirty="0" smtClean="0"/>
              <a:t> (noradrénaline en PR usage dentaire) </a:t>
            </a:r>
          </a:p>
          <a:p>
            <a:r>
              <a:rPr lang="fr-FR" sz="1800" dirty="0" smtClean="0"/>
              <a:t>Anticancéreux (</a:t>
            </a:r>
            <a:r>
              <a:rPr lang="fr-FR" sz="1800" dirty="0" err="1" smtClean="0"/>
              <a:t>chlorambucil</a:t>
            </a:r>
            <a:r>
              <a:rPr lang="fr-FR" sz="1800" dirty="0" smtClean="0"/>
              <a:t> en prescription hospitalière)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rgbClr val="C00000"/>
                </a:solidFill>
              </a:rPr>
              <a:t>Autres :</a:t>
            </a:r>
          </a:p>
          <a:p>
            <a:pPr marL="0" indent="0">
              <a:buNone/>
            </a:pPr>
            <a:r>
              <a:rPr lang="fr-FR" sz="1800" b="1" dirty="0" smtClean="0"/>
              <a:t>NAC : </a:t>
            </a:r>
            <a:r>
              <a:rPr lang="fr-FR" sz="1800" dirty="0" smtClean="0"/>
              <a:t>absence d'AMM ou de galénique </a:t>
            </a:r>
            <a:r>
              <a:rPr lang="fr-FR" sz="1800" dirty="0"/>
              <a:t>adaptée pour </a:t>
            </a:r>
            <a:r>
              <a:rPr lang="fr-FR" sz="1800" dirty="0" smtClean="0"/>
              <a:t>ATB </a:t>
            </a:r>
            <a:r>
              <a:rPr lang="fr-FR" sz="1800" dirty="0"/>
              <a:t>de </a:t>
            </a:r>
            <a:r>
              <a:rPr lang="fr-FR" sz="1800" dirty="0" smtClean="0"/>
              <a:t>1ère intention, </a:t>
            </a:r>
            <a:r>
              <a:rPr lang="fr-FR" sz="1800" dirty="0" err="1" smtClean="0"/>
              <a:t>chlamydiose</a:t>
            </a:r>
            <a:r>
              <a:rPr lang="fr-FR" sz="1800" dirty="0" smtClean="0"/>
              <a:t> oiseaux, ventes hors AMM pour poissons</a:t>
            </a:r>
          </a:p>
          <a:p>
            <a:pPr marL="0" indent="0">
              <a:buNone/>
            </a:pPr>
            <a:r>
              <a:rPr lang="fr-FR" sz="1800" b="1" dirty="0" smtClean="0"/>
              <a:t>Difficultés accès aux médicaments en prescription restreinte (PR)</a:t>
            </a:r>
            <a:r>
              <a:rPr lang="fr-FR" sz="1800" dirty="0" smtClean="0"/>
              <a:t> (métronidazole IV, </a:t>
            </a:r>
            <a:r>
              <a:rPr lang="fr-FR" sz="1800" dirty="0" err="1" smtClean="0"/>
              <a:t>voriconazole</a:t>
            </a:r>
            <a:r>
              <a:rPr lang="fr-FR" sz="1800" dirty="0" smtClean="0"/>
              <a:t>, </a:t>
            </a:r>
            <a:r>
              <a:rPr lang="fr-FR" sz="1800" dirty="0" err="1" smtClean="0"/>
              <a:t>prépidil</a:t>
            </a:r>
            <a:r>
              <a:rPr lang="fr-FR" sz="1800" dirty="0" smtClean="0"/>
              <a:t>), anti-cancéreux etc. </a:t>
            </a:r>
          </a:p>
          <a:p>
            <a:pPr marL="0" indent="0">
              <a:buNone/>
            </a:pPr>
            <a:r>
              <a:rPr lang="fr-FR" sz="1800" b="1" dirty="0" smtClean="0"/>
              <a:t>Galéniques </a:t>
            </a:r>
            <a:r>
              <a:rPr lang="fr-FR" sz="1800" dirty="0" smtClean="0"/>
              <a:t>(</a:t>
            </a:r>
            <a:r>
              <a:rPr lang="fr-FR" sz="1800" dirty="0" err="1" smtClean="0"/>
              <a:t>clopidogrel</a:t>
            </a:r>
            <a:r>
              <a:rPr lang="fr-FR" sz="1800" dirty="0" smtClean="0"/>
              <a:t>, </a:t>
            </a:r>
            <a:r>
              <a:rPr lang="fr-FR" sz="1800" dirty="0" err="1" smtClean="0"/>
              <a:t>diazoxide</a:t>
            </a:r>
            <a:r>
              <a:rPr lang="fr-FR" sz="1800" dirty="0" smtClean="0"/>
              <a:t>) </a:t>
            </a:r>
            <a:r>
              <a:rPr lang="fr-FR" sz="1800" b="1" dirty="0" smtClean="0"/>
              <a:t>ou conditionnements non adaptés </a:t>
            </a:r>
            <a:r>
              <a:rPr lang="fr-FR" sz="1800" dirty="0" smtClean="0"/>
              <a:t>(ATB, EXZOLT, vaccins Marek &amp; coccidiose)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2000" b="1" u="sng" dirty="0" smtClean="0">
                <a:solidFill>
                  <a:srgbClr val="FFC000"/>
                </a:solidFill>
              </a:rPr>
              <a:t>Priorités mineures:</a:t>
            </a:r>
          </a:p>
          <a:p>
            <a:pPr marL="0" indent="0">
              <a:buNone/>
            </a:pPr>
            <a:r>
              <a:rPr lang="fr-FR" sz="1800" b="1" dirty="0" smtClean="0"/>
              <a:t>Difficultés accès médicaments </a:t>
            </a:r>
            <a:r>
              <a:rPr lang="fr-FR" sz="1800" dirty="0" smtClean="0"/>
              <a:t>(18 gaps dont 7 pour NAC)</a:t>
            </a:r>
          </a:p>
          <a:p>
            <a:pPr marL="0" indent="0">
              <a:buNone/>
            </a:pPr>
            <a:r>
              <a:rPr lang="fr-FR" sz="1800" b="1" dirty="0"/>
              <a:t>G</a:t>
            </a:r>
            <a:r>
              <a:rPr lang="fr-FR" sz="1800" b="1" dirty="0" smtClean="0"/>
              <a:t>aléniques ou conditionnements non adaptés </a:t>
            </a:r>
            <a:r>
              <a:rPr lang="fr-FR" sz="1800" dirty="0" smtClean="0"/>
              <a:t>(5 gaps dont 2 pour NAC)</a:t>
            </a:r>
          </a:p>
          <a:p>
            <a:pPr marL="0" indent="0" algn="r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24744"/>
            <a:ext cx="753388" cy="54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98599"/>
            <a:ext cx="397540" cy="47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83768" y="6525344"/>
            <a:ext cx="4104456" cy="252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COPIL RFSA 23/11/20</a:t>
            </a:r>
            <a:endParaRPr lang="fr-FR" dirty="0"/>
          </a:p>
        </p:txBody>
      </p:sp>
      <p:sp>
        <p:nvSpPr>
          <p:cNvPr id="10" name="Espace réservé du pied de page 4"/>
          <p:cNvSpPr txBox="1">
            <a:spLocks/>
          </p:cNvSpPr>
          <p:nvPr/>
        </p:nvSpPr>
        <p:spPr>
          <a:xfrm rot="16200000">
            <a:off x="7586912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mtClean="0"/>
              <a:t> Bilan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177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Gaps Thérapeutiques - Filière Porcs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8979"/>
            <a:ext cx="7620000" cy="50470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b="1" u="sng" dirty="0" smtClean="0">
                <a:solidFill>
                  <a:srgbClr val="C00000"/>
                </a:solidFill>
              </a:rPr>
              <a:t>Priorités Majeures :</a:t>
            </a:r>
          </a:p>
          <a:p>
            <a:r>
              <a:rPr lang="fr-FR" sz="1400" b="1" dirty="0" smtClean="0"/>
              <a:t>Colibacilloses post-sevrage :</a:t>
            </a:r>
            <a:r>
              <a:rPr lang="fr-FR" sz="1400" dirty="0" smtClean="0"/>
              <a:t> vaccination des truies </a:t>
            </a:r>
            <a:r>
              <a:rPr lang="fr-FR" sz="1400" dirty="0"/>
              <a:t>sans </a:t>
            </a:r>
            <a:r>
              <a:rPr lang="fr-FR" sz="1400" dirty="0" smtClean="0"/>
              <a:t>effet suffisant. </a:t>
            </a:r>
            <a:r>
              <a:rPr lang="fr-FR" sz="1400" dirty="0"/>
              <a:t>COLIPROTEC </a:t>
            </a:r>
            <a:r>
              <a:rPr lang="fr-FR" sz="1400" dirty="0" smtClean="0"/>
              <a:t>F4/F18 pas toujours efficace. Fenêtre de carence de protection immunitaire des porcelets. </a:t>
            </a:r>
            <a:br>
              <a:rPr lang="fr-FR" sz="1400" dirty="0" smtClean="0"/>
            </a:br>
            <a:r>
              <a:rPr lang="fr-FR" sz="1400" dirty="0" smtClean="0"/>
              <a:t>=&gt; usage colistine et/ou </a:t>
            </a:r>
            <a:r>
              <a:rPr lang="fr-FR" sz="1400" dirty="0" err="1" smtClean="0"/>
              <a:t>ZnO</a:t>
            </a:r>
            <a:endParaRPr lang="fr-FR" sz="1400" dirty="0" smtClean="0"/>
          </a:p>
          <a:p>
            <a:r>
              <a:rPr lang="fr-FR" sz="1400" b="1" dirty="0" smtClean="0"/>
              <a:t>Grippe :</a:t>
            </a:r>
            <a:r>
              <a:rPr lang="fr-FR" sz="1400" dirty="0" smtClean="0"/>
              <a:t> vaccins actuels ± efficaces =&gt; risque zoonose</a:t>
            </a:r>
          </a:p>
          <a:p>
            <a:r>
              <a:rPr lang="fr-FR" sz="1400" b="1" i="1" dirty="0" smtClean="0"/>
              <a:t>Streptococcus suis </a:t>
            </a:r>
            <a:r>
              <a:rPr lang="fr-FR" sz="1400" b="1" dirty="0" smtClean="0"/>
              <a:t>: </a:t>
            </a:r>
            <a:r>
              <a:rPr lang="fr-FR" sz="1400" dirty="0" smtClean="0"/>
              <a:t>pas de vaccin commercial. </a:t>
            </a:r>
            <a:br>
              <a:rPr lang="fr-FR" sz="1400" dirty="0" smtClean="0"/>
            </a:br>
            <a:r>
              <a:rPr lang="fr-FR" sz="1400" dirty="0" smtClean="0"/>
              <a:t>=&gt; Utilisation d’autovaccins ou d’antibiotiques (</a:t>
            </a:r>
            <a:r>
              <a:rPr lang="fr-FR" sz="1400" dirty="0" err="1" smtClean="0"/>
              <a:t>bétalactamines</a:t>
            </a:r>
            <a:r>
              <a:rPr lang="fr-FR" sz="1400" dirty="0" smtClean="0"/>
              <a:t>)</a:t>
            </a:r>
          </a:p>
          <a:p>
            <a:r>
              <a:rPr lang="fr-FR" sz="1400" b="1" dirty="0" smtClean="0"/>
              <a:t>Autres : </a:t>
            </a:r>
            <a:r>
              <a:rPr lang="fr-FR" sz="1400" dirty="0" err="1" smtClean="0"/>
              <a:t>Brachyspira</a:t>
            </a:r>
            <a:r>
              <a:rPr lang="fr-FR" sz="1400" dirty="0" smtClean="0"/>
              <a:t> (pas de vaccin), diarrhées néonatales colibacillaires, à Clostridium, entérocoques ou </a:t>
            </a:r>
            <a:r>
              <a:rPr lang="fr-FR" sz="1400" dirty="0" err="1" smtClean="0"/>
              <a:t>rotavirus</a:t>
            </a:r>
            <a:r>
              <a:rPr lang="fr-FR" sz="1400" dirty="0"/>
              <a:t> </a:t>
            </a:r>
            <a:r>
              <a:rPr lang="fr-FR" sz="1400" dirty="0" smtClean="0"/>
              <a:t>(vaccins ± efficaces ou pas de vaccins)</a:t>
            </a:r>
          </a:p>
          <a:p>
            <a:endParaRPr lang="fr-FR" sz="1400" dirty="0" smtClean="0"/>
          </a:p>
          <a:p>
            <a:pPr marL="0" indent="0">
              <a:buNone/>
            </a:pPr>
            <a:r>
              <a:rPr lang="fr-FR" sz="1400" b="1" u="sng" dirty="0" smtClean="0">
                <a:solidFill>
                  <a:srgbClr val="FFC000"/>
                </a:solidFill>
              </a:rPr>
              <a:t>Priorités mineures :</a:t>
            </a:r>
          </a:p>
          <a:p>
            <a:r>
              <a:rPr lang="fr-FR" sz="1400" i="1" dirty="0" smtClean="0"/>
              <a:t>Haemophilus </a:t>
            </a:r>
            <a:r>
              <a:rPr lang="fr-FR" sz="1400" i="1" dirty="0" err="1" smtClean="0"/>
              <a:t>parasuis</a:t>
            </a:r>
            <a:r>
              <a:rPr lang="fr-FR" sz="1400" i="1" dirty="0"/>
              <a:t> </a:t>
            </a:r>
            <a:r>
              <a:rPr lang="fr-FR" sz="1400" dirty="0" smtClean="0"/>
              <a:t>(vaccins </a:t>
            </a:r>
            <a:r>
              <a:rPr lang="fr-FR" sz="1400" dirty="0"/>
              <a:t>± </a:t>
            </a:r>
            <a:r>
              <a:rPr lang="fr-FR" sz="1400" dirty="0" smtClean="0"/>
              <a:t>efficaces)</a:t>
            </a:r>
          </a:p>
          <a:p>
            <a:r>
              <a:rPr lang="fr-FR" sz="1400" dirty="0"/>
              <a:t>P</a:t>
            </a:r>
            <a:r>
              <a:rPr lang="fr-FR" sz="1400" dirty="0" smtClean="0"/>
              <a:t>ost-partum truies (arrêt SERGOTONINE)</a:t>
            </a:r>
          </a:p>
          <a:p>
            <a:r>
              <a:rPr lang="fr-FR" sz="1400" dirty="0"/>
              <a:t>I</a:t>
            </a:r>
            <a:r>
              <a:rPr lang="fr-FR" sz="1400" dirty="0" smtClean="0"/>
              <a:t>nfections génitales (pas d’ATB locaux)</a:t>
            </a:r>
          </a:p>
          <a:p>
            <a:r>
              <a:rPr lang="fr-FR" sz="1400" dirty="0"/>
              <a:t>A</a:t>
            </a:r>
            <a:r>
              <a:rPr lang="fr-FR" sz="1400" dirty="0" smtClean="0"/>
              <a:t>nesthésiques pour castration</a:t>
            </a:r>
            <a:br>
              <a:rPr lang="fr-FR" sz="1400" dirty="0" smtClean="0"/>
            </a:br>
            <a:endParaRPr lang="fr-FR" sz="1400" dirty="0" smtClean="0"/>
          </a:p>
          <a:p>
            <a:pPr marL="0" indent="0">
              <a:buNone/>
            </a:pPr>
            <a:r>
              <a:rPr lang="fr-FR" sz="1400" b="1" u="sng" dirty="0" smtClean="0">
                <a:solidFill>
                  <a:srgbClr val="00B050"/>
                </a:solidFill>
              </a:rPr>
              <a:t>En cours de résolution : </a:t>
            </a:r>
          </a:p>
          <a:p>
            <a:pPr marL="285750" indent="-285750"/>
            <a:r>
              <a:rPr lang="fr-FR" sz="1400" b="1" dirty="0" err="1" smtClean="0"/>
              <a:t>Actinobacillose</a:t>
            </a:r>
            <a:r>
              <a:rPr lang="fr-FR" sz="1400" b="1" dirty="0" smtClean="0"/>
              <a:t> : </a:t>
            </a:r>
            <a:r>
              <a:rPr lang="fr-FR" sz="1400" dirty="0" smtClean="0"/>
              <a:t>un vaccin disponible, autovaccins fréquents et ATB satisfaisants</a:t>
            </a:r>
          </a:p>
          <a:p>
            <a:pPr marL="285750" indent="-285750"/>
            <a:r>
              <a:rPr lang="fr-FR" sz="1400" b="1" dirty="0" smtClean="0"/>
              <a:t>Leptospirose : </a:t>
            </a:r>
            <a:r>
              <a:rPr lang="fr-FR" sz="1400" dirty="0" smtClean="0"/>
              <a:t>un vaccin (</a:t>
            </a:r>
            <a:r>
              <a:rPr lang="fr-FR" sz="1400" dirty="0"/>
              <a:t>PORCILIS </a:t>
            </a:r>
            <a:r>
              <a:rPr lang="fr-FR" sz="1400" dirty="0" smtClean="0"/>
              <a:t>ERY+PARVO+LEPTO) </a:t>
            </a:r>
            <a:r>
              <a:rPr lang="fr-FR" sz="1400" dirty="0"/>
              <a:t>disponible </a:t>
            </a:r>
            <a:r>
              <a:rPr lang="fr-FR" sz="1400" dirty="0" smtClean="0"/>
              <a:t>depuis 2019</a:t>
            </a:r>
          </a:p>
          <a:p>
            <a:pPr marL="285750" indent="-285750"/>
            <a:r>
              <a:rPr lang="fr-FR" sz="1400" b="1" dirty="0" smtClean="0"/>
              <a:t>Iléite : </a:t>
            </a:r>
            <a:r>
              <a:rPr lang="fr-FR" sz="1400" dirty="0" smtClean="0"/>
              <a:t>un nouveau </a:t>
            </a:r>
            <a:r>
              <a:rPr lang="fr-FR" sz="1400" dirty="0"/>
              <a:t>vaccin </a:t>
            </a:r>
            <a:r>
              <a:rPr lang="fr-FR" sz="1400" dirty="0" smtClean="0"/>
              <a:t>(PORCILIS </a:t>
            </a:r>
            <a:r>
              <a:rPr lang="fr-FR" sz="1400" dirty="0" err="1" smtClean="0"/>
              <a:t>lawsonia</a:t>
            </a:r>
            <a:r>
              <a:rPr lang="fr-FR" sz="1400" dirty="0" smtClean="0"/>
              <a:t> - AMM 2019)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24744"/>
            <a:ext cx="83169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0"/>
            <a:ext cx="2367281" cy="36576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 Bilan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894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Perspectives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340768"/>
            <a:ext cx="8352928" cy="514543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b="1" dirty="0" smtClean="0"/>
              <a:t>Réunions 2021 : </a:t>
            </a:r>
          </a:p>
          <a:p>
            <a:pPr lvl="1"/>
            <a:r>
              <a:rPr lang="fr-FR" dirty="0" smtClean="0"/>
              <a:t>S1 : Petits </a:t>
            </a:r>
            <a:r>
              <a:rPr lang="fr-FR" dirty="0"/>
              <a:t>ruminants </a:t>
            </a:r>
            <a:r>
              <a:rPr lang="fr-FR" dirty="0" smtClean="0"/>
              <a:t>et Poissons </a:t>
            </a:r>
          </a:p>
          <a:p>
            <a:pPr lvl="1"/>
            <a:r>
              <a:rPr lang="fr-FR" dirty="0" smtClean="0"/>
              <a:t>S2 : Chevaux, Bovins et Abeilles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57150" indent="0">
              <a:buNone/>
            </a:pPr>
            <a:r>
              <a:rPr lang="fr-FR" sz="2000" b="1" dirty="0" smtClean="0"/>
              <a:t>Nouveautés :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Qualification impact, priorités et risques</a:t>
            </a:r>
          </a:p>
          <a:p>
            <a:pPr marL="57150" indent="0">
              <a:buNone/>
            </a:pPr>
            <a:endParaRPr lang="fr-FR" sz="2000" dirty="0" smtClean="0"/>
          </a:p>
          <a:p>
            <a:pPr marL="57150" indent="0">
              <a:buNone/>
            </a:pPr>
            <a:r>
              <a:rPr lang="fr-FR" sz="2000" b="1" dirty="0" smtClean="0"/>
              <a:t>Communication :</a:t>
            </a:r>
          </a:p>
          <a:p>
            <a:pPr marL="400050"/>
            <a:r>
              <a:rPr lang="fr-FR" sz="2000" dirty="0" smtClean="0"/>
              <a:t>Diffusion sur site RFSA en français &amp; anglais</a:t>
            </a:r>
          </a:p>
          <a:p>
            <a:pPr marL="400050"/>
            <a:r>
              <a:rPr lang="fr-FR" sz="2000" dirty="0" smtClean="0"/>
              <a:t>Diffusion et interactions avec le CSMV</a:t>
            </a:r>
          </a:p>
          <a:p>
            <a:pPr marL="400050"/>
            <a:r>
              <a:rPr lang="fr-FR" sz="2000" dirty="0" smtClean="0"/>
              <a:t>Réflexions en cours sur améliorations possibles de présentation : recensement, information et suivi des actions plus interactifs</a:t>
            </a:r>
          </a:p>
          <a:p>
            <a:pPr marL="57150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004" y="1916832"/>
            <a:ext cx="38671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154" y="1859682"/>
            <a:ext cx="4000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409" y="1978867"/>
            <a:ext cx="390525" cy="152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461" y="2193057"/>
            <a:ext cx="466724" cy="359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324" y="2197039"/>
            <a:ext cx="561975" cy="369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129" y="2197039"/>
            <a:ext cx="455356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0"/>
            <a:ext cx="2367281" cy="36576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 Bilan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1141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1706</TotalTime>
  <Words>776</Words>
  <Application>Microsoft Office PowerPoint</Application>
  <PresentationFormat>Affichage à l'écran (4:3)</PresentationFormat>
  <Paragraphs>106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Contiguïté</vt:lpstr>
      <vt:lpstr>Réseau Français de Santé Animale</vt:lpstr>
      <vt:lpstr>Gaps thérapeutiques</vt:lpstr>
      <vt:lpstr>Gaps Thérapeutiques - Filière Volailles</vt:lpstr>
      <vt:lpstr>Gaps Thérapeutiques – Chiens/chats/NAC</vt:lpstr>
      <vt:lpstr>Gaps Thérapeutiques - Filière Porcs</vt:lpstr>
      <vt:lpstr>Perspectives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STEFFEN</dc:creator>
  <cp:lastModifiedBy>BADUEL Laure</cp:lastModifiedBy>
  <cp:revision>66</cp:revision>
  <cp:lastPrinted>2020-11-27T17:01:23Z</cp:lastPrinted>
  <dcterms:created xsi:type="dcterms:W3CDTF">2014-12-09T14:44:06Z</dcterms:created>
  <dcterms:modified xsi:type="dcterms:W3CDTF">2021-01-08T16:52:08Z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