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>
        <p:scale>
          <a:sx n="100" d="100"/>
          <a:sy n="100" d="100"/>
        </p:scale>
        <p:origin x="-312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34BD-D2B5-4608-B361-86328A7DCCB7}" type="datetimeFigureOut">
              <a:rPr lang="fr-FR" smtClean="0"/>
              <a:t>11/11/20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D709-DCE5-4D62-966D-66F5916A3B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9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34BD-D2B5-4608-B361-86328A7DCCB7}" type="datetimeFigureOut">
              <a:rPr lang="fr-FR" smtClean="0"/>
              <a:t>11/11/20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D709-DCE5-4D62-966D-66F5916A3B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370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34BD-D2B5-4608-B361-86328A7DCCB7}" type="datetimeFigureOut">
              <a:rPr lang="fr-FR" smtClean="0"/>
              <a:t>11/11/20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D709-DCE5-4D62-966D-66F5916A3B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327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34BD-D2B5-4608-B361-86328A7DCCB7}" type="datetimeFigureOut">
              <a:rPr lang="fr-FR" smtClean="0"/>
              <a:t>11/11/20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D709-DCE5-4D62-966D-66F5916A3B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032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34BD-D2B5-4608-B361-86328A7DCCB7}" type="datetimeFigureOut">
              <a:rPr lang="fr-FR" smtClean="0"/>
              <a:t>11/11/20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D709-DCE5-4D62-966D-66F5916A3B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362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34BD-D2B5-4608-B361-86328A7DCCB7}" type="datetimeFigureOut">
              <a:rPr lang="fr-FR" smtClean="0"/>
              <a:t>11/11/20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D709-DCE5-4D62-966D-66F5916A3B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35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34BD-D2B5-4608-B361-86328A7DCCB7}" type="datetimeFigureOut">
              <a:rPr lang="fr-FR" smtClean="0"/>
              <a:t>11/11/20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D709-DCE5-4D62-966D-66F5916A3B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2529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34BD-D2B5-4608-B361-86328A7DCCB7}" type="datetimeFigureOut">
              <a:rPr lang="fr-FR" smtClean="0"/>
              <a:t>11/11/20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D709-DCE5-4D62-966D-66F5916A3B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333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34BD-D2B5-4608-B361-86328A7DCCB7}" type="datetimeFigureOut">
              <a:rPr lang="fr-FR" smtClean="0"/>
              <a:t>11/11/20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D709-DCE5-4D62-966D-66F5916A3B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105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34BD-D2B5-4608-B361-86328A7DCCB7}" type="datetimeFigureOut">
              <a:rPr lang="fr-FR" smtClean="0"/>
              <a:t>11/11/20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D709-DCE5-4D62-966D-66F5916A3B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1722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34BD-D2B5-4608-B361-86328A7DCCB7}" type="datetimeFigureOut">
              <a:rPr lang="fr-FR" smtClean="0"/>
              <a:t>11/11/20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D709-DCE5-4D62-966D-66F5916A3B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234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134BD-D2B5-4608-B361-86328A7DCCB7}" type="datetimeFigureOut">
              <a:rPr lang="fr-FR" smtClean="0"/>
              <a:t>11/11/20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BD709-DCE5-4D62-966D-66F5916A3B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676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424197"/>
              </p:ext>
            </p:extLst>
          </p:nvPr>
        </p:nvGraphicFramePr>
        <p:xfrm>
          <a:off x="182882" y="-6096"/>
          <a:ext cx="11868909" cy="6801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993">
                  <a:extLst>
                    <a:ext uri="{9D8B030D-6E8A-4147-A177-3AD203B41FA5}">
                      <a16:colId xmlns="" xmlns:a16="http://schemas.microsoft.com/office/drawing/2014/main" val="1460851085"/>
                    </a:ext>
                  </a:extLst>
                </a:gridCol>
                <a:gridCol w="912993">
                  <a:extLst>
                    <a:ext uri="{9D8B030D-6E8A-4147-A177-3AD203B41FA5}">
                      <a16:colId xmlns="" xmlns:a16="http://schemas.microsoft.com/office/drawing/2014/main" val="2414468112"/>
                    </a:ext>
                  </a:extLst>
                </a:gridCol>
                <a:gridCol w="912993">
                  <a:extLst>
                    <a:ext uri="{9D8B030D-6E8A-4147-A177-3AD203B41FA5}">
                      <a16:colId xmlns="" xmlns:a16="http://schemas.microsoft.com/office/drawing/2014/main" val="989507319"/>
                    </a:ext>
                  </a:extLst>
                </a:gridCol>
                <a:gridCol w="912993">
                  <a:extLst>
                    <a:ext uri="{9D8B030D-6E8A-4147-A177-3AD203B41FA5}">
                      <a16:colId xmlns="" xmlns:a16="http://schemas.microsoft.com/office/drawing/2014/main" val="2420849081"/>
                    </a:ext>
                  </a:extLst>
                </a:gridCol>
                <a:gridCol w="912993">
                  <a:extLst>
                    <a:ext uri="{9D8B030D-6E8A-4147-A177-3AD203B41FA5}">
                      <a16:colId xmlns="" xmlns:a16="http://schemas.microsoft.com/office/drawing/2014/main" val="2491830162"/>
                    </a:ext>
                  </a:extLst>
                </a:gridCol>
                <a:gridCol w="912993">
                  <a:extLst>
                    <a:ext uri="{9D8B030D-6E8A-4147-A177-3AD203B41FA5}">
                      <a16:colId xmlns="" xmlns:a16="http://schemas.microsoft.com/office/drawing/2014/main" val="2544560014"/>
                    </a:ext>
                  </a:extLst>
                </a:gridCol>
                <a:gridCol w="912993">
                  <a:extLst>
                    <a:ext uri="{9D8B030D-6E8A-4147-A177-3AD203B41FA5}">
                      <a16:colId xmlns="" xmlns:a16="http://schemas.microsoft.com/office/drawing/2014/main" val="1321867057"/>
                    </a:ext>
                  </a:extLst>
                </a:gridCol>
                <a:gridCol w="912993">
                  <a:extLst>
                    <a:ext uri="{9D8B030D-6E8A-4147-A177-3AD203B41FA5}">
                      <a16:colId xmlns="" xmlns:a16="http://schemas.microsoft.com/office/drawing/2014/main" val="3385819961"/>
                    </a:ext>
                  </a:extLst>
                </a:gridCol>
                <a:gridCol w="912993">
                  <a:extLst>
                    <a:ext uri="{9D8B030D-6E8A-4147-A177-3AD203B41FA5}">
                      <a16:colId xmlns="" xmlns:a16="http://schemas.microsoft.com/office/drawing/2014/main" val="881116192"/>
                    </a:ext>
                  </a:extLst>
                </a:gridCol>
                <a:gridCol w="912993">
                  <a:extLst>
                    <a:ext uri="{9D8B030D-6E8A-4147-A177-3AD203B41FA5}">
                      <a16:colId xmlns="" xmlns:a16="http://schemas.microsoft.com/office/drawing/2014/main" val="1427668515"/>
                    </a:ext>
                  </a:extLst>
                </a:gridCol>
                <a:gridCol w="912993">
                  <a:extLst>
                    <a:ext uri="{9D8B030D-6E8A-4147-A177-3AD203B41FA5}">
                      <a16:colId xmlns="" xmlns:a16="http://schemas.microsoft.com/office/drawing/2014/main" val="1391222559"/>
                    </a:ext>
                  </a:extLst>
                </a:gridCol>
                <a:gridCol w="912993">
                  <a:extLst>
                    <a:ext uri="{9D8B030D-6E8A-4147-A177-3AD203B41FA5}">
                      <a16:colId xmlns="" xmlns:a16="http://schemas.microsoft.com/office/drawing/2014/main" val="3984031214"/>
                    </a:ext>
                  </a:extLst>
                </a:gridCol>
                <a:gridCol w="912993">
                  <a:extLst>
                    <a:ext uri="{9D8B030D-6E8A-4147-A177-3AD203B41FA5}">
                      <a16:colId xmlns="" xmlns:a16="http://schemas.microsoft.com/office/drawing/2014/main" val="206778860"/>
                    </a:ext>
                  </a:extLst>
                </a:gridCol>
              </a:tblGrid>
              <a:tr h="499872"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ADILVA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ANSES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DGAL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ENVT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INRAE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ONIRIS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VAS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Races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SIMV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SIMV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SNGTV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01049443"/>
                  </a:ext>
                </a:extLst>
              </a:tr>
              <a:tr h="390692">
                <a:tc rowSpan="2">
                  <a:txBody>
                    <a:bodyPr/>
                    <a:lstStyle/>
                    <a:p>
                      <a:r>
                        <a:rPr lang="fr-FR" sz="1400" dirty="0" err="1" smtClean="0"/>
                        <a:t>Épidémio</a:t>
                      </a:r>
                      <a:r>
                        <a:rPr lang="fr-FR" sz="1400" dirty="0" smtClean="0"/>
                        <a:t>  résistance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Enquêtes</a:t>
                      </a:r>
                      <a:r>
                        <a:rPr lang="fr-FR" sz="900" baseline="0" dirty="0" smtClean="0"/>
                        <a:t> </a:t>
                      </a:r>
                      <a:r>
                        <a:rPr lang="fr-FR" sz="900" baseline="0" dirty="0" err="1" smtClean="0"/>
                        <a:t>épidémio</a:t>
                      </a:r>
                      <a:endParaRPr lang="fr-F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21481082"/>
                  </a:ext>
                </a:extLst>
              </a:tr>
              <a:tr h="50542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aseline="0" dirty="0" smtClean="0"/>
                        <a:t>Diagnostic infestations</a:t>
                      </a:r>
                      <a:endParaRPr lang="fr-F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1539424"/>
                  </a:ext>
                </a:extLst>
              </a:tr>
              <a:tr h="1465096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Détection  résistance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Mécanismes résistance et test de détection</a:t>
                      </a:r>
                    </a:p>
                    <a:p>
                      <a:r>
                        <a:rPr lang="fr-FR" sz="900" dirty="0" smtClean="0"/>
                        <a:t>Développement outils</a:t>
                      </a:r>
                      <a:r>
                        <a:rPr lang="fr-FR" sz="900" baseline="0" dirty="0" smtClean="0"/>
                        <a:t> de monitoring</a:t>
                      </a:r>
                      <a:endParaRPr lang="fr-FR" sz="900" dirty="0" smtClean="0"/>
                    </a:p>
                    <a:p>
                      <a:r>
                        <a:rPr lang="fr-FR" sz="900" dirty="0" smtClean="0"/>
                        <a:t>Développement</a:t>
                      </a:r>
                      <a:r>
                        <a:rPr lang="fr-FR" sz="900" baseline="0" dirty="0" smtClean="0"/>
                        <a:t> marqueurs</a:t>
                      </a:r>
                      <a:endParaRPr lang="fr-F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5774380"/>
                  </a:ext>
                </a:extLst>
              </a:tr>
              <a:tr h="390692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Surveillance</a:t>
                      </a:r>
                      <a:r>
                        <a:rPr lang="fr-FR" sz="1400" baseline="0" dirty="0" smtClean="0"/>
                        <a:t>  résistance</a:t>
                      </a:r>
                      <a:endParaRPr lang="fr-F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Pharmacovigilance</a:t>
                      </a:r>
                      <a:endParaRPr lang="fr-F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90916027"/>
                  </a:ext>
                </a:extLst>
              </a:tr>
              <a:tr h="67509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Monitoring national</a:t>
                      </a:r>
                      <a:endParaRPr lang="fr-F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30334416"/>
                  </a:ext>
                </a:extLst>
              </a:tr>
              <a:tr h="390692">
                <a:tc rowSpan="5">
                  <a:txBody>
                    <a:bodyPr/>
                    <a:lstStyle/>
                    <a:p>
                      <a:r>
                        <a:rPr lang="fr-FR" sz="1400" dirty="0" smtClean="0"/>
                        <a:t>Contrôle des infestations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Contrôle intégré</a:t>
                      </a:r>
                      <a:endParaRPr lang="fr-F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99754965"/>
                  </a:ext>
                </a:extLst>
              </a:tr>
              <a:tr h="69766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Alternatives</a:t>
                      </a:r>
                      <a:r>
                        <a:rPr lang="fr-FR" sz="900" baseline="0" dirty="0" smtClean="0"/>
                        <a:t> biologiques</a:t>
                      </a:r>
                      <a:endParaRPr lang="fr-F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83791335"/>
                  </a:ext>
                </a:extLst>
              </a:tr>
              <a:tr h="69766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Traitement ciblé/sélectif</a:t>
                      </a:r>
                      <a:endParaRPr lang="fr-F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32496188"/>
                  </a:ext>
                </a:extLst>
              </a:tr>
              <a:tr h="54417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Analyse des pratiques</a:t>
                      </a:r>
                      <a:endParaRPr lang="fr-F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41170537"/>
                  </a:ext>
                </a:extLst>
              </a:tr>
              <a:tr h="54417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Associations d’AH : coût/</a:t>
                      </a:r>
                      <a:r>
                        <a:rPr lang="fr-FR" sz="900" dirty="0" err="1" smtClean="0"/>
                        <a:t>bén</a:t>
                      </a:r>
                      <a:endParaRPr lang="fr-F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37934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609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515645"/>
              </p:ext>
            </p:extLst>
          </p:nvPr>
        </p:nvGraphicFramePr>
        <p:xfrm>
          <a:off x="182882" y="557574"/>
          <a:ext cx="11868909" cy="4309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993">
                  <a:extLst>
                    <a:ext uri="{9D8B030D-6E8A-4147-A177-3AD203B41FA5}">
                      <a16:colId xmlns="" xmlns:a16="http://schemas.microsoft.com/office/drawing/2014/main" val="1460851085"/>
                    </a:ext>
                  </a:extLst>
                </a:gridCol>
                <a:gridCol w="912993">
                  <a:extLst>
                    <a:ext uri="{9D8B030D-6E8A-4147-A177-3AD203B41FA5}">
                      <a16:colId xmlns="" xmlns:a16="http://schemas.microsoft.com/office/drawing/2014/main" val="2414468112"/>
                    </a:ext>
                  </a:extLst>
                </a:gridCol>
                <a:gridCol w="912993">
                  <a:extLst>
                    <a:ext uri="{9D8B030D-6E8A-4147-A177-3AD203B41FA5}">
                      <a16:colId xmlns="" xmlns:a16="http://schemas.microsoft.com/office/drawing/2014/main" val="989507319"/>
                    </a:ext>
                  </a:extLst>
                </a:gridCol>
                <a:gridCol w="912993">
                  <a:extLst>
                    <a:ext uri="{9D8B030D-6E8A-4147-A177-3AD203B41FA5}">
                      <a16:colId xmlns="" xmlns:a16="http://schemas.microsoft.com/office/drawing/2014/main" val="2420849081"/>
                    </a:ext>
                  </a:extLst>
                </a:gridCol>
                <a:gridCol w="912993">
                  <a:extLst>
                    <a:ext uri="{9D8B030D-6E8A-4147-A177-3AD203B41FA5}">
                      <a16:colId xmlns="" xmlns:a16="http://schemas.microsoft.com/office/drawing/2014/main" val="2491830162"/>
                    </a:ext>
                  </a:extLst>
                </a:gridCol>
                <a:gridCol w="912993">
                  <a:extLst>
                    <a:ext uri="{9D8B030D-6E8A-4147-A177-3AD203B41FA5}">
                      <a16:colId xmlns="" xmlns:a16="http://schemas.microsoft.com/office/drawing/2014/main" val="2544560014"/>
                    </a:ext>
                  </a:extLst>
                </a:gridCol>
                <a:gridCol w="912993">
                  <a:extLst>
                    <a:ext uri="{9D8B030D-6E8A-4147-A177-3AD203B41FA5}">
                      <a16:colId xmlns="" xmlns:a16="http://schemas.microsoft.com/office/drawing/2014/main" val="1321867057"/>
                    </a:ext>
                  </a:extLst>
                </a:gridCol>
                <a:gridCol w="912993">
                  <a:extLst>
                    <a:ext uri="{9D8B030D-6E8A-4147-A177-3AD203B41FA5}">
                      <a16:colId xmlns="" xmlns:a16="http://schemas.microsoft.com/office/drawing/2014/main" val="3385819961"/>
                    </a:ext>
                  </a:extLst>
                </a:gridCol>
                <a:gridCol w="912993">
                  <a:extLst>
                    <a:ext uri="{9D8B030D-6E8A-4147-A177-3AD203B41FA5}">
                      <a16:colId xmlns="" xmlns:a16="http://schemas.microsoft.com/office/drawing/2014/main" val="881116192"/>
                    </a:ext>
                  </a:extLst>
                </a:gridCol>
                <a:gridCol w="912993">
                  <a:extLst>
                    <a:ext uri="{9D8B030D-6E8A-4147-A177-3AD203B41FA5}">
                      <a16:colId xmlns="" xmlns:a16="http://schemas.microsoft.com/office/drawing/2014/main" val="1427668515"/>
                    </a:ext>
                  </a:extLst>
                </a:gridCol>
                <a:gridCol w="912993">
                  <a:extLst>
                    <a:ext uri="{9D8B030D-6E8A-4147-A177-3AD203B41FA5}">
                      <a16:colId xmlns="" xmlns:a16="http://schemas.microsoft.com/office/drawing/2014/main" val="1391222559"/>
                    </a:ext>
                  </a:extLst>
                </a:gridCol>
                <a:gridCol w="912993">
                  <a:extLst>
                    <a:ext uri="{9D8B030D-6E8A-4147-A177-3AD203B41FA5}">
                      <a16:colId xmlns="" xmlns:a16="http://schemas.microsoft.com/office/drawing/2014/main" val="3984031214"/>
                    </a:ext>
                  </a:extLst>
                </a:gridCol>
                <a:gridCol w="912993">
                  <a:extLst>
                    <a:ext uri="{9D8B030D-6E8A-4147-A177-3AD203B41FA5}">
                      <a16:colId xmlns="" xmlns:a16="http://schemas.microsoft.com/office/drawing/2014/main" val="206778860"/>
                    </a:ext>
                  </a:extLst>
                </a:gridCol>
              </a:tblGrid>
              <a:tr h="499872"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ADILVA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ANSES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DGAL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ENVT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INRAE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ONIRIS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VAS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Races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SIMV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SIMV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SNGTV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01049443"/>
                  </a:ext>
                </a:extLst>
              </a:tr>
              <a:tr h="390692">
                <a:tc rowSpan="7">
                  <a:txBody>
                    <a:bodyPr/>
                    <a:lstStyle/>
                    <a:p>
                      <a:r>
                        <a:rPr lang="fr-FR" sz="1400" dirty="0" smtClean="0"/>
                        <a:t>Anthelminthiques</a:t>
                      </a:r>
                    </a:p>
                    <a:p>
                      <a:r>
                        <a:rPr lang="fr-FR" sz="1400" dirty="0" smtClean="0"/>
                        <a:t> </a:t>
                      </a:r>
                      <a:endParaRPr lang="fr-FR" sz="14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 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Nouveaux AH</a:t>
                      </a:r>
                      <a:endParaRPr lang="fr-F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21481082"/>
                  </a:ext>
                </a:extLst>
              </a:tr>
              <a:tr h="30550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aseline="0" dirty="0" smtClean="0"/>
                        <a:t>Packaging</a:t>
                      </a:r>
                      <a:endParaRPr lang="fr-F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1539424"/>
                  </a:ext>
                </a:extLst>
              </a:tr>
              <a:tr h="401334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Espèces mineures</a:t>
                      </a:r>
                      <a:endParaRPr lang="fr-F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5774380"/>
                  </a:ext>
                </a:extLst>
              </a:tr>
              <a:tr h="390692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Combinaison </a:t>
                      </a:r>
                      <a:r>
                        <a:rPr lang="fr-FR" sz="900" dirty="0" err="1" smtClean="0"/>
                        <a:t>strongylicides</a:t>
                      </a:r>
                      <a:r>
                        <a:rPr lang="fr-FR" sz="900" dirty="0" smtClean="0"/>
                        <a:t> / autres</a:t>
                      </a:r>
                      <a:endParaRPr lang="fr-F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90916027"/>
                  </a:ext>
                </a:extLst>
              </a:tr>
              <a:tr h="450932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 guidelines sur usage</a:t>
                      </a:r>
                      <a:endParaRPr lang="fr-F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30334416"/>
                  </a:ext>
                </a:extLst>
              </a:tr>
              <a:tr h="390692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Infos sur résistance</a:t>
                      </a:r>
                      <a:endParaRPr lang="fr-F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99754965"/>
                  </a:ext>
                </a:extLst>
              </a:tr>
              <a:tr h="42349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Contrôle publicité</a:t>
                      </a:r>
                      <a:endParaRPr lang="fr-F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83791335"/>
                  </a:ext>
                </a:extLst>
              </a:tr>
              <a:tr h="544179"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Formation des vétos sur la résistance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13208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763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109</Words>
  <Application>Microsoft Macintosh PowerPoint</Application>
  <PresentationFormat>Personnalisé</PresentationFormat>
  <Paragraphs>64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Christophe Chartier</dc:creator>
  <cp:lastModifiedBy>Jacques Devos</cp:lastModifiedBy>
  <cp:revision>8</cp:revision>
  <dcterms:created xsi:type="dcterms:W3CDTF">2020-11-09T14:33:59Z</dcterms:created>
  <dcterms:modified xsi:type="dcterms:W3CDTF">2020-11-11T20:00:45Z</dcterms:modified>
</cp:coreProperties>
</file>