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68" r:id="rId4"/>
    <p:sldId id="289" r:id="rId5"/>
    <p:sldId id="288" r:id="rId6"/>
    <p:sldId id="291" r:id="rId7"/>
    <p:sldId id="290" r:id="rId8"/>
    <p:sldId id="260" r:id="rId9"/>
    <p:sldId id="297" r:id="rId10"/>
    <p:sldId id="298" r:id="rId11"/>
    <p:sldId id="295" r:id="rId12"/>
    <p:sldId id="296" r:id="rId13"/>
    <p:sldId id="271" r:id="rId14"/>
    <p:sldId id="301" r:id="rId15"/>
    <p:sldId id="266" r:id="rId16"/>
    <p:sldId id="299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9771A-9F6C-40E7-A707-EA53B38B454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A7F9CA0-AED5-4F47-A91D-EEB12517AF8D}">
      <dgm:prSet phldrT="[Texte]"/>
      <dgm:spPr/>
      <dgm:t>
        <a:bodyPr/>
        <a:lstStyle/>
        <a:p>
          <a:r>
            <a:rPr lang="fr-FR" b="1" dirty="0">
              <a:solidFill>
                <a:srgbClr val="C00000"/>
              </a:solidFill>
            </a:rPr>
            <a:t>Bovins</a:t>
          </a:r>
        </a:p>
      </dgm:t>
    </dgm:pt>
    <dgm:pt modelId="{055B1C98-7480-424F-BB23-EAF8A0DECC95}" type="parTrans" cxnId="{10B5B6FC-A2BA-4FA0-83C5-242895FBCAC8}">
      <dgm:prSet/>
      <dgm:spPr/>
      <dgm:t>
        <a:bodyPr/>
        <a:lstStyle/>
        <a:p>
          <a:endParaRPr lang="fr-FR"/>
        </a:p>
      </dgm:t>
    </dgm:pt>
    <dgm:pt modelId="{B9E502FA-4E2D-4C22-A29E-E142C79E1D92}" type="sibTrans" cxnId="{10B5B6FC-A2BA-4FA0-83C5-242895FBCAC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fr-FR"/>
        </a:p>
      </dgm:t>
    </dgm:pt>
    <dgm:pt modelId="{E62DED6D-0CA8-4C40-804F-5568317D7B0E}" type="pres">
      <dgm:prSet presAssocID="{C559771A-9F6C-40E7-A707-EA53B38B454A}" presName="Name0" presStyleCnt="0">
        <dgm:presLayoutVars>
          <dgm:dir/>
        </dgm:presLayoutVars>
      </dgm:prSet>
      <dgm:spPr/>
    </dgm:pt>
    <dgm:pt modelId="{E70BFFFA-5A6E-41AB-8340-657DC51DBB0D}" type="pres">
      <dgm:prSet presAssocID="{B9E502FA-4E2D-4C22-A29E-E142C79E1D92}" presName="picture_1" presStyleLbl="bgImgPlace1" presStyleIdx="0" presStyleCnt="1" custScaleX="107737" custLinFactNeighborX="-84645" custLinFactNeighborY="-2030"/>
      <dgm:spPr/>
    </dgm:pt>
    <dgm:pt modelId="{9AE2172E-C512-47F3-81A0-3417740DFDDD}" type="pres">
      <dgm:prSet presAssocID="{4A7F9CA0-AED5-4F47-A91D-EEB12517AF8D}" presName="text_1" presStyleLbl="node1" presStyleIdx="0" presStyleCnt="0">
        <dgm:presLayoutVars>
          <dgm:bulletEnabled val="1"/>
        </dgm:presLayoutVars>
      </dgm:prSet>
      <dgm:spPr/>
    </dgm:pt>
    <dgm:pt modelId="{D0607DA1-72DA-417C-8414-DC80D26DFED5}" type="pres">
      <dgm:prSet presAssocID="{C559771A-9F6C-40E7-A707-EA53B38B454A}" presName="maxNode" presStyleCnt="0"/>
      <dgm:spPr/>
    </dgm:pt>
    <dgm:pt modelId="{1A4C4B03-3F20-4F78-A54B-6F7D6FB8CC5A}" type="pres">
      <dgm:prSet presAssocID="{C559771A-9F6C-40E7-A707-EA53B38B454A}" presName="Name33" presStyleCnt="0"/>
      <dgm:spPr/>
    </dgm:pt>
  </dgm:ptLst>
  <dgm:cxnLst>
    <dgm:cxn modelId="{CFAD2638-D9AF-426C-8F9D-A84ACA653906}" type="presOf" srcId="{4A7F9CA0-AED5-4F47-A91D-EEB12517AF8D}" destId="{9AE2172E-C512-47F3-81A0-3417740DFDDD}" srcOrd="0" destOrd="0" presId="urn:microsoft.com/office/officeart/2008/layout/AccentedPicture"/>
    <dgm:cxn modelId="{E7130AE2-CED8-4E57-AFA1-969D36A34490}" type="presOf" srcId="{C559771A-9F6C-40E7-A707-EA53B38B454A}" destId="{E62DED6D-0CA8-4C40-804F-5568317D7B0E}" srcOrd="0" destOrd="0" presId="urn:microsoft.com/office/officeart/2008/layout/AccentedPicture"/>
    <dgm:cxn modelId="{40BD79EE-01EA-4F2F-B776-839EA6F09958}" type="presOf" srcId="{B9E502FA-4E2D-4C22-A29E-E142C79E1D92}" destId="{E70BFFFA-5A6E-41AB-8340-657DC51DBB0D}" srcOrd="0" destOrd="0" presId="urn:microsoft.com/office/officeart/2008/layout/AccentedPicture"/>
    <dgm:cxn modelId="{10B5B6FC-A2BA-4FA0-83C5-242895FBCAC8}" srcId="{C559771A-9F6C-40E7-A707-EA53B38B454A}" destId="{4A7F9CA0-AED5-4F47-A91D-EEB12517AF8D}" srcOrd="0" destOrd="0" parTransId="{055B1C98-7480-424F-BB23-EAF8A0DECC95}" sibTransId="{B9E502FA-4E2D-4C22-A29E-E142C79E1D92}"/>
    <dgm:cxn modelId="{B5F423A7-9808-4A88-8F7D-ED65A3D104C6}" type="presParOf" srcId="{E62DED6D-0CA8-4C40-804F-5568317D7B0E}" destId="{E70BFFFA-5A6E-41AB-8340-657DC51DBB0D}" srcOrd="0" destOrd="0" presId="urn:microsoft.com/office/officeart/2008/layout/AccentedPicture"/>
    <dgm:cxn modelId="{1632C324-DD96-4831-933D-3E4F4D5E70BF}" type="presParOf" srcId="{E62DED6D-0CA8-4C40-804F-5568317D7B0E}" destId="{9AE2172E-C512-47F3-81A0-3417740DFDDD}" srcOrd="1" destOrd="0" presId="urn:microsoft.com/office/officeart/2008/layout/AccentedPicture"/>
    <dgm:cxn modelId="{9F09BD99-7795-4540-83F9-43FF38D7D6F8}" type="presParOf" srcId="{E62DED6D-0CA8-4C40-804F-5568317D7B0E}" destId="{D0607DA1-72DA-417C-8414-DC80D26DFED5}" srcOrd="2" destOrd="0" presId="urn:microsoft.com/office/officeart/2008/layout/AccentedPicture"/>
    <dgm:cxn modelId="{BC45BD64-A068-4E97-AFA8-23F2F0D64A8E}" type="presParOf" srcId="{D0607DA1-72DA-417C-8414-DC80D26DFED5}" destId="{1A4C4B03-3F20-4F78-A54B-6F7D6FB8CC5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22C4D-85C1-464F-9AF7-12F5DED7AE0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2517CBA-20B0-46DB-B339-DC4AC83D4B99}">
      <dgm:prSet phldrT="[Texte]"/>
      <dgm:spPr/>
      <dgm:t>
        <a:bodyPr/>
        <a:lstStyle/>
        <a:p>
          <a:r>
            <a:rPr lang="fr-FR" b="1" dirty="0">
              <a:solidFill>
                <a:srgbClr val="C00000"/>
              </a:solidFill>
            </a:rPr>
            <a:t>DNCV</a:t>
          </a:r>
        </a:p>
      </dgm:t>
    </dgm:pt>
    <dgm:pt modelId="{50E110F4-D6FF-478E-89AF-EBFF90728738}" type="parTrans" cxnId="{CBE41298-2FCB-4097-B7D6-F18DB79C2C24}">
      <dgm:prSet/>
      <dgm:spPr/>
      <dgm:t>
        <a:bodyPr/>
        <a:lstStyle/>
        <a:p>
          <a:endParaRPr lang="fr-FR"/>
        </a:p>
      </dgm:t>
    </dgm:pt>
    <dgm:pt modelId="{1350662A-40E6-4CF4-A7F1-7A9D7C318127}" type="sibTrans" cxnId="{CBE41298-2FCB-4097-B7D6-F18DB79C2C24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E9BF5B3D-CA97-4598-9FF4-01E00B37F0A7}" type="pres">
      <dgm:prSet presAssocID="{E4C22C4D-85C1-464F-9AF7-12F5DED7AE0A}" presName="Name0" presStyleCnt="0">
        <dgm:presLayoutVars>
          <dgm:dir/>
        </dgm:presLayoutVars>
      </dgm:prSet>
      <dgm:spPr/>
    </dgm:pt>
    <dgm:pt modelId="{AFDC3B9D-F64A-42CA-82E0-B905035A2824}" type="pres">
      <dgm:prSet presAssocID="{1350662A-40E6-4CF4-A7F1-7A9D7C318127}" presName="picture_1" presStyleLbl="bgImgPlace1" presStyleIdx="0" presStyleCnt="1" custScaleX="167389" custLinFactX="-11084" custLinFactNeighborX="-100000" custLinFactNeighborY="21759"/>
      <dgm:spPr/>
    </dgm:pt>
    <dgm:pt modelId="{31216035-3A05-4786-BBC9-D5654F67FC9D}" type="pres">
      <dgm:prSet presAssocID="{E2517CBA-20B0-46DB-B339-DC4AC83D4B99}" presName="text_1" presStyleLbl="node1" presStyleIdx="0" presStyleCnt="0">
        <dgm:presLayoutVars>
          <dgm:bulletEnabled val="1"/>
        </dgm:presLayoutVars>
      </dgm:prSet>
      <dgm:spPr/>
    </dgm:pt>
    <dgm:pt modelId="{B0766AF9-3288-448B-B6DF-8F4BC5D61BC6}" type="pres">
      <dgm:prSet presAssocID="{E4C22C4D-85C1-464F-9AF7-12F5DED7AE0A}" presName="maxNode" presStyleCnt="0"/>
      <dgm:spPr/>
    </dgm:pt>
    <dgm:pt modelId="{21574202-2AA8-4D9B-A1C4-609BEAF60E69}" type="pres">
      <dgm:prSet presAssocID="{E4C22C4D-85C1-464F-9AF7-12F5DED7AE0A}" presName="Name33" presStyleCnt="0"/>
      <dgm:spPr/>
    </dgm:pt>
  </dgm:ptLst>
  <dgm:cxnLst>
    <dgm:cxn modelId="{91708425-5450-470E-8D81-807856F45C05}" type="presOf" srcId="{E4C22C4D-85C1-464F-9AF7-12F5DED7AE0A}" destId="{E9BF5B3D-CA97-4598-9FF4-01E00B37F0A7}" srcOrd="0" destOrd="0" presId="urn:microsoft.com/office/officeart/2008/layout/AccentedPicture"/>
    <dgm:cxn modelId="{37B28B78-76AF-40D0-AA2C-D97B46830CA7}" type="presOf" srcId="{E2517CBA-20B0-46DB-B339-DC4AC83D4B99}" destId="{31216035-3A05-4786-BBC9-D5654F67FC9D}" srcOrd="0" destOrd="0" presId="urn:microsoft.com/office/officeart/2008/layout/AccentedPicture"/>
    <dgm:cxn modelId="{CBE41298-2FCB-4097-B7D6-F18DB79C2C24}" srcId="{E4C22C4D-85C1-464F-9AF7-12F5DED7AE0A}" destId="{E2517CBA-20B0-46DB-B339-DC4AC83D4B99}" srcOrd="0" destOrd="0" parTransId="{50E110F4-D6FF-478E-89AF-EBFF90728738}" sibTransId="{1350662A-40E6-4CF4-A7F1-7A9D7C318127}"/>
    <dgm:cxn modelId="{A03000DF-DEB5-48D2-9CF1-AE6B8032DA41}" type="presOf" srcId="{1350662A-40E6-4CF4-A7F1-7A9D7C318127}" destId="{AFDC3B9D-F64A-42CA-82E0-B905035A2824}" srcOrd="0" destOrd="0" presId="urn:microsoft.com/office/officeart/2008/layout/AccentedPicture"/>
    <dgm:cxn modelId="{4430D579-D697-469C-A299-0152BDE2155E}" type="presParOf" srcId="{E9BF5B3D-CA97-4598-9FF4-01E00B37F0A7}" destId="{AFDC3B9D-F64A-42CA-82E0-B905035A2824}" srcOrd="0" destOrd="0" presId="urn:microsoft.com/office/officeart/2008/layout/AccentedPicture"/>
    <dgm:cxn modelId="{D126C87D-4061-4CA6-9DEF-A92F4462280E}" type="presParOf" srcId="{E9BF5B3D-CA97-4598-9FF4-01E00B37F0A7}" destId="{31216035-3A05-4786-BBC9-D5654F67FC9D}" srcOrd="1" destOrd="0" presId="urn:microsoft.com/office/officeart/2008/layout/AccentedPicture"/>
    <dgm:cxn modelId="{0FF4701E-487D-4228-BE66-9370951CCD3D}" type="presParOf" srcId="{E9BF5B3D-CA97-4598-9FF4-01E00B37F0A7}" destId="{B0766AF9-3288-448B-B6DF-8F4BC5D61BC6}" srcOrd="2" destOrd="0" presId="urn:microsoft.com/office/officeart/2008/layout/AccentedPicture"/>
    <dgm:cxn modelId="{E287BED7-2104-483F-915E-176E21022890}" type="presParOf" srcId="{B0766AF9-3288-448B-B6DF-8F4BC5D61BC6}" destId="{21574202-2AA8-4D9B-A1C4-609BEAF60E6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BFFFA-5A6E-41AB-8340-657DC51DBB0D}">
      <dsp:nvSpPr>
        <dsp:cNvPr id="0" name=""/>
        <dsp:cNvSpPr/>
      </dsp:nvSpPr>
      <dsp:spPr>
        <a:xfrm>
          <a:off x="0" y="0"/>
          <a:ext cx="1557177" cy="184356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72E-C512-47F3-81A0-3417740DFDDD}">
      <dsp:nvSpPr>
        <dsp:cNvPr id="0" name=""/>
        <dsp:cNvSpPr/>
      </dsp:nvSpPr>
      <dsp:spPr>
        <a:xfrm>
          <a:off x="127108" y="737423"/>
          <a:ext cx="1112920" cy="11061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rgbClr val="C00000"/>
              </a:solidFill>
            </a:rPr>
            <a:t>Bovins</a:t>
          </a:r>
        </a:p>
      </dsp:txBody>
      <dsp:txXfrm>
        <a:off x="127108" y="737423"/>
        <a:ext cx="1112920" cy="1106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3B9D-F64A-42CA-82E0-B905035A2824}">
      <dsp:nvSpPr>
        <dsp:cNvPr id="0" name=""/>
        <dsp:cNvSpPr/>
      </dsp:nvSpPr>
      <dsp:spPr>
        <a:xfrm>
          <a:off x="0" y="0"/>
          <a:ext cx="1315542" cy="100244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6035-3A05-4786-BBC9-D5654F67FC9D}">
      <dsp:nvSpPr>
        <dsp:cNvPr id="0" name=""/>
        <dsp:cNvSpPr/>
      </dsp:nvSpPr>
      <dsp:spPr>
        <a:xfrm>
          <a:off x="296250" y="400979"/>
          <a:ext cx="605157" cy="6014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C00000"/>
              </a:solidFill>
            </a:rPr>
            <a:t>DNCV</a:t>
          </a:r>
        </a:p>
      </dsp:txBody>
      <dsp:txXfrm>
        <a:off x="296250" y="400979"/>
        <a:ext cx="605157" cy="60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0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5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70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5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34288-2951-4AAF-9303-7C9466F0AEF0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D58EF-4A7C-4879-BF81-67E35D93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129129" y="6570339"/>
            <a:ext cx="1245767" cy="2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/>
          <a:lstStyle/>
          <a:p>
            <a:pPr algn="r" defTabSz="957263">
              <a:spcBef>
                <a:spcPts val="600"/>
              </a:spcBef>
            </a:pPr>
            <a:r>
              <a:rPr lang="fr-FR" sz="1400" b="1" dirty="0">
                <a:latin typeface="Tahoma" pitchFamily="34" charset="0"/>
              </a:rPr>
              <a:t>UMR ASTRE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5217" r="23183" b="31931"/>
          <a:stretch/>
        </p:blipFill>
        <p:spPr bwMode="auto">
          <a:xfrm>
            <a:off x="11192636" y="6552136"/>
            <a:ext cx="902416" cy="2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Image_Org_INR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41" y="6539267"/>
            <a:ext cx="687705" cy="3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743893" y="6564737"/>
            <a:ext cx="61201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tabLst>
                <a:tab pos="8524875" algn="r"/>
              </a:tabLst>
            </a:pPr>
            <a:r>
              <a:rPr lang="fr-F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Journée thématique : Dermatose Nodulaire Contagieuse</a:t>
            </a:r>
            <a:r>
              <a:rPr lang="fr-FR" sz="1400" i="0" dirty="0">
                <a:latin typeface="Tahoma" pitchFamily="34" charset="0"/>
                <a:ea typeface="Tahoma" pitchFamily="34" charset="0"/>
                <a:cs typeface="Tahoma" pitchFamily="34" charset="0"/>
              </a:rPr>
              <a:t>	 Paris, le 15/11/19</a:t>
            </a:r>
            <a:endParaRPr lang="fr-FR" sz="140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42" y="6491820"/>
            <a:ext cx="1041928" cy="3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66824" y="1088571"/>
            <a:ext cx="8054904" cy="3289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800" dirty="0">
              <a:latin typeface="Book Antiqua" panose="02040602050305030304" pitchFamily="18" charset="0"/>
            </a:endParaRPr>
          </a:p>
          <a:p>
            <a:pPr algn="l"/>
            <a:endParaRPr lang="fr-FR" sz="4800" dirty="0">
              <a:latin typeface="Book Antiqua" panose="02040602050305030304" pitchFamily="18" charset="0"/>
            </a:endParaRPr>
          </a:p>
          <a:p>
            <a:pPr algn="l"/>
            <a:r>
              <a:rPr lang="fr-FR" sz="4800" dirty="0">
                <a:latin typeface="Book Antiqua" panose="02040602050305030304" pitchFamily="18" charset="0"/>
              </a:rPr>
              <a:t>La Dermatose Nodulaire Contagieuse bovine (</a:t>
            </a:r>
            <a:r>
              <a:rPr lang="fr-FR" sz="4800" dirty="0" err="1">
                <a:latin typeface="Book Antiqua" panose="02040602050305030304" pitchFamily="18" charset="0"/>
              </a:rPr>
              <a:t>lumpy</a:t>
            </a:r>
            <a:r>
              <a:rPr lang="fr-FR" sz="4800" dirty="0">
                <a:latin typeface="Book Antiqua" panose="02040602050305030304" pitchFamily="18" charset="0"/>
              </a:rPr>
              <a:t> skin </a:t>
            </a:r>
            <a:r>
              <a:rPr lang="fr-FR" sz="4800" dirty="0" err="1">
                <a:latin typeface="Book Antiqua" panose="02040602050305030304" pitchFamily="18" charset="0"/>
              </a:rPr>
              <a:t>disease</a:t>
            </a:r>
            <a:r>
              <a:rPr lang="fr-FR" sz="4800" dirty="0">
                <a:latin typeface="Book Antiqua" panose="02040602050305030304" pitchFamily="18" charset="0"/>
              </a:rPr>
              <a:t>)</a:t>
            </a:r>
          </a:p>
          <a:p>
            <a:pPr algn="l"/>
            <a:r>
              <a:rPr lang="fr-FR" sz="2800" i="1" dirty="0"/>
              <a:t>Journée thématique,</a:t>
            </a:r>
          </a:p>
          <a:p>
            <a:pPr algn="l"/>
            <a:r>
              <a:rPr lang="fr-FR" sz="2800" i="1" dirty="0"/>
              <a:t>Réseau Français de Santé Animale,</a:t>
            </a:r>
          </a:p>
          <a:p>
            <a:pPr algn="l"/>
            <a:r>
              <a:rPr lang="fr-FR" sz="2800" i="1" dirty="0"/>
              <a:t>15 Novembre 2019, Paris</a:t>
            </a:r>
            <a:r>
              <a:rPr lang="fr-FR" sz="2800" dirty="0"/>
              <a:t>				</a:t>
            </a:r>
            <a:endParaRPr lang="fr-FR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1698172" y="1088571"/>
            <a:ext cx="8534796" cy="344424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129129" y="6570339"/>
            <a:ext cx="1245767" cy="2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/>
          <a:lstStyle/>
          <a:p>
            <a:pPr algn="r" defTabSz="957263">
              <a:spcBef>
                <a:spcPts val="600"/>
              </a:spcBef>
            </a:pPr>
            <a:r>
              <a:rPr lang="fr-FR" sz="1400" b="1" dirty="0">
                <a:latin typeface="Tahoma" pitchFamily="34" charset="0"/>
              </a:rPr>
              <a:t>UMR ASTRE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5217" r="23183" b="31931"/>
          <a:stretch/>
        </p:blipFill>
        <p:spPr bwMode="auto">
          <a:xfrm>
            <a:off x="11192636" y="6552136"/>
            <a:ext cx="902416" cy="2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e_Org_IN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41" y="6539267"/>
            <a:ext cx="687705" cy="3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43893" y="6564737"/>
            <a:ext cx="61201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tabLst>
                <a:tab pos="8524875" algn="r"/>
              </a:tabLst>
            </a:pPr>
            <a:r>
              <a:rPr lang="fr-F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Journée thématique : Dermatose Nodulaire Contagieuse</a:t>
            </a:r>
            <a:r>
              <a:rPr lang="fr-FR" sz="1400" i="0" dirty="0">
                <a:latin typeface="Tahoma" pitchFamily="34" charset="0"/>
                <a:ea typeface="Tahoma" pitchFamily="34" charset="0"/>
                <a:cs typeface="Tahoma" pitchFamily="34" charset="0"/>
              </a:rPr>
              <a:t>	 Paris, le 15/11/19</a:t>
            </a:r>
            <a:endParaRPr lang="fr-FR" sz="140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42" y="6491820"/>
            <a:ext cx="1041928" cy="3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0" y="772632"/>
            <a:ext cx="10303497" cy="305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Innocuité/ pathogénicité résiduelle des souches vaccinales atténuées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/>
              <a:t> Données observées en Croatie</a:t>
            </a:r>
            <a:r>
              <a:rPr lang="fr-FR" sz="1600" dirty="0"/>
              <a:t>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8665" y="16569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56995" y="266903"/>
            <a:ext cx="2379168" cy="6058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  <p:sp>
        <p:nvSpPr>
          <p:cNvPr id="17" name="object 10"/>
          <p:cNvSpPr/>
          <p:nvPr/>
        </p:nvSpPr>
        <p:spPr>
          <a:xfrm>
            <a:off x="1233421" y="1666769"/>
            <a:ext cx="2879280" cy="227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 txBox="1"/>
          <p:nvPr/>
        </p:nvSpPr>
        <p:spPr>
          <a:xfrm>
            <a:off x="440101" y="4179876"/>
            <a:ext cx="4106174" cy="89255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spc="-75" dirty="0">
                <a:solidFill>
                  <a:srgbClr val="231F20"/>
                </a:solidFill>
                <a:latin typeface="Verdana"/>
                <a:cs typeface="Verdana"/>
              </a:rPr>
              <a:t>Distribution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Verdana"/>
                <a:cs typeface="Verdana"/>
              </a:rPr>
              <a:t>time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Verdana"/>
                <a:cs typeface="Verdana"/>
              </a:rPr>
              <a:t>lag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Verdana"/>
                <a:cs typeface="Verdana"/>
              </a:rPr>
              <a:t>between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Verdana"/>
                <a:cs typeface="Verdana"/>
              </a:rPr>
              <a:t>vaccination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lang="fr-FR" sz="1400" spc="-10" dirty="0">
              <a:solidFill>
                <a:srgbClr val="231F2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spc="-75" dirty="0">
                <a:solidFill>
                  <a:srgbClr val="231F20"/>
                </a:solidFill>
                <a:latin typeface="Verdana"/>
                <a:cs typeface="Verdana"/>
              </a:rPr>
              <a:t>insurgence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4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Verdana"/>
                <a:cs typeface="Verdana"/>
              </a:rPr>
              <a:t>adverse</a:t>
            </a:r>
            <a:r>
              <a:rPr sz="14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Verdana"/>
                <a:cs typeface="Verdana"/>
              </a:rPr>
              <a:t>effects</a:t>
            </a:r>
            <a:r>
              <a:rPr lang="fr-FR" sz="1400" spc="-6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fr-FR" sz="1000" spc="-65" dirty="0">
                <a:solidFill>
                  <a:srgbClr val="231F20"/>
                </a:solidFill>
                <a:latin typeface="Verdana"/>
                <a:cs typeface="Verdana"/>
              </a:rPr>
              <a:t>EFSA Mars 2017. </a:t>
            </a:r>
            <a:r>
              <a:rPr lang="fr-FR" sz="1000" spc="-65" dirty="0" err="1">
                <a:solidFill>
                  <a:srgbClr val="231F20"/>
                </a:solidFill>
                <a:latin typeface="Verdana"/>
                <a:cs typeface="Verdana"/>
              </a:rPr>
              <a:t>Lumpy</a:t>
            </a:r>
            <a:r>
              <a:rPr lang="fr-FR" sz="1000" spc="-65" dirty="0">
                <a:solidFill>
                  <a:srgbClr val="231F20"/>
                </a:solidFill>
                <a:latin typeface="Verdana"/>
                <a:cs typeface="Verdana"/>
              </a:rPr>
              <a:t> skin </a:t>
            </a:r>
            <a:r>
              <a:rPr lang="fr-FR" sz="1000" spc="-65" dirty="0" err="1">
                <a:solidFill>
                  <a:srgbClr val="231F20"/>
                </a:solidFill>
                <a:latin typeface="Verdana"/>
                <a:cs typeface="Verdana"/>
              </a:rPr>
              <a:t>disease</a:t>
            </a:r>
            <a:r>
              <a:rPr lang="fr-FR" sz="1000" spc="-65" dirty="0">
                <a:solidFill>
                  <a:srgbClr val="231F20"/>
                </a:solidFill>
                <a:latin typeface="Verdana"/>
                <a:cs typeface="Verdana"/>
              </a:rPr>
              <a:t>. Data Collection and </a:t>
            </a:r>
            <a:r>
              <a:rPr lang="fr-FR" sz="1000" spc="-65" dirty="0" err="1">
                <a:solidFill>
                  <a:srgbClr val="231F20"/>
                </a:solidFill>
                <a:latin typeface="Verdana"/>
                <a:cs typeface="Verdana"/>
              </a:rPr>
              <a:t>analysis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79" y="1378505"/>
            <a:ext cx="6627114" cy="3724656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5688975" y="4790299"/>
            <a:ext cx="5784850" cy="56425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indent="-12700" algn="just">
              <a:lnSpc>
                <a:spcPct val="100000"/>
              </a:lnSpc>
              <a:spcBef>
                <a:spcPts val="695"/>
              </a:spcBef>
            </a:pPr>
            <a:r>
              <a:rPr lang="fr-FR" sz="1000" b="1" spc="-70" dirty="0" err="1">
                <a:solidFill>
                  <a:srgbClr val="231F20"/>
                </a:solidFill>
                <a:latin typeface="Verdana"/>
                <a:cs typeface="Verdana"/>
              </a:rPr>
              <a:t>Obs</a:t>
            </a:r>
            <a:r>
              <a:rPr lang="fr-FR" sz="1000" b="1" spc="-70" dirty="0">
                <a:solidFill>
                  <a:srgbClr val="231F20"/>
                </a:solidFill>
                <a:latin typeface="Verdana"/>
                <a:cs typeface="Verdana"/>
              </a:rPr>
              <a:t>: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relative frequency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symptoms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reported is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shown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according to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number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of 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times they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were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reported at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farm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level (not at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animal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level,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as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e.g.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number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deaths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was 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recorded)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Croatian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farms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where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adverse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effects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were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recorded.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555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318492" y="972651"/>
            <a:ext cx="11852694" cy="5127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800" b="1" dirty="0"/>
              <a:t>Limitations relatives à l’outil vaccinal et à sa caractérisation</a:t>
            </a:r>
          </a:p>
          <a:p>
            <a:pPr marL="444500">
              <a:buFont typeface="Wingdings" panose="05000000000000000000" pitchFamily="2" charset="2"/>
              <a:buChar char="ü"/>
            </a:pPr>
            <a:r>
              <a:rPr lang="fr-FR" b="1" dirty="0"/>
              <a:t>Innocuité / pathogénicité résiduelle des souches vaccinales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données de la littérature scientifique </a:t>
            </a:r>
          </a:p>
          <a:p>
            <a:pPr marL="1247775" lvl="1" indent="-457200">
              <a:buFont typeface="Wingdings" panose="05000000000000000000" pitchFamily="2" charset="2"/>
              <a:buChar char="Ø"/>
            </a:pPr>
            <a:r>
              <a:rPr lang="fr-FR" sz="2600" dirty="0">
                <a:sym typeface="Wingdings" panose="05000000000000000000" pitchFamily="2" charset="2"/>
              </a:rPr>
              <a:t>Nombre restreint d’études publiées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Yeruham</a:t>
            </a:r>
            <a:r>
              <a:rPr lang="fr-FR" sz="1800" dirty="0">
                <a:sym typeface="Wingdings" panose="05000000000000000000" pitchFamily="2" charset="2"/>
              </a:rPr>
              <a:t> et al. 1994 </a:t>
            </a:r>
            <a:r>
              <a:rPr lang="fr-FR" sz="1600" dirty="0">
                <a:sym typeface="Wingdings" panose="05000000000000000000" pitchFamily="2" charset="2"/>
              </a:rPr>
              <a:t>/ souches </a:t>
            </a:r>
            <a:r>
              <a:rPr lang="fr-FR" sz="1600" b="1" dirty="0">
                <a:sym typeface="Wingdings" panose="05000000000000000000" pitchFamily="2" charset="2"/>
              </a:rPr>
              <a:t>KSGP0240</a:t>
            </a:r>
            <a:r>
              <a:rPr lang="fr-FR" sz="1600" dirty="0">
                <a:sym typeface="Wingdings" panose="05000000000000000000" pitchFamily="2" charset="2"/>
              </a:rPr>
              <a:t>, </a:t>
            </a:r>
            <a:r>
              <a:rPr lang="fr-FR" sz="1600" dirty="0" err="1">
                <a:sym typeface="Wingdings" panose="05000000000000000000" pitchFamily="2" charset="2"/>
              </a:rPr>
              <a:t>Israel</a:t>
            </a:r>
            <a:endParaRPr lang="fr-FR" sz="1600" dirty="0">
              <a:sym typeface="Wingdings" panose="05000000000000000000" pitchFamily="2" charset="2"/>
            </a:endParaRP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Ben-Gera et al., 2015 </a:t>
            </a:r>
            <a:r>
              <a:rPr lang="fr-FR" sz="1600" dirty="0">
                <a:sym typeface="Wingdings" panose="05000000000000000000" pitchFamily="2" charset="2"/>
              </a:rPr>
              <a:t>/ souches </a:t>
            </a:r>
            <a:r>
              <a:rPr lang="fr-FR" sz="1600" b="1" dirty="0">
                <a:sym typeface="Wingdings" panose="05000000000000000000" pitchFamily="2" charset="2"/>
              </a:rPr>
              <a:t>RM65</a:t>
            </a:r>
            <a:r>
              <a:rPr lang="fr-FR" sz="1600" dirty="0">
                <a:sym typeface="Wingdings" panose="05000000000000000000" pitchFamily="2" charset="2"/>
              </a:rPr>
              <a:t> et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 (OBP), </a:t>
            </a:r>
            <a:r>
              <a:rPr lang="fr-FR" sz="1600" dirty="0" err="1">
                <a:sym typeface="Wingdings" panose="05000000000000000000" pitchFamily="2" charset="2"/>
              </a:rPr>
              <a:t>Israel</a:t>
            </a:r>
            <a:endParaRPr lang="fr-FR" sz="1600" dirty="0">
              <a:sym typeface="Wingdings" panose="05000000000000000000" pitchFamily="2" charset="2"/>
            </a:endParaRP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Katsoulos</a:t>
            </a:r>
            <a:r>
              <a:rPr lang="fr-FR" sz="1800" dirty="0">
                <a:sym typeface="Wingdings" panose="05000000000000000000" pitchFamily="2" charset="2"/>
              </a:rPr>
              <a:t> et al. 2017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(OBP), Grèce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Bedekovic</a:t>
            </a:r>
            <a:r>
              <a:rPr lang="fr-FR" sz="1800" dirty="0">
                <a:sym typeface="Wingdings" panose="05000000000000000000" pitchFamily="2" charset="2"/>
              </a:rPr>
              <a:t> et al. 2017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 (OBP et MSD), Croatie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Abutarbush</a:t>
            </a:r>
            <a:r>
              <a:rPr lang="fr-FR" sz="1800" dirty="0">
                <a:sym typeface="Wingdings" panose="05000000000000000000" pitchFamily="2" charset="2"/>
              </a:rPr>
              <a:t> et al. 2014, 2018</a:t>
            </a:r>
            <a:r>
              <a:rPr lang="fr-FR" sz="1600" dirty="0">
                <a:sym typeface="Wingdings" panose="05000000000000000000" pitchFamily="2" charset="2"/>
              </a:rPr>
              <a:t> / souches </a:t>
            </a:r>
            <a:r>
              <a:rPr lang="fr-FR" sz="1600" b="1" dirty="0">
                <a:sym typeface="Wingdings" panose="05000000000000000000" pitchFamily="2" charset="2"/>
              </a:rPr>
              <a:t>RM65</a:t>
            </a:r>
            <a:r>
              <a:rPr lang="fr-FR" sz="1600" dirty="0">
                <a:sym typeface="Wingdings" panose="05000000000000000000" pitchFamily="2" charset="2"/>
              </a:rPr>
              <a:t>,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 (OBP), Jordanie</a:t>
            </a:r>
            <a:endParaRPr lang="fr-FR" sz="1800" dirty="0">
              <a:sym typeface="Wingdings" panose="05000000000000000000" pitchFamily="2" charset="2"/>
            </a:endParaRP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Sprygin</a:t>
            </a:r>
            <a:r>
              <a:rPr lang="fr-FR" sz="1800" dirty="0">
                <a:sym typeface="Wingdings" panose="05000000000000000000" pitchFamily="2" charset="2"/>
              </a:rPr>
              <a:t> et al. 2018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, Russie</a:t>
            </a:r>
            <a:endParaRPr lang="fr-FR" sz="1800" dirty="0">
              <a:sym typeface="Wingdings" panose="05000000000000000000" pitchFamily="2" charset="2"/>
            </a:endParaRP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Kononov</a:t>
            </a:r>
            <a:r>
              <a:rPr lang="fr-FR" sz="1800" dirty="0">
                <a:sym typeface="Wingdings" panose="05000000000000000000" pitchFamily="2" charset="2"/>
              </a:rPr>
              <a:t> et al. 2019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, Russie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Moller</a:t>
            </a:r>
            <a:r>
              <a:rPr lang="fr-FR" sz="1800" dirty="0">
                <a:sym typeface="Wingdings" panose="05000000000000000000" pitchFamily="2" charset="2"/>
              </a:rPr>
              <a:t> et al. 2019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 err="1">
                <a:sym typeface="Wingdings" panose="05000000000000000000" pitchFamily="2" charset="2"/>
              </a:rPr>
              <a:t>Neethling</a:t>
            </a:r>
            <a:r>
              <a:rPr lang="fr-FR" sz="1600" dirty="0">
                <a:sym typeface="Wingdings" panose="05000000000000000000" pitchFamily="2" charset="2"/>
              </a:rPr>
              <a:t>, FLI</a:t>
            </a:r>
            <a:endParaRPr lang="fr-FR" sz="1800" dirty="0">
              <a:sym typeface="Wingdings" panose="05000000000000000000" pitchFamily="2" charset="2"/>
            </a:endParaRPr>
          </a:p>
          <a:p>
            <a:pPr marL="1406525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sym typeface="Wingdings" panose="05000000000000000000" pitchFamily="2" charset="2"/>
              </a:rPr>
              <a:t>Gari et al. 2015</a:t>
            </a:r>
            <a:r>
              <a:rPr lang="fr-FR" sz="1800" dirty="0">
                <a:sym typeface="Wingdings" panose="05000000000000000000" pitchFamily="2" charset="2"/>
              </a:rPr>
              <a:t> / souche KSGP 0180, LSD </a:t>
            </a:r>
            <a:r>
              <a:rPr lang="fr-FR" sz="1800" b="1" dirty="0" err="1">
                <a:sym typeface="Wingdings" panose="05000000000000000000" pitchFamily="2" charset="2"/>
              </a:rPr>
              <a:t>Neethling</a:t>
            </a:r>
            <a:r>
              <a:rPr lang="fr-FR" sz="1800" dirty="0">
                <a:sym typeface="Wingdings" panose="05000000000000000000" pitchFamily="2" charset="2"/>
              </a:rPr>
              <a:t>, GTPV </a:t>
            </a:r>
            <a:r>
              <a:rPr lang="fr-FR" sz="1800" dirty="0" err="1">
                <a:sym typeface="Wingdings" panose="05000000000000000000" pitchFamily="2" charset="2"/>
              </a:rPr>
              <a:t>Gorgan</a:t>
            </a:r>
            <a:r>
              <a:rPr lang="fr-FR" sz="1800" dirty="0">
                <a:sym typeface="Wingdings" panose="05000000000000000000" pitchFamily="2" charset="2"/>
              </a:rPr>
              <a:t> (NVI), Ethiopie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Gelaye</a:t>
            </a:r>
            <a:r>
              <a:rPr lang="fr-FR" sz="1800" dirty="0">
                <a:sym typeface="Wingdings" panose="05000000000000000000" pitchFamily="2" charset="2"/>
              </a:rPr>
              <a:t> et al. 2015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>
                <a:sym typeface="Wingdings" panose="05000000000000000000" pitchFamily="2" charset="2"/>
              </a:rPr>
              <a:t>KSGP 0180 </a:t>
            </a:r>
            <a:r>
              <a:rPr lang="fr-FR" sz="1600" dirty="0">
                <a:sym typeface="Wingdings" panose="05000000000000000000" pitchFamily="2" charset="2"/>
              </a:rPr>
              <a:t>(NVI), Ethiopie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600" dirty="0" err="1">
                <a:sym typeface="Wingdings" panose="05000000000000000000" pitchFamily="2" charset="2"/>
              </a:rPr>
              <a:t>Ayelet</a:t>
            </a:r>
            <a:r>
              <a:rPr lang="fr-FR" sz="1600" dirty="0">
                <a:sym typeface="Wingdings" panose="05000000000000000000" pitchFamily="2" charset="2"/>
              </a:rPr>
              <a:t> et al. 2013 / souche </a:t>
            </a:r>
            <a:r>
              <a:rPr lang="fr-FR" sz="1600" b="1" dirty="0">
                <a:sym typeface="Wingdings" panose="05000000000000000000" pitchFamily="2" charset="2"/>
              </a:rPr>
              <a:t>KSGP 0180 </a:t>
            </a:r>
            <a:r>
              <a:rPr lang="fr-FR" sz="1600" dirty="0">
                <a:sym typeface="Wingdings" panose="05000000000000000000" pitchFamily="2" charset="2"/>
              </a:rPr>
              <a:t>(NVI), Ethiopie </a:t>
            </a:r>
          </a:p>
          <a:p>
            <a:pPr marL="1349375" lvl="1" indent="-285750">
              <a:buFont typeface="Wingdings" panose="05000000000000000000" pitchFamily="2" charset="2"/>
              <a:buChar char="v"/>
            </a:pPr>
            <a:r>
              <a:rPr lang="fr-FR" sz="1800" dirty="0" err="1">
                <a:sym typeface="Wingdings" panose="05000000000000000000" pitchFamily="2" charset="2"/>
              </a:rPr>
              <a:t>Molla</a:t>
            </a:r>
            <a:r>
              <a:rPr lang="fr-FR" sz="1800" dirty="0">
                <a:sym typeface="Wingdings" panose="05000000000000000000" pitchFamily="2" charset="2"/>
              </a:rPr>
              <a:t> et al. 2017</a:t>
            </a:r>
            <a:r>
              <a:rPr lang="fr-FR" sz="1600" dirty="0">
                <a:sym typeface="Wingdings" panose="05000000000000000000" pitchFamily="2" charset="2"/>
              </a:rPr>
              <a:t> / souche </a:t>
            </a:r>
            <a:r>
              <a:rPr lang="fr-FR" sz="1600" b="1" dirty="0">
                <a:sym typeface="Wingdings" panose="05000000000000000000" pitchFamily="2" charset="2"/>
              </a:rPr>
              <a:t>KSGP 0180 </a:t>
            </a:r>
            <a:r>
              <a:rPr lang="fr-FR" sz="1600" dirty="0">
                <a:sym typeface="Wingdings" panose="05000000000000000000" pitchFamily="2" charset="2"/>
              </a:rPr>
              <a:t>(NVI), Ethiopie</a:t>
            </a:r>
          </a:p>
          <a:p>
            <a:pPr marL="1063625" lvl="1" indent="0">
              <a:buNone/>
            </a:pPr>
            <a:endParaRPr lang="fr-FR" sz="2600" dirty="0">
              <a:sym typeface="Wingdings" panose="05000000000000000000" pitchFamily="2" charset="2"/>
            </a:endParaRPr>
          </a:p>
          <a:p>
            <a:pPr marL="1247775" lvl="1" indent="-457200">
              <a:buFont typeface="Wingdings" panose="05000000000000000000" pitchFamily="2" charset="2"/>
              <a:buChar char="Ø"/>
            </a:pPr>
            <a:r>
              <a:rPr lang="fr-FR" sz="2600" dirty="0">
                <a:sym typeface="Wingdings" panose="05000000000000000000" pitchFamily="2" charset="2"/>
              </a:rPr>
              <a:t> Variabilité et limitations de ces études 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Design de l’étude incluant groupe contrôle et biais 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Populations étudiée/échantillonnée: taille, race, </a:t>
            </a:r>
            <a:r>
              <a:rPr lang="fr-FR" sz="1800" dirty="0" err="1">
                <a:sym typeface="Wingdings" panose="05000000000000000000" pitchFamily="2" charset="2"/>
              </a:rPr>
              <a:t>age</a:t>
            </a:r>
            <a:r>
              <a:rPr lang="fr-FR" sz="1800" dirty="0">
                <a:sym typeface="Wingdings" panose="05000000000000000000" pitchFamily="2" charset="2"/>
              </a:rPr>
              <a:t>, type élevage 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Essai expérimental vs. étude de terrain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Statut immunitaire des animaux (animaux déjà vaccinés)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zone infectée/indemne et circulation/exposition aux souches de terrain</a:t>
            </a:r>
          </a:p>
          <a:p>
            <a:pPr marL="134302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sym typeface="Wingdings" panose="05000000000000000000" pitchFamily="2" charset="2"/>
              </a:rPr>
              <a:t>Outils diagnostic utilisés, abord épidémiologique et paramètres mesurés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endParaRPr lang="fr-FR" sz="1800" dirty="0">
              <a:sym typeface="Wingdings" panose="05000000000000000000" pitchFamily="2" charset="2"/>
            </a:endParaRPr>
          </a:p>
          <a:p>
            <a:pPr marL="790575" lvl="1" indent="0">
              <a:buNone/>
            </a:pPr>
            <a:r>
              <a:rPr lang="fr-FR" sz="2900" b="1" dirty="0">
                <a:sym typeface="Wingdings" panose="05000000000000000000" pitchFamily="2" charset="2"/>
              </a:rPr>
              <a:t>		Nécessité d’études supplémentaires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  <p:sp>
        <p:nvSpPr>
          <p:cNvPr id="2" name="Flèche droite 1"/>
          <p:cNvSpPr/>
          <p:nvPr/>
        </p:nvSpPr>
        <p:spPr>
          <a:xfrm flipV="1">
            <a:off x="1367032" y="5758881"/>
            <a:ext cx="736979" cy="2456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87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241540" y="842021"/>
            <a:ext cx="11852694" cy="59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Limitations relatives à l’outil vaccinal et à sa caractérisation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Innocuité / pathogénicité résiduelle: incidence réelle ?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/>
              <a:t>Production de lait/viande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/>
              <a:t>Reproduction/fertilité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/>
              <a:t>Insémination artificielle</a:t>
            </a:r>
          </a:p>
          <a:p>
            <a:pPr marL="2079625" lvl="4" indent="-285750">
              <a:buFont typeface="Wingdings" panose="05000000000000000000" pitchFamily="2" charset="2"/>
              <a:buChar char="Ø"/>
            </a:pPr>
            <a:r>
              <a:rPr lang="fr-FR" sz="1400" dirty="0"/>
              <a:t>Taureaux vaccinés </a:t>
            </a:r>
            <a:r>
              <a:rPr lang="fr-FR" sz="1400" dirty="0" err="1"/>
              <a:t>Osuagwuh</a:t>
            </a:r>
            <a:r>
              <a:rPr lang="fr-FR" sz="1400" dirty="0"/>
              <a:t>, 2007</a:t>
            </a:r>
          </a:p>
          <a:p>
            <a:pPr marL="2536825" lvl="5" indent="-285750">
              <a:buFont typeface="Wingdings" panose="05000000000000000000" pitchFamily="2" charset="2"/>
              <a:buChar char="v"/>
            </a:pPr>
            <a:r>
              <a:rPr lang="fr-FR" sz="1400" dirty="0"/>
              <a:t>Absence du virus vaccinal dans sperme de taureaux vaccinés 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 Transmissibilité via les arthropodes vecteurs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Capacité DIVA </a:t>
            </a:r>
          </a:p>
          <a:p>
            <a:pPr marL="1622425" lvl="3" indent="-285750">
              <a:buFont typeface="Wingdings" panose="05000000000000000000" pitchFamily="2" charset="2"/>
              <a:buChar char="Ø"/>
            </a:pPr>
            <a:r>
              <a:rPr lang="fr-FR" sz="1400" dirty="0">
                <a:sym typeface="Wingdings" panose="05000000000000000000" pitchFamily="2" charset="2"/>
              </a:rPr>
              <a:t>Analyse moléculaire et limitations</a:t>
            </a:r>
          </a:p>
          <a:p>
            <a:pPr marL="1622425" lvl="3" indent="-285750">
              <a:buFont typeface="Wingdings" panose="05000000000000000000" pitchFamily="2" charset="2"/>
              <a:buChar char="Ø"/>
            </a:pPr>
            <a:r>
              <a:rPr lang="fr-FR" sz="1400" dirty="0">
                <a:sym typeface="Wingdings" panose="05000000000000000000" pitchFamily="2" charset="2"/>
              </a:rPr>
              <a:t>Analyse </a:t>
            </a:r>
            <a:r>
              <a:rPr lang="fr-FR" sz="1400" dirty="0"/>
              <a:t>sérologique  et capacité de distinction des animaux infectés naturellement vs. animaux vaccinés</a:t>
            </a:r>
          </a:p>
          <a:p>
            <a:pPr marL="1336675" lvl="3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 Développements de </a:t>
            </a:r>
            <a:r>
              <a:rPr lang="fr-FR" sz="1400" b="1" dirty="0">
                <a:sym typeface="Wingdings" panose="05000000000000000000" pitchFamily="2" charset="2"/>
              </a:rPr>
              <a:t>souches vaccinales marquées DIVA et tests sérologiques compagnon</a:t>
            </a:r>
            <a:endParaRPr lang="fr-FR" sz="1000" b="1" dirty="0"/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Age minimal d’immunisation active sans interférence par anticorps maternels : 3, 4 ou 6 mois ?</a:t>
            </a:r>
          </a:p>
          <a:p>
            <a:pPr marL="1622425" lvl="3" indent="-285750">
              <a:buFont typeface="Wingdings" panose="05000000000000000000" pitchFamily="2" charset="2"/>
              <a:buChar char="Ø"/>
            </a:pPr>
            <a:r>
              <a:rPr lang="fr-FR" sz="1400" dirty="0" err="1"/>
              <a:t>Agianniotaki</a:t>
            </a:r>
            <a:r>
              <a:rPr lang="fr-FR" sz="1400" dirty="0"/>
              <a:t> et al. 2018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Durée de protection </a:t>
            </a:r>
            <a:r>
              <a:rPr lang="fr-FR" sz="1800" dirty="0" err="1"/>
              <a:t>conféréé</a:t>
            </a:r>
            <a:r>
              <a:rPr lang="fr-FR" sz="1800" dirty="0"/>
              <a:t> par la vaccination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Périodicité de la vaccination (passage à 2 ans ?)</a:t>
            </a:r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Interférence avec autres activités de prophylaxie (vaccination, ID </a:t>
            </a:r>
            <a:r>
              <a:rPr lang="fr-FR" sz="1800" dirty="0" err="1"/>
              <a:t>tuberculosis</a:t>
            </a:r>
            <a:r>
              <a:rPr lang="fr-FR" sz="1800" dirty="0"/>
              <a:t>…)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183631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88297" y="193387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17500" y="1184702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887532" y="2086805"/>
            <a:ext cx="8054904" cy="124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>
                <a:latin typeface="Comic Sans MS" panose="030F0702030302020204" pitchFamily="66" charset="0"/>
                <a:cs typeface="Arial" panose="020B0604020202020204" pitchFamily="34" charset="0"/>
              </a:rPr>
              <a:t>merci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de votre attention </a:t>
            </a:r>
            <a:r>
              <a:rPr lang="fr-FR" sz="2800" dirty="0"/>
              <a:t>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9223" y="1859054"/>
            <a:ext cx="8534796" cy="146420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20289" y="4399598"/>
            <a:ext cx="7344816" cy="101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/>
          <a:lstStyle/>
          <a:p>
            <a:pPr defTabSz="957263">
              <a:spcBef>
                <a:spcPts val="600"/>
              </a:spcBef>
            </a:pPr>
            <a:r>
              <a:rPr lang="fr-FR" dirty="0">
                <a:latin typeface="Tahoma" pitchFamily="34" charset="0"/>
              </a:rPr>
              <a:t>Philippe Caufour, </a:t>
            </a:r>
            <a:r>
              <a:rPr lang="fr-FR" sz="1400" dirty="0">
                <a:latin typeface="Tahoma" pitchFamily="34" charset="0"/>
              </a:rPr>
              <a:t>PhD, DVM</a:t>
            </a:r>
          </a:p>
          <a:p>
            <a:pPr defTabSz="957263">
              <a:spcBef>
                <a:spcPts val="600"/>
              </a:spcBef>
            </a:pPr>
            <a:r>
              <a:rPr lang="fr-FR" sz="1400" dirty="0">
                <a:latin typeface="Tahoma" pitchFamily="34" charset="0"/>
              </a:rPr>
              <a:t>Unité Mixte de Recherche CIRAD-INRA </a:t>
            </a:r>
          </a:p>
          <a:p>
            <a:pPr defTabSz="957263">
              <a:spcBef>
                <a:spcPts val="600"/>
              </a:spcBef>
            </a:pPr>
            <a:r>
              <a:rPr lang="fr-FR" sz="1400" dirty="0">
                <a:latin typeface="Tahoma" pitchFamily="34" charset="0"/>
              </a:rPr>
              <a:t>« ASTRE » (Animal, Santé, Territoires, Risques et Écosystèmes)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5217" r="23183" b="31931"/>
          <a:stretch/>
        </p:blipFill>
        <p:spPr bwMode="auto">
          <a:xfrm>
            <a:off x="1120289" y="5411950"/>
            <a:ext cx="1956675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Image_Org_IN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77" y="5411950"/>
            <a:ext cx="121671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6834" y="721173"/>
            <a:ext cx="781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Journée thématique, Réseau Français de Santé Animale, 15 Novembre 2019, Paris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92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31492" y="-148006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537982" y="705769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1492" y="260884"/>
            <a:ext cx="418544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Carte régionale des Balkans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2" y="820796"/>
            <a:ext cx="5943600" cy="56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4" y="1998553"/>
            <a:ext cx="1466850" cy="1047750"/>
          </a:xfrm>
          <a:prstGeom prst="rect">
            <a:avLst/>
          </a:prstGeom>
        </p:spPr>
      </p:pic>
      <p:sp>
        <p:nvSpPr>
          <p:cNvPr id="2" name="Arc plein 1"/>
          <p:cNvSpPr/>
          <p:nvPr/>
        </p:nvSpPr>
        <p:spPr>
          <a:xfrm rot="10800000">
            <a:off x="3466611" y="4655323"/>
            <a:ext cx="6554190" cy="1981379"/>
          </a:xfrm>
          <a:prstGeom prst="blockArc">
            <a:avLst>
              <a:gd name="adj1" fmla="val 10474784"/>
              <a:gd name="adj2" fmla="val 340278"/>
              <a:gd name="adj3" fmla="val 2426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5915350" y="2969644"/>
            <a:ext cx="1476354" cy="1693312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2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3961" y="648044"/>
            <a:ext cx="5445458" cy="954107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5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Propriétés/caractéristiques biologiques du virus</a:t>
            </a:r>
          </a:p>
          <a:p>
            <a:r>
              <a:rPr lang="fr-FR" sz="1400" dirty="0">
                <a:solidFill>
                  <a:srgbClr val="C00000"/>
                </a:solidFill>
              </a:rPr>
              <a:t>WP4: </a:t>
            </a:r>
            <a:r>
              <a:rPr lang="fr-FR" sz="1400" dirty="0" err="1">
                <a:solidFill>
                  <a:srgbClr val="C00000"/>
                </a:solidFill>
              </a:rPr>
              <a:t>Studying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b="1" dirty="0">
                <a:solidFill>
                  <a:srgbClr val="C00000"/>
                </a:solidFill>
              </a:rPr>
              <a:t>virus-</a:t>
            </a:r>
            <a:r>
              <a:rPr lang="fr-FR" sz="1400" b="1" dirty="0" err="1">
                <a:solidFill>
                  <a:srgbClr val="C00000"/>
                </a:solidFill>
              </a:rPr>
              <a:t>cell</a:t>
            </a:r>
            <a:r>
              <a:rPr lang="fr-FR" sz="1400" b="1" dirty="0">
                <a:solidFill>
                  <a:srgbClr val="C00000"/>
                </a:solidFill>
              </a:rPr>
              <a:t> interactions </a:t>
            </a:r>
            <a:r>
              <a:rPr lang="fr-FR" sz="1400" dirty="0">
                <a:solidFill>
                  <a:srgbClr val="C00000"/>
                </a:solidFill>
              </a:rPr>
              <a:t>and </a:t>
            </a:r>
            <a:r>
              <a:rPr lang="fr-FR" sz="1400" b="1" dirty="0">
                <a:solidFill>
                  <a:srgbClr val="C00000"/>
                </a:solidFill>
              </a:rPr>
              <a:t>screening of LSDV </a:t>
            </a:r>
            <a:r>
              <a:rPr lang="fr-FR" sz="1400" b="1" dirty="0" err="1">
                <a:solidFill>
                  <a:srgbClr val="C00000"/>
                </a:solidFill>
              </a:rPr>
              <a:t>compounts</a:t>
            </a:r>
            <a:endParaRPr lang="fr-FR" sz="1400" b="1" dirty="0">
              <a:solidFill>
                <a:srgbClr val="C00000"/>
              </a:solidFill>
            </a:endParaRPr>
          </a:p>
          <a:p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>
                <a:solidFill>
                  <a:srgbClr val="FF0000"/>
                </a:solidFill>
              </a:rPr>
              <a:t>UMR Astre, UMR IHAP, </a:t>
            </a:r>
            <a:r>
              <a:rPr lang="fr-FR" sz="1400" dirty="0" err="1">
                <a:solidFill>
                  <a:srgbClr val="FF0000"/>
                </a:solidFill>
              </a:rPr>
              <a:t>Neovirtech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713912" y="1737593"/>
            <a:ext cx="5095080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Déterminants génétiques de la virulence &amp; tropisme (souche vaccinale KS-1)</a:t>
            </a:r>
          </a:p>
          <a:p>
            <a:r>
              <a:rPr lang="fr-FR" sz="1400" dirty="0">
                <a:solidFill>
                  <a:srgbClr val="C00000"/>
                </a:solidFill>
              </a:rPr>
              <a:t>WP3: </a:t>
            </a:r>
            <a:r>
              <a:rPr lang="fr-FR" sz="1400" dirty="0" err="1">
                <a:solidFill>
                  <a:srgbClr val="C00000"/>
                </a:solidFill>
              </a:rPr>
              <a:t>development</a:t>
            </a:r>
            <a:r>
              <a:rPr lang="fr-FR" sz="1400" dirty="0">
                <a:solidFill>
                  <a:srgbClr val="C00000"/>
                </a:solidFill>
              </a:rPr>
              <a:t> of </a:t>
            </a:r>
            <a:r>
              <a:rPr lang="fr-FR" sz="1400" b="1" dirty="0">
                <a:solidFill>
                  <a:srgbClr val="C00000"/>
                </a:solidFill>
              </a:rPr>
              <a:t>LSDV recombinants  </a:t>
            </a:r>
            <a:r>
              <a:rPr lang="fr-FR" sz="1400" dirty="0">
                <a:solidFill>
                  <a:srgbClr val="C00000"/>
                </a:solidFill>
              </a:rPr>
              <a:t>/ </a:t>
            </a:r>
            <a:r>
              <a:rPr lang="fr-FR" sz="1400" dirty="0">
                <a:solidFill>
                  <a:srgbClr val="FF0000"/>
                </a:solidFill>
              </a:rPr>
              <a:t>UMR Astre, UMR IHAP, </a:t>
            </a:r>
            <a:r>
              <a:rPr lang="fr-FR" sz="1400" dirty="0" err="1">
                <a:solidFill>
                  <a:srgbClr val="FF0000"/>
                </a:solidFill>
              </a:rPr>
              <a:t>Neovirtech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C00000"/>
                </a:solidFill>
              </a:rPr>
              <a:t>WP5 – </a:t>
            </a:r>
            <a:r>
              <a:rPr lang="fr-FR" sz="1400" dirty="0" err="1">
                <a:solidFill>
                  <a:srgbClr val="C00000"/>
                </a:solidFill>
              </a:rPr>
              <a:t>Selecting</a:t>
            </a:r>
            <a:r>
              <a:rPr lang="fr-FR" sz="1400" dirty="0">
                <a:solidFill>
                  <a:srgbClr val="C00000"/>
                </a:solidFill>
              </a:rPr>
              <a:t> the </a:t>
            </a:r>
            <a:r>
              <a:rPr lang="fr-FR" sz="1400" b="1" dirty="0">
                <a:solidFill>
                  <a:srgbClr val="C00000"/>
                </a:solidFill>
              </a:rPr>
              <a:t>vaccine </a:t>
            </a:r>
            <a:r>
              <a:rPr lang="fr-FR" sz="1400" dirty="0">
                <a:solidFill>
                  <a:srgbClr val="C00000"/>
                </a:solidFill>
              </a:rPr>
              <a:t>candidates / </a:t>
            </a:r>
            <a:r>
              <a:rPr lang="fr-FR" sz="1400" dirty="0">
                <a:solidFill>
                  <a:srgbClr val="FF0000"/>
                </a:solidFill>
              </a:rPr>
              <a:t>UMR Astre, UMR IHAP, MERIAL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6117" y="3138552"/>
            <a:ext cx="501002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/>
              <a:t>Identification des protéines </a:t>
            </a:r>
            <a:r>
              <a:rPr lang="fr-FR" sz="1400" b="1" dirty="0" err="1"/>
              <a:t>immunodominantes</a:t>
            </a:r>
            <a:endParaRPr lang="fr-FR" sz="1400" b="1" dirty="0"/>
          </a:p>
          <a:p>
            <a:r>
              <a:rPr lang="fr-FR" sz="1400" dirty="0">
                <a:solidFill>
                  <a:srgbClr val="C00000"/>
                </a:solidFill>
              </a:rPr>
              <a:t>WP6. </a:t>
            </a:r>
            <a:r>
              <a:rPr lang="fr-FR" sz="1400" dirty="0" err="1">
                <a:solidFill>
                  <a:srgbClr val="C00000"/>
                </a:solidFill>
              </a:rPr>
              <a:t>Development</a:t>
            </a:r>
            <a:r>
              <a:rPr lang="fr-FR" sz="1400" dirty="0">
                <a:solidFill>
                  <a:srgbClr val="C00000"/>
                </a:solidFill>
              </a:rPr>
              <a:t> of </a:t>
            </a:r>
            <a:r>
              <a:rPr lang="fr-FR" sz="1400" b="1" dirty="0">
                <a:solidFill>
                  <a:srgbClr val="C00000"/>
                </a:solidFill>
              </a:rPr>
              <a:t>diagnostic and </a:t>
            </a:r>
            <a:r>
              <a:rPr lang="fr-FR" sz="1400" b="1" dirty="0" err="1">
                <a:solidFill>
                  <a:srgbClr val="C00000"/>
                </a:solidFill>
              </a:rPr>
              <a:t>companion</a:t>
            </a:r>
            <a:r>
              <a:rPr lang="fr-FR" sz="1400" b="1" dirty="0">
                <a:solidFill>
                  <a:srgbClr val="C00000"/>
                </a:solidFill>
              </a:rPr>
              <a:t> tests </a:t>
            </a:r>
            <a:r>
              <a:rPr lang="fr-FR" sz="1400" dirty="0">
                <a:solidFill>
                  <a:srgbClr val="FF0000"/>
                </a:solidFill>
              </a:rPr>
              <a:t>UMR Astre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51428" y="2360682"/>
            <a:ext cx="3415100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Rôle des arthropodes </a:t>
            </a:r>
            <a:r>
              <a:rPr lang="fr-FR" sz="1600" dirty="0" err="1"/>
              <a:t>hematophages</a:t>
            </a:r>
            <a:endParaRPr lang="fr-FR" sz="1600" dirty="0"/>
          </a:p>
          <a:p>
            <a:endParaRPr lang="fr-FR" sz="1200" dirty="0">
              <a:solidFill>
                <a:srgbClr val="C00000"/>
              </a:solidFill>
            </a:endParaRPr>
          </a:p>
          <a:p>
            <a:r>
              <a:rPr lang="fr-FR" sz="1200" dirty="0">
                <a:solidFill>
                  <a:srgbClr val="C00000"/>
                </a:solidFill>
              </a:rPr>
              <a:t>WP7. Transmission of LDSV by </a:t>
            </a:r>
            <a:r>
              <a:rPr lang="fr-FR" sz="1200" b="1" dirty="0" err="1">
                <a:solidFill>
                  <a:srgbClr val="C00000"/>
                </a:solidFill>
              </a:rPr>
              <a:t>hematophagous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insects</a:t>
            </a:r>
            <a:r>
              <a:rPr lang="fr-FR" sz="1200" dirty="0">
                <a:solidFill>
                  <a:srgbClr val="C00000"/>
                </a:solidFill>
              </a:rPr>
              <a:t>, </a:t>
            </a:r>
            <a:r>
              <a:rPr lang="fr-FR" sz="1200" dirty="0">
                <a:solidFill>
                  <a:srgbClr val="FF0000"/>
                </a:solidFill>
              </a:rPr>
              <a:t>UMR IHAP, </a:t>
            </a:r>
            <a:r>
              <a:rPr lang="fr-FR" sz="1200" dirty="0" err="1">
                <a:solidFill>
                  <a:srgbClr val="FF0000"/>
                </a:solidFill>
              </a:rPr>
              <a:t>Neovirtech</a:t>
            </a:r>
            <a:endParaRPr lang="fr-FR" sz="1200" dirty="0">
              <a:solidFill>
                <a:srgbClr val="FF0000"/>
              </a:solidFill>
            </a:endParaRPr>
          </a:p>
          <a:p>
            <a:endParaRPr lang="fr-FR" sz="1200" dirty="0">
              <a:solidFill>
                <a:srgbClr val="C00000"/>
              </a:solidFill>
            </a:endParaRPr>
          </a:p>
          <a:p>
            <a:r>
              <a:rPr lang="fr-FR" sz="1200" dirty="0">
                <a:solidFill>
                  <a:srgbClr val="C00000"/>
                </a:solidFill>
              </a:rPr>
              <a:t>WP8. </a:t>
            </a:r>
            <a:r>
              <a:rPr lang="fr-FR" sz="1200" dirty="0" err="1">
                <a:solidFill>
                  <a:srgbClr val="C00000"/>
                </a:solidFill>
              </a:rPr>
              <a:t>Role</a:t>
            </a:r>
            <a:r>
              <a:rPr lang="fr-FR" sz="1200" dirty="0">
                <a:solidFill>
                  <a:srgbClr val="C00000"/>
                </a:solidFill>
              </a:rPr>
              <a:t> of </a:t>
            </a:r>
            <a:r>
              <a:rPr lang="fr-FR" sz="1200" b="1" dirty="0" err="1">
                <a:solidFill>
                  <a:srgbClr val="C00000"/>
                </a:solidFill>
              </a:rPr>
              <a:t>european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ticks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dirty="0">
                <a:solidFill>
                  <a:srgbClr val="C00000"/>
                </a:solidFill>
              </a:rPr>
              <a:t>as </a:t>
            </a:r>
            <a:r>
              <a:rPr lang="fr-FR" sz="1200" b="1" dirty="0" err="1">
                <a:solidFill>
                  <a:srgbClr val="C00000"/>
                </a:solidFill>
              </a:rPr>
              <a:t>biological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vectors</a:t>
            </a:r>
            <a:r>
              <a:rPr lang="fr-FR" sz="1200" b="1" dirty="0">
                <a:solidFill>
                  <a:srgbClr val="C00000"/>
                </a:solidFill>
              </a:rPr>
              <a:t>/</a:t>
            </a:r>
            <a:r>
              <a:rPr lang="fr-FR" sz="1200" b="1" dirty="0" err="1">
                <a:solidFill>
                  <a:srgbClr val="C00000"/>
                </a:solidFill>
              </a:rPr>
              <a:t>reservoirs</a:t>
            </a:r>
            <a:r>
              <a:rPr lang="fr-FR" sz="1200" dirty="0">
                <a:solidFill>
                  <a:srgbClr val="C00000"/>
                </a:solidFill>
              </a:rPr>
              <a:t> of LSDV, </a:t>
            </a:r>
            <a:r>
              <a:rPr lang="fr-FR" sz="1200" dirty="0">
                <a:solidFill>
                  <a:srgbClr val="FF0000"/>
                </a:solidFill>
              </a:rPr>
              <a:t>UMR Astre, </a:t>
            </a:r>
            <a:r>
              <a:rPr lang="fr-FR" sz="1200" dirty="0" err="1">
                <a:solidFill>
                  <a:srgbClr val="FF0000"/>
                </a:solidFill>
              </a:rPr>
              <a:t>Neovirtech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1556" y="5598843"/>
            <a:ext cx="2793614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Modalités de propagation virale</a:t>
            </a:r>
          </a:p>
          <a:p>
            <a:r>
              <a:rPr lang="fr-FR" sz="1400" dirty="0">
                <a:solidFill>
                  <a:srgbClr val="C00000"/>
                </a:solidFill>
              </a:rPr>
              <a:t>WP2. </a:t>
            </a:r>
            <a:r>
              <a:rPr lang="fr-FR" sz="1400" dirty="0" err="1">
                <a:solidFill>
                  <a:srgbClr val="C00000"/>
                </a:solidFill>
              </a:rPr>
              <a:t>Modelling</a:t>
            </a:r>
            <a:r>
              <a:rPr lang="fr-FR" sz="1400" dirty="0">
                <a:solidFill>
                  <a:srgbClr val="C00000"/>
                </a:solidFill>
              </a:rPr>
              <a:t> the </a:t>
            </a:r>
            <a:r>
              <a:rPr lang="fr-FR" sz="1400" b="1" dirty="0">
                <a:solidFill>
                  <a:srgbClr val="C00000"/>
                </a:solidFill>
              </a:rPr>
              <a:t>LSDV spread</a:t>
            </a:r>
          </a:p>
          <a:p>
            <a:r>
              <a:rPr lang="fr-FR" sz="1400" dirty="0">
                <a:solidFill>
                  <a:srgbClr val="FF0000"/>
                </a:solidFill>
              </a:rPr>
              <a:t>CIRAD UMR Astre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38805" y="4535808"/>
            <a:ext cx="1686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Tiques européennes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46948" y="4820541"/>
            <a:ext cx="170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Stomoxys </a:t>
            </a:r>
            <a:r>
              <a:rPr lang="fr-FR" sz="1400" b="1" dirty="0" err="1"/>
              <a:t>Calcitrans</a:t>
            </a:r>
            <a:endParaRPr lang="fr-FR" sz="1400" b="1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079480891"/>
              </p:ext>
            </p:extLst>
          </p:nvPr>
        </p:nvGraphicFramePr>
        <p:xfrm>
          <a:off x="4206655" y="3611617"/>
          <a:ext cx="1583939" cy="184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846953321"/>
              </p:ext>
            </p:extLst>
          </p:nvPr>
        </p:nvGraphicFramePr>
        <p:xfrm>
          <a:off x="6269961" y="2018923"/>
          <a:ext cx="1315546" cy="100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63" y="4368406"/>
            <a:ext cx="1331367" cy="10049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30335" y="3050005"/>
            <a:ext cx="966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/>
              <a:t>Pathogène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03080" y="4445235"/>
            <a:ext cx="64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Hôte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43047" y="4022077"/>
            <a:ext cx="8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/>
              <a:t>Vecteurs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-80532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C00000"/>
                </a:solidFill>
              </a:rPr>
              <a:t>La Dermatose nodulaire contagieuse bovine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79109" y="479041"/>
            <a:ext cx="11868347" cy="2964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48880" y="62760"/>
            <a:ext cx="460786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Vue d’ensemble projet </a:t>
            </a:r>
            <a:r>
              <a:rPr lang="fr-FR" sz="2400" dirty="0" err="1">
                <a:solidFill>
                  <a:srgbClr val="C00000"/>
                </a:solidFill>
              </a:rPr>
              <a:t>NewSy</a:t>
            </a:r>
            <a:r>
              <a:rPr lang="fr-FR" sz="2400" dirty="0">
                <a:solidFill>
                  <a:srgbClr val="C00000"/>
                </a:solidFill>
              </a:rPr>
              <a:t> - LSD</a:t>
            </a:r>
          </a:p>
        </p:txBody>
      </p:sp>
      <p:sp>
        <p:nvSpPr>
          <p:cNvPr id="23" name="object 13"/>
          <p:cNvSpPr>
            <a:spLocks noChangeAspect="1"/>
          </p:cNvSpPr>
          <p:nvPr/>
        </p:nvSpPr>
        <p:spPr>
          <a:xfrm>
            <a:off x="7792292" y="4348247"/>
            <a:ext cx="1066800" cy="1031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49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bject 2"/>
          <p:cNvSpPr txBox="1"/>
          <p:nvPr/>
        </p:nvSpPr>
        <p:spPr>
          <a:xfrm>
            <a:off x="7813988" y="86600"/>
            <a:ext cx="38027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EFSA Journal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2015</a:t>
            </a:r>
            <a:r>
              <a:rPr lang="fr-FR" sz="1600" spc="-5" dirty="0">
                <a:latin typeface="Times New Roman"/>
                <a:cs typeface="Times New Roman"/>
              </a:rPr>
              <a:t>, </a:t>
            </a:r>
            <a:r>
              <a:rPr lang="fr-FR"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2018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16" name="Groupe 215"/>
          <p:cNvGrpSpPr/>
          <p:nvPr/>
        </p:nvGrpSpPr>
        <p:grpSpPr>
          <a:xfrm>
            <a:off x="3102297" y="443540"/>
            <a:ext cx="5910022" cy="5929823"/>
            <a:chOff x="832408" y="2668269"/>
            <a:chExt cx="5910022" cy="5929823"/>
          </a:xfrm>
        </p:grpSpPr>
        <p:sp>
          <p:nvSpPr>
            <p:cNvPr id="217" name="object 6"/>
            <p:cNvSpPr txBox="1"/>
            <p:nvPr/>
          </p:nvSpPr>
          <p:spPr>
            <a:xfrm>
              <a:off x="888288" y="2668269"/>
              <a:ext cx="407034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latin typeface="Times New Roman"/>
                  <a:cs typeface="Times New Roman"/>
                </a:rPr>
                <a:t>Matrix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18" name="object 7"/>
            <p:cNvSpPr txBox="1"/>
            <p:nvPr/>
          </p:nvSpPr>
          <p:spPr>
            <a:xfrm>
              <a:off x="2696082" y="2668269"/>
              <a:ext cx="1108075" cy="46990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065" marR="5080" algn="ctr">
                <a:lnSpc>
                  <a:spcPts val="1150"/>
                </a:lnSpc>
                <a:spcBef>
                  <a:spcPts val="175"/>
                </a:spcBef>
              </a:pPr>
              <a:r>
                <a:rPr sz="1000" b="1" spc="-5" dirty="0">
                  <a:latin typeface="Times New Roman"/>
                  <a:cs typeface="Times New Roman"/>
                </a:rPr>
                <a:t>Period </a:t>
              </a:r>
              <a:r>
                <a:rPr sz="1000" b="1" dirty="0">
                  <a:latin typeface="Times New Roman"/>
                  <a:cs typeface="Times New Roman"/>
                </a:rPr>
                <a:t>of </a:t>
              </a:r>
              <a:r>
                <a:rPr sz="1000" b="1" spc="-5" dirty="0">
                  <a:latin typeface="Times New Roman"/>
                  <a:cs typeface="Times New Roman"/>
                </a:rPr>
                <a:t>LSD</a:t>
              </a:r>
              <a:r>
                <a:rPr sz="1000" b="1" spc="-55" dirty="0">
                  <a:latin typeface="Times New Roman"/>
                  <a:cs typeface="Times New Roman"/>
                </a:rPr>
                <a:t> </a:t>
              </a:r>
              <a:r>
                <a:rPr sz="1000" b="1" spc="-5" dirty="0">
                  <a:latin typeface="Times New Roman"/>
                  <a:cs typeface="Times New Roman"/>
                </a:rPr>
                <a:t>virus  detection </a:t>
              </a:r>
              <a:r>
                <a:rPr sz="1000" b="1" dirty="0">
                  <a:latin typeface="Times New Roman"/>
                  <a:cs typeface="Times New Roman"/>
                </a:rPr>
                <a:t>(days</a:t>
              </a:r>
              <a:r>
                <a:rPr sz="1000" b="1" spc="-60" dirty="0">
                  <a:latin typeface="Times New Roman"/>
                  <a:cs typeface="Times New Roman"/>
                </a:rPr>
                <a:t> </a:t>
              </a:r>
              <a:r>
                <a:rPr sz="1000" b="1" spc="-5" dirty="0">
                  <a:latin typeface="Times New Roman"/>
                  <a:cs typeface="Times New Roman"/>
                </a:rPr>
                <a:t>post  infection, dpi)</a:t>
              </a:r>
              <a:r>
                <a:rPr sz="1000" b="1" spc="-10" dirty="0">
                  <a:latin typeface="Times New Roman"/>
                  <a:cs typeface="Times New Roman"/>
                </a:rPr>
                <a:t> </a:t>
              </a:r>
              <a:r>
                <a:rPr sz="975" b="1" spc="-7" baseline="38461" dirty="0">
                  <a:latin typeface="Times New Roman"/>
                  <a:cs typeface="Times New Roman"/>
                </a:rPr>
                <a:t>(a)</a:t>
              </a:r>
              <a:endParaRPr sz="975" baseline="38461" dirty="0">
                <a:latin typeface="Times New Roman"/>
                <a:cs typeface="Times New Roman"/>
              </a:endParaRPr>
            </a:p>
          </p:txBody>
        </p:sp>
        <p:sp>
          <p:nvSpPr>
            <p:cNvPr id="219" name="object 8"/>
            <p:cNvSpPr txBox="1"/>
            <p:nvPr/>
          </p:nvSpPr>
          <p:spPr>
            <a:xfrm>
              <a:off x="4291965" y="2668269"/>
              <a:ext cx="182118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504950" algn="l"/>
                </a:tabLst>
              </a:pPr>
              <a:r>
                <a:rPr sz="1000" b="1" spc="-5" dirty="0">
                  <a:latin typeface="Times New Roman"/>
                  <a:cs typeface="Times New Roman"/>
                </a:rPr>
                <a:t>Re</a:t>
              </a:r>
              <a:r>
                <a:rPr sz="1000" b="1" dirty="0">
                  <a:latin typeface="Times New Roman"/>
                  <a:cs typeface="Times New Roman"/>
                </a:rPr>
                <a:t>f</a:t>
              </a:r>
              <a:r>
                <a:rPr sz="1000" b="1" spc="-5" dirty="0">
                  <a:latin typeface="Times New Roman"/>
                  <a:cs typeface="Times New Roman"/>
                </a:rPr>
                <a:t>erence</a:t>
              </a:r>
              <a:r>
                <a:rPr sz="1000" b="1" dirty="0">
                  <a:latin typeface="Times New Roman"/>
                  <a:cs typeface="Times New Roman"/>
                </a:rPr>
                <a:t>	</a:t>
              </a:r>
              <a:r>
                <a:rPr sz="1000" b="1" spc="-5" dirty="0">
                  <a:latin typeface="Times New Roman"/>
                  <a:cs typeface="Times New Roman"/>
                </a:rPr>
                <a:t>N</a:t>
              </a:r>
              <a:r>
                <a:rPr sz="1000" b="1" dirty="0">
                  <a:latin typeface="Times New Roman"/>
                  <a:cs typeface="Times New Roman"/>
                </a:rPr>
                <a:t>o</a:t>
              </a:r>
              <a:r>
                <a:rPr sz="1000" b="1" spc="-5" dirty="0">
                  <a:latin typeface="Times New Roman"/>
                  <a:cs typeface="Times New Roman"/>
                </a:rPr>
                <a:t>tes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20" name="object 9"/>
            <p:cNvSpPr/>
            <p:nvPr/>
          </p:nvSpPr>
          <p:spPr>
            <a:xfrm>
              <a:off x="832408" y="2680969"/>
              <a:ext cx="1687830" cy="0"/>
            </a:xfrm>
            <a:custGeom>
              <a:avLst/>
              <a:gdLst/>
              <a:ahLst/>
              <a:cxnLst/>
              <a:rect l="l" t="t" r="r" b="b"/>
              <a:pathLst>
                <a:path w="1687830">
                  <a:moveTo>
                    <a:pt x="0" y="0"/>
                  </a:moveTo>
                  <a:lnTo>
                    <a:pt x="168732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0"/>
            <p:cNvSpPr/>
            <p:nvPr/>
          </p:nvSpPr>
          <p:spPr>
            <a:xfrm>
              <a:off x="2519807" y="2671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11"/>
            <p:cNvSpPr/>
            <p:nvPr/>
          </p:nvSpPr>
          <p:spPr>
            <a:xfrm>
              <a:off x="2538095" y="2680969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12"/>
            <p:cNvSpPr/>
            <p:nvPr/>
          </p:nvSpPr>
          <p:spPr>
            <a:xfrm>
              <a:off x="3982846" y="2671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13"/>
            <p:cNvSpPr/>
            <p:nvPr/>
          </p:nvSpPr>
          <p:spPr>
            <a:xfrm>
              <a:off x="4001134" y="2680969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0" y="0"/>
                  </a:moveTo>
                  <a:lnTo>
                    <a:pt x="1167688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4"/>
            <p:cNvSpPr/>
            <p:nvPr/>
          </p:nvSpPr>
          <p:spPr>
            <a:xfrm>
              <a:off x="5168772" y="2671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15"/>
            <p:cNvSpPr/>
            <p:nvPr/>
          </p:nvSpPr>
          <p:spPr>
            <a:xfrm>
              <a:off x="5187060" y="2680969"/>
              <a:ext cx="1543050" cy="0"/>
            </a:xfrm>
            <a:custGeom>
              <a:avLst/>
              <a:gdLst/>
              <a:ahLst/>
              <a:cxnLst/>
              <a:rect l="l" t="t" r="r" b="b"/>
              <a:pathLst>
                <a:path w="1543050">
                  <a:moveTo>
                    <a:pt x="0" y="0"/>
                  </a:moveTo>
                  <a:lnTo>
                    <a:pt x="1542541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16"/>
            <p:cNvSpPr txBox="1"/>
            <p:nvPr/>
          </p:nvSpPr>
          <p:spPr>
            <a:xfrm>
              <a:off x="888288" y="3122802"/>
              <a:ext cx="775335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Live animals  and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products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28" name="object 17"/>
            <p:cNvSpPr txBox="1"/>
            <p:nvPr/>
          </p:nvSpPr>
          <p:spPr>
            <a:xfrm>
              <a:off x="1708150" y="3122802"/>
              <a:ext cx="5034280" cy="3238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1280">
                <a:lnSpc>
                  <a:spcPts val="1175"/>
                </a:lnSpc>
                <a:spcBef>
                  <a:spcPts val="95"/>
                </a:spcBef>
                <a:tabLst>
                  <a:tab pos="878205" algn="l"/>
                  <a:tab pos="2343150" algn="l"/>
                </a:tabLst>
              </a:pPr>
              <a:r>
                <a:rPr sz="1000" dirty="0">
                  <a:latin typeface="Times New Roman"/>
                  <a:cs typeface="Times New Roman"/>
                </a:rPr>
                <a:t>Blood	4–21 </a:t>
              </a:r>
              <a:r>
                <a:rPr sz="1000" spc="-5" dirty="0">
                  <a:latin typeface="Times New Roman"/>
                  <a:cs typeface="Times New Roman"/>
                </a:rPr>
                <a:t>(5–16)	Tuppurainen et</a:t>
              </a:r>
              <a:r>
                <a:rPr sz="1000" spc="210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al.</a:t>
              </a:r>
              <a:endParaRPr sz="1000">
                <a:latin typeface="Times New Roman"/>
                <a:cs typeface="Times New Roman"/>
              </a:endParaRPr>
            </a:p>
            <a:p>
              <a:pPr marL="12700">
                <a:lnSpc>
                  <a:spcPts val="1175"/>
                </a:lnSpc>
                <a:tabLst>
                  <a:tab pos="2343150" algn="l"/>
                  <a:tab pos="5020945" algn="l"/>
                </a:tabLst>
              </a:pPr>
              <a:r>
                <a:rPr sz="1000" u="sng" spc="-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(2010,</a:t>
              </a:r>
              <a:r>
                <a:rPr sz="1000" u="sng" spc="-5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000" u="sng" spc="-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2005)	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29" name="object 18"/>
            <p:cNvSpPr/>
            <p:nvPr/>
          </p:nvSpPr>
          <p:spPr>
            <a:xfrm>
              <a:off x="832408" y="3138550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19"/>
            <p:cNvSpPr/>
            <p:nvPr/>
          </p:nvSpPr>
          <p:spPr>
            <a:xfrm>
              <a:off x="1720850" y="312940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0"/>
            <p:cNvSpPr/>
            <p:nvPr/>
          </p:nvSpPr>
          <p:spPr>
            <a:xfrm>
              <a:off x="1739138" y="3138550"/>
              <a:ext cx="781050" cy="0"/>
            </a:xfrm>
            <a:custGeom>
              <a:avLst/>
              <a:gdLst/>
              <a:ahLst/>
              <a:cxnLst/>
              <a:rect l="l" t="t" r="r" b="b"/>
              <a:pathLst>
                <a:path w="781050">
                  <a:moveTo>
                    <a:pt x="0" y="0"/>
                  </a:moveTo>
                  <a:lnTo>
                    <a:pt x="78059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1"/>
            <p:cNvSpPr/>
            <p:nvPr/>
          </p:nvSpPr>
          <p:spPr>
            <a:xfrm>
              <a:off x="2519807" y="312940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2"/>
            <p:cNvSpPr/>
            <p:nvPr/>
          </p:nvSpPr>
          <p:spPr>
            <a:xfrm>
              <a:off x="2538095" y="3138550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"/>
            <p:cNvSpPr/>
            <p:nvPr/>
          </p:nvSpPr>
          <p:spPr>
            <a:xfrm>
              <a:off x="3982846" y="312940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4"/>
            <p:cNvSpPr/>
            <p:nvPr/>
          </p:nvSpPr>
          <p:spPr>
            <a:xfrm>
              <a:off x="4001134" y="3138550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0" y="0"/>
                  </a:moveTo>
                  <a:lnTo>
                    <a:pt x="1167688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5"/>
            <p:cNvSpPr/>
            <p:nvPr/>
          </p:nvSpPr>
          <p:spPr>
            <a:xfrm>
              <a:off x="5168772" y="312940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18288"/>
                  </a:moveTo>
                  <a:lnTo>
                    <a:pt x="18287" y="18288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6"/>
            <p:cNvSpPr/>
            <p:nvPr/>
          </p:nvSpPr>
          <p:spPr>
            <a:xfrm>
              <a:off x="5187060" y="3138550"/>
              <a:ext cx="1543050" cy="0"/>
            </a:xfrm>
            <a:custGeom>
              <a:avLst/>
              <a:gdLst/>
              <a:ahLst/>
              <a:cxnLst/>
              <a:rect l="l" t="t" r="r" b="b"/>
              <a:pathLst>
                <a:path w="1543050">
                  <a:moveTo>
                    <a:pt x="0" y="0"/>
                  </a:moveTo>
                  <a:lnTo>
                    <a:pt x="1542541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7"/>
            <p:cNvSpPr txBox="1"/>
            <p:nvPr/>
          </p:nvSpPr>
          <p:spPr>
            <a:xfrm>
              <a:off x="1776729" y="3421507"/>
              <a:ext cx="4803775" cy="3238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175"/>
                </a:lnSpc>
                <a:spcBef>
                  <a:spcPts val="95"/>
                </a:spcBef>
                <a:tabLst>
                  <a:tab pos="809625" algn="l"/>
                  <a:tab pos="2274570" algn="l"/>
                  <a:tab pos="3458845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Saliva	</a:t>
              </a:r>
              <a:r>
                <a:rPr sz="1000" dirty="0">
                  <a:latin typeface="Times New Roman"/>
                  <a:cs typeface="Times New Roman"/>
                </a:rPr>
                <a:t>11   </a:t>
              </a:r>
              <a:r>
                <a:rPr sz="1000" spc="-10" dirty="0">
                  <a:latin typeface="Times New Roman"/>
                  <a:cs typeface="Times New Roman"/>
                </a:rPr>
                <a:t>days   </a:t>
              </a:r>
              <a:r>
                <a:rPr sz="1000" spc="-5" dirty="0">
                  <a:latin typeface="Times New Roman"/>
                  <a:cs typeface="Times New Roman"/>
                </a:rPr>
                <a:t>post  </a:t>
              </a:r>
              <a:r>
                <a:rPr sz="1000" spc="80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onset  </a:t>
              </a:r>
              <a:r>
                <a:rPr sz="1000" spc="2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of	</a:t>
              </a:r>
              <a:r>
                <a:rPr sz="1000" spc="-5" dirty="0">
                  <a:latin typeface="Times New Roman"/>
                  <a:cs typeface="Times New Roman"/>
                </a:rPr>
                <a:t>Weiss</a:t>
              </a:r>
              <a:r>
                <a:rPr sz="1000" spc="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(1968)	</a:t>
              </a:r>
              <a:r>
                <a:rPr sz="1000" spc="-5" dirty="0">
                  <a:latin typeface="Times New Roman"/>
                  <a:cs typeface="Times New Roman"/>
                </a:rPr>
                <a:t>Viable virus has also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been</a:t>
              </a:r>
              <a:endParaRPr sz="1000">
                <a:latin typeface="Times New Roman"/>
                <a:cs typeface="Times New Roman"/>
              </a:endParaRPr>
            </a:p>
            <a:p>
              <a:pPr marL="742950">
                <a:lnSpc>
                  <a:spcPts val="1175"/>
                </a:lnSpc>
                <a:tabLst>
                  <a:tab pos="3391535" algn="l"/>
                </a:tabLst>
              </a:pPr>
              <a:r>
                <a:rPr sz="1000" u="sng" spc="-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000" u="sng" spc="2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000" u="sng" spc="-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fever	</a:t>
              </a:r>
              <a:r>
                <a:rPr sz="1000" spc="-5" dirty="0">
                  <a:latin typeface="Times New Roman"/>
                  <a:cs typeface="Times New Roman"/>
                </a:rPr>
                <a:t>recovered from saliva</a:t>
              </a:r>
              <a:r>
                <a:rPr sz="1000" spc="-20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of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39" name="object 28"/>
            <p:cNvSpPr txBox="1"/>
            <p:nvPr/>
          </p:nvSpPr>
          <p:spPr>
            <a:xfrm>
              <a:off x="5223128" y="3714114"/>
              <a:ext cx="1420495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animals with asymptomatic  infection (Weiss,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1968)</a:t>
              </a:r>
            </a:p>
          </p:txBody>
        </p:sp>
        <p:sp>
          <p:nvSpPr>
            <p:cNvPr id="240" name="object 29"/>
            <p:cNvSpPr txBox="1"/>
            <p:nvPr/>
          </p:nvSpPr>
          <p:spPr>
            <a:xfrm>
              <a:off x="1776729" y="4012819"/>
              <a:ext cx="509905" cy="322580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 marR="5080">
                <a:lnSpc>
                  <a:spcPts val="1140"/>
                </a:lnSpc>
                <a:spcBef>
                  <a:spcPts val="18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Nasal  </a:t>
              </a:r>
              <a:r>
                <a:rPr sz="1000" dirty="0">
                  <a:latin typeface="Times New Roman"/>
                  <a:cs typeface="Times New Roman"/>
                </a:rPr>
                <a:t>d</a:t>
              </a:r>
              <a:r>
                <a:rPr sz="1000" spc="-5" dirty="0">
                  <a:latin typeface="Times New Roman"/>
                  <a:cs typeface="Times New Roman"/>
                </a:rPr>
                <a:t>i</a:t>
              </a:r>
              <a:r>
                <a:rPr sz="1000" spc="-10" dirty="0">
                  <a:latin typeface="Times New Roman"/>
                  <a:cs typeface="Times New Roman"/>
                </a:rPr>
                <a:t>s</a:t>
              </a:r>
              <a:r>
                <a:rPr sz="1000" spc="-5" dirty="0">
                  <a:latin typeface="Times New Roman"/>
                  <a:cs typeface="Times New Roman"/>
                </a:rPr>
                <a:t>c</a:t>
              </a:r>
              <a:r>
                <a:rPr sz="1000" spc="-10" dirty="0">
                  <a:latin typeface="Times New Roman"/>
                  <a:cs typeface="Times New Roman"/>
                </a:rPr>
                <a:t>h</a:t>
              </a:r>
              <a:r>
                <a:rPr sz="1000" spc="-5" dirty="0">
                  <a:latin typeface="Times New Roman"/>
                  <a:cs typeface="Times New Roman"/>
                </a:rPr>
                <a:t>a</a:t>
              </a:r>
              <a:r>
                <a:rPr sz="1000" dirty="0">
                  <a:latin typeface="Times New Roman"/>
                  <a:cs typeface="Times New Roman"/>
                </a:rPr>
                <a:t>r</a:t>
              </a:r>
              <a:r>
                <a:rPr sz="1000" spc="-15" dirty="0">
                  <a:latin typeface="Times New Roman"/>
                  <a:cs typeface="Times New Roman"/>
                </a:rPr>
                <a:t>g</a:t>
              </a:r>
              <a:r>
                <a:rPr sz="1000" spc="-5" dirty="0">
                  <a:latin typeface="Times New Roman"/>
                  <a:cs typeface="Times New Roman"/>
                </a:rPr>
                <a:t>e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41" name="object 30"/>
            <p:cNvSpPr txBox="1"/>
            <p:nvPr/>
          </p:nvSpPr>
          <p:spPr>
            <a:xfrm>
              <a:off x="2574163" y="3720210"/>
              <a:ext cx="2538730" cy="4699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477010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12–18</a:t>
              </a:r>
              <a:r>
                <a:rPr sz="1000" spc="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(15–18)	(Babiuk et al.,</a:t>
              </a:r>
              <a:r>
                <a:rPr sz="1000" spc="-20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2008)</a:t>
              </a:r>
              <a:endParaRPr sz="10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95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tabLst>
                  <a:tab pos="1477010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12–21</a:t>
              </a:r>
              <a:r>
                <a:rPr sz="1000" spc="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(12–18)	Babiuk et al.</a:t>
              </a:r>
              <a:r>
                <a:rPr sz="1000" spc="-2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(2008)</a:t>
              </a:r>
            </a:p>
          </p:txBody>
        </p:sp>
        <p:sp>
          <p:nvSpPr>
            <p:cNvPr id="242" name="object 31"/>
            <p:cNvSpPr/>
            <p:nvPr/>
          </p:nvSpPr>
          <p:spPr>
            <a:xfrm>
              <a:off x="1720850" y="4033138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32"/>
            <p:cNvSpPr/>
            <p:nvPr/>
          </p:nvSpPr>
          <p:spPr>
            <a:xfrm>
              <a:off x="2519807" y="403009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33"/>
            <p:cNvSpPr/>
            <p:nvPr/>
          </p:nvSpPr>
          <p:spPr>
            <a:xfrm>
              <a:off x="2525902" y="4033138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34"/>
            <p:cNvSpPr/>
            <p:nvPr/>
          </p:nvSpPr>
          <p:spPr>
            <a:xfrm>
              <a:off x="3982846" y="403009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35"/>
            <p:cNvSpPr/>
            <p:nvPr/>
          </p:nvSpPr>
          <p:spPr>
            <a:xfrm>
              <a:off x="3988942" y="4033138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36"/>
            <p:cNvSpPr/>
            <p:nvPr/>
          </p:nvSpPr>
          <p:spPr>
            <a:xfrm>
              <a:off x="5168772" y="403009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37"/>
            <p:cNvSpPr/>
            <p:nvPr/>
          </p:nvSpPr>
          <p:spPr>
            <a:xfrm>
              <a:off x="5174869" y="4033138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38"/>
            <p:cNvSpPr txBox="1"/>
            <p:nvPr/>
          </p:nvSpPr>
          <p:spPr>
            <a:xfrm>
              <a:off x="1776729" y="4309998"/>
              <a:ext cx="509905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Ocular  </a:t>
              </a:r>
              <a:r>
                <a:rPr sz="1000" dirty="0">
                  <a:latin typeface="Times New Roman"/>
                  <a:cs typeface="Times New Roman"/>
                </a:rPr>
                <a:t>d</a:t>
              </a:r>
              <a:r>
                <a:rPr sz="1000" spc="-5" dirty="0">
                  <a:latin typeface="Times New Roman"/>
                  <a:cs typeface="Times New Roman"/>
                </a:rPr>
                <a:t>i</a:t>
              </a:r>
              <a:r>
                <a:rPr sz="1000" spc="-10" dirty="0">
                  <a:latin typeface="Times New Roman"/>
                  <a:cs typeface="Times New Roman"/>
                </a:rPr>
                <a:t>s</a:t>
              </a:r>
              <a:r>
                <a:rPr sz="1000" spc="-5" dirty="0">
                  <a:latin typeface="Times New Roman"/>
                  <a:cs typeface="Times New Roman"/>
                </a:rPr>
                <a:t>c</a:t>
              </a:r>
              <a:r>
                <a:rPr sz="1000" spc="-10" dirty="0">
                  <a:latin typeface="Times New Roman"/>
                  <a:cs typeface="Times New Roman"/>
                </a:rPr>
                <a:t>h</a:t>
              </a:r>
              <a:r>
                <a:rPr sz="1000" spc="-5" dirty="0">
                  <a:latin typeface="Times New Roman"/>
                  <a:cs typeface="Times New Roman"/>
                </a:rPr>
                <a:t>a</a:t>
              </a:r>
              <a:r>
                <a:rPr sz="1000" dirty="0">
                  <a:latin typeface="Times New Roman"/>
                  <a:cs typeface="Times New Roman"/>
                </a:rPr>
                <a:t>r</a:t>
              </a:r>
              <a:r>
                <a:rPr sz="1000" spc="-15" dirty="0">
                  <a:latin typeface="Times New Roman"/>
                  <a:cs typeface="Times New Roman"/>
                </a:rPr>
                <a:t>g</a:t>
              </a:r>
              <a:r>
                <a:rPr sz="1000" spc="-5" dirty="0">
                  <a:latin typeface="Times New Roman"/>
                  <a:cs typeface="Times New Roman"/>
                </a:rPr>
                <a:t>e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50" name="object 39"/>
            <p:cNvSpPr txBox="1"/>
            <p:nvPr/>
          </p:nvSpPr>
          <p:spPr>
            <a:xfrm>
              <a:off x="2574163" y="4309998"/>
              <a:ext cx="15367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dirty="0">
                  <a:latin typeface="Times New Roman"/>
                  <a:cs typeface="Times New Roman"/>
                </a:rPr>
                <a:t>15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51" name="object 40"/>
            <p:cNvSpPr/>
            <p:nvPr/>
          </p:nvSpPr>
          <p:spPr>
            <a:xfrm>
              <a:off x="1720850" y="433184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41"/>
            <p:cNvSpPr/>
            <p:nvPr/>
          </p:nvSpPr>
          <p:spPr>
            <a:xfrm>
              <a:off x="2519807" y="432879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42"/>
            <p:cNvSpPr/>
            <p:nvPr/>
          </p:nvSpPr>
          <p:spPr>
            <a:xfrm>
              <a:off x="2525902" y="433184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43"/>
            <p:cNvSpPr/>
            <p:nvPr/>
          </p:nvSpPr>
          <p:spPr>
            <a:xfrm>
              <a:off x="3982846" y="432879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44"/>
            <p:cNvSpPr/>
            <p:nvPr/>
          </p:nvSpPr>
          <p:spPr>
            <a:xfrm>
              <a:off x="3988942" y="433184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45"/>
            <p:cNvSpPr/>
            <p:nvPr/>
          </p:nvSpPr>
          <p:spPr>
            <a:xfrm>
              <a:off x="5168772" y="432879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46"/>
            <p:cNvSpPr/>
            <p:nvPr/>
          </p:nvSpPr>
          <p:spPr>
            <a:xfrm>
              <a:off x="5174869" y="433184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47"/>
            <p:cNvSpPr txBox="1"/>
            <p:nvPr/>
          </p:nvSpPr>
          <p:spPr>
            <a:xfrm>
              <a:off x="1776729" y="4608702"/>
              <a:ext cx="32194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Sca</a:t>
              </a:r>
              <a:r>
                <a:rPr sz="1000" dirty="0">
                  <a:latin typeface="Times New Roman"/>
                  <a:cs typeface="Times New Roman"/>
                </a:rPr>
                <a:t>b</a:t>
              </a:r>
              <a:r>
                <a:rPr sz="1000" spc="-5" dirty="0">
                  <a:latin typeface="Times New Roman"/>
                  <a:cs typeface="Times New Roman"/>
                </a:rPr>
                <a:t>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59" name="object 48"/>
            <p:cNvSpPr txBox="1"/>
            <p:nvPr/>
          </p:nvSpPr>
          <p:spPr>
            <a:xfrm>
              <a:off x="2574163" y="4608702"/>
              <a:ext cx="1350645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Several years when kept  at </a:t>
              </a:r>
              <a:r>
                <a:rPr sz="1000" dirty="0">
                  <a:latin typeface="Times New Roman"/>
                  <a:cs typeface="Times New Roman"/>
                </a:rPr>
                <a:t>–20 </a:t>
              </a:r>
              <a:r>
                <a:rPr sz="1000" spc="-10" dirty="0">
                  <a:latin typeface="Times New Roman"/>
                  <a:cs typeface="Times New Roman"/>
                </a:rPr>
                <a:t>°C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60" name="object 49"/>
            <p:cNvSpPr txBox="1"/>
            <p:nvPr/>
          </p:nvSpPr>
          <p:spPr>
            <a:xfrm>
              <a:off x="4038980" y="4608702"/>
              <a:ext cx="814069" cy="46990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Tuppurainen,  personal  c</a:t>
              </a:r>
              <a:r>
                <a:rPr sz="1000" dirty="0">
                  <a:latin typeface="Times New Roman"/>
                  <a:cs typeface="Times New Roman"/>
                </a:rPr>
                <a:t>o</a:t>
              </a:r>
              <a:r>
                <a:rPr sz="1000" spc="-15" dirty="0">
                  <a:latin typeface="Times New Roman"/>
                  <a:cs typeface="Times New Roman"/>
                </a:rPr>
                <a:t>mm</a:t>
              </a:r>
              <a:r>
                <a:rPr sz="1000" dirty="0">
                  <a:latin typeface="Times New Roman"/>
                  <a:cs typeface="Times New Roman"/>
                </a:rPr>
                <a:t>un</a:t>
              </a:r>
              <a:r>
                <a:rPr sz="1000" spc="-5" dirty="0">
                  <a:latin typeface="Times New Roman"/>
                  <a:cs typeface="Times New Roman"/>
                </a:rPr>
                <a:t>icati</a:t>
              </a:r>
              <a:r>
                <a:rPr sz="1000" dirty="0">
                  <a:latin typeface="Times New Roman"/>
                  <a:cs typeface="Times New Roman"/>
                </a:rPr>
                <a:t>o</a:t>
              </a:r>
              <a:r>
                <a:rPr sz="1000" spc="-5" dirty="0">
                  <a:latin typeface="Times New Roman"/>
                  <a:cs typeface="Times New Roman"/>
                </a:rPr>
                <a:t>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61" name="object 50"/>
            <p:cNvSpPr/>
            <p:nvPr/>
          </p:nvSpPr>
          <p:spPr>
            <a:xfrm>
              <a:off x="1720850" y="4630546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51"/>
            <p:cNvSpPr/>
            <p:nvPr/>
          </p:nvSpPr>
          <p:spPr>
            <a:xfrm>
              <a:off x="2519807" y="4627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52"/>
            <p:cNvSpPr/>
            <p:nvPr/>
          </p:nvSpPr>
          <p:spPr>
            <a:xfrm>
              <a:off x="2525902" y="4630546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53"/>
            <p:cNvSpPr/>
            <p:nvPr/>
          </p:nvSpPr>
          <p:spPr>
            <a:xfrm>
              <a:off x="3982846" y="4627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54"/>
            <p:cNvSpPr/>
            <p:nvPr/>
          </p:nvSpPr>
          <p:spPr>
            <a:xfrm>
              <a:off x="3988942" y="4630546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55"/>
            <p:cNvSpPr/>
            <p:nvPr/>
          </p:nvSpPr>
          <p:spPr>
            <a:xfrm>
              <a:off x="5168772" y="4627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56"/>
            <p:cNvSpPr/>
            <p:nvPr/>
          </p:nvSpPr>
          <p:spPr>
            <a:xfrm>
              <a:off x="5174869" y="4630546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57"/>
            <p:cNvSpPr txBox="1"/>
            <p:nvPr/>
          </p:nvSpPr>
          <p:spPr>
            <a:xfrm>
              <a:off x="1776729" y="5053964"/>
              <a:ext cx="64135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Skin</a:t>
              </a:r>
              <a:r>
                <a:rPr sz="1000" spc="-50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lesions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69" name="object 58"/>
            <p:cNvSpPr txBox="1"/>
            <p:nvPr/>
          </p:nvSpPr>
          <p:spPr>
            <a:xfrm>
              <a:off x="2574163" y="5053964"/>
              <a:ext cx="39624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dirty="0">
                  <a:latin typeface="Times New Roman"/>
                  <a:cs typeface="Times New Roman"/>
                </a:rPr>
                <a:t>92</a:t>
              </a:r>
              <a:r>
                <a:rPr sz="1000" spc="-60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(39)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70" name="object 59"/>
            <p:cNvSpPr txBox="1"/>
            <p:nvPr/>
          </p:nvSpPr>
          <p:spPr>
            <a:xfrm>
              <a:off x="4038980" y="5053964"/>
              <a:ext cx="1071880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(Tuppurainen et al.,  2005)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71" name="object 60"/>
            <p:cNvSpPr txBox="1"/>
            <p:nvPr/>
          </p:nvSpPr>
          <p:spPr>
            <a:xfrm>
              <a:off x="5223128" y="5053964"/>
              <a:ext cx="1370965" cy="46990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Live virus also in  apparently normal looking  skin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72" name="object 61"/>
            <p:cNvSpPr/>
            <p:nvPr/>
          </p:nvSpPr>
          <p:spPr>
            <a:xfrm>
              <a:off x="1720850" y="5075554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62"/>
            <p:cNvSpPr/>
            <p:nvPr/>
          </p:nvSpPr>
          <p:spPr>
            <a:xfrm>
              <a:off x="2519807" y="50725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63"/>
            <p:cNvSpPr/>
            <p:nvPr/>
          </p:nvSpPr>
          <p:spPr>
            <a:xfrm>
              <a:off x="2525902" y="5075554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64"/>
            <p:cNvSpPr/>
            <p:nvPr/>
          </p:nvSpPr>
          <p:spPr>
            <a:xfrm>
              <a:off x="3982846" y="50725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65"/>
            <p:cNvSpPr/>
            <p:nvPr/>
          </p:nvSpPr>
          <p:spPr>
            <a:xfrm>
              <a:off x="3988942" y="5075554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66"/>
            <p:cNvSpPr/>
            <p:nvPr/>
          </p:nvSpPr>
          <p:spPr>
            <a:xfrm>
              <a:off x="5168772" y="50725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67"/>
            <p:cNvSpPr/>
            <p:nvPr/>
          </p:nvSpPr>
          <p:spPr>
            <a:xfrm>
              <a:off x="5174869" y="5075554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68"/>
            <p:cNvSpPr txBox="1"/>
            <p:nvPr/>
          </p:nvSpPr>
          <p:spPr>
            <a:xfrm>
              <a:off x="1776729" y="5498972"/>
              <a:ext cx="31305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Uri</a:t>
              </a:r>
              <a:r>
                <a:rPr sz="1000" spc="-15" dirty="0">
                  <a:latin typeface="Times New Roman"/>
                  <a:cs typeface="Times New Roman"/>
                </a:rPr>
                <a:t>n</a:t>
              </a:r>
              <a:r>
                <a:rPr sz="1000" spc="-5" dirty="0">
                  <a:latin typeface="Times New Roman"/>
                  <a:cs typeface="Times New Roman"/>
                </a:rPr>
                <a:t>e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80" name="object 69"/>
            <p:cNvSpPr txBox="1"/>
            <p:nvPr/>
          </p:nvSpPr>
          <p:spPr>
            <a:xfrm>
              <a:off x="2574163" y="5498972"/>
              <a:ext cx="591820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fr-FR" sz="1000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10-15</a:t>
              </a:r>
              <a:endParaRPr sz="1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1" name="object 70"/>
            <p:cNvSpPr/>
            <p:nvPr/>
          </p:nvSpPr>
          <p:spPr>
            <a:xfrm>
              <a:off x="1720850" y="55192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71"/>
            <p:cNvSpPr/>
            <p:nvPr/>
          </p:nvSpPr>
          <p:spPr>
            <a:xfrm>
              <a:off x="2519807" y="5516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72"/>
            <p:cNvSpPr/>
            <p:nvPr/>
          </p:nvSpPr>
          <p:spPr>
            <a:xfrm>
              <a:off x="2525902" y="55192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73"/>
            <p:cNvSpPr/>
            <p:nvPr/>
          </p:nvSpPr>
          <p:spPr>
            <a:xfrm>
              <a:off x="3982846" y="5516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74"/>
            <p:cNvSpPr/>
            <p:nvPr/>
          </p:nvSpPr>
          <p:spPr>
            <a:xfrm>
              <a:off x="3988942" y="55192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75"/>
            <p:cNvSpPr/>
            <p:nvPr/>
          </p:nvSpPr>
          <p:spPr>
            <a:xfrm>
              <a:off x="5168772" y="5516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76"/>
            <p:cNvSpPr/>
            <p:nvPr/>
          </p:nvSpPr>
          <p:spPr>
            <a:xfrm>
              <a:off x="5174869" y="55192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77"/>
            <p:cNvSpPr txBox="1"/>
            <p:nvPr/>
          </p:nvSpPr>
          <p:spPr>
            <a:xfrm>
              <a:off x="1776729" y="5651372"/>
              <a:ext cx="37020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Faeces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89" name="object 78"/>
            <p:cNvSpPr txBox="1"/>
            <p:nvPr/>
          </p:nvSpPr>
          <p:spPr>
            <a:xfrm>
              <a:off x="2574163" y="5651372"/>
              <a:ext cx="591820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fr-FR" sz="1000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4-61</a:t>
              </a:r>
              <a:endParaRPr sz="1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0" name="object 79"/>
            <p:cNvSpPr/>
            <p:nvPr/>
          </p:nvSpPr>
          <p:spPr>
            <a:xfrm>
              <a:off x="1720850" y="56716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80"/>
            <p:cNvSpPr/>
            <p:nvPr/>
          </p:nvSpPr>
          <p:spPr>
            <a:xfrm>
              <a:off x="2519807" y="5668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81"/>
            <p:cNvSpPr/>
            <p:nvPr/>
          </p:nvSpPr>
          <p:spPr>
            <a:xfrm>
              <a:off x="2525902" y="56716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82"/>
            <p:cNvSpPr/>
            <p:nvPr/>
          </p:nvSpPr>
          <p:spPr>
            <a:xfrm>
              <a:off x="3982846" y="5668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83"/>
            <p:cNvSpPr/>
            <p:nvPr/>
          </p:nvSpPr>
          <p:spPr>
            <a:xfrm>
              <a:off x="3988942" y="56716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84"/>
            <p:cNvSpPr/>
            <p:nvPr/>
          </p:nvSpPr>
          <p:spPr>
            <a:xfrm>
              <a:off x="5168772" y="5668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85"/>
            <p:cNvSpPr/>
            <p:nvPr/>
          </p:nvSpPr>
          <p:spPr>
            <a:xfrm>
              <a:off x="5174869" y="56716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86"/>
            <p:cNvSpPr txBox="1"/>
            <p:nvPr/>
          </p:nvSpPr>
          <p:spPr>
            <a:xfrm>
              <a:off x="1776729" y="5803772"/>
              <a:ext cx="37084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S</a:t>
              </a:r>
              <a:r>
                <a:rPr sz="1000" spc="5" dirty="0">
                  <a:latin typeface="Times New Roman"/>
                  <a:cs typeface="Times New Roman"/>
                </a:rPr>
                <a:t>e</a:t>
              </a:r>
              <a:r>
                <a:rPr sz="1000" spc="-25" dirty="0">
                  <a:latin typeface="Times New Roman"/>
                  <a:cs typeface="Times New Roman"/>
                </a:rPr>
                <a:t>m</a:t>
              </a:r>
              <a:r>
                <a:rPr sz="1000" spc="5" dirty="0">
                  <a:latin typeface="Times New Roman"/>
                  <a:cs typeface="Times New Roman"/>
                </a:rPr>
                <a:t>e</a:t>
              </a:r>
              <a:r>
                <a:rPr sz="1000" spc="-5" dirty="0">
                  <a:latin typeface="Times New Roman"/>
                  <a:cs typeface="Times New Roman"/>
                </a:rPr>
                <a:t>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298" name="object 87"/>
            <p:cNvSpPr txBox="1"/>
            <p:nvPr/>
          </p:nvSpPr>
          <p:spPr>
            <a:xfrm>
              <a:off x="2574163" y="5803772"/>
              <a:ext cx="642348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fr-FR" sz="1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6-</a:t>
              </a:r>
              <a:r>
                <a:rPr sz="1000" dirty="0">
                  <a:latin typeface="Times New Roman"/>
                  <a:cs typeface="Times New Roman"/>
                </a:rPr>
                <a:t>159</a:t>
              </a:r>
              <a:r>
                <a:rPr sz="1000" spc="-5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(42)</a:t>
              </a:r>
              <a:endParaRPr sz="1000" dirty="0">
                <a:latin typeface="Times New Roman"/>
                <a:cs typeface="Times New Roman"/>
              </a:endParaRPr>
            </a:p>
          </p:txBody>
        </p:sp>
        <p:sp>
          <p:nvSpPr>
            <p:cNvPr id="299" name="object 88"/>
            <p:cNvSpPr txBox="1"/>
            <p:nvPr/>
          </p:nvSpPr>
          <p:spPr>
            <a:xfrm>
              <a:off x="4038980" y="5803772"/>
              <a:ext cx="96837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(Irons et al.,</a:t>
              </a:r>
              <a:r>
                <a:rPr sz="1000" spc="-2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2005)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00" name="object 89"/>
            <p:cNvSpPr/>
            <p:nvPr/>
          </p:nvSpPr>
          <p:spPr>
            <a:xfrm>
              <a:off x="1720850" y="58240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90"/>
            <p:cNvSpPr/>
            <p:nvPr/>
          </p:nvSpPr>
          <p:spPr>
            <a:xfrm>
              <a:off x="2519807" y="5821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91"/>
            <p:cNvSpPr/>
            <p:nvPr/>
          </p:nvSpPr>
          <p:spPr>
            <a:xfrm>
              <a:off x="2525902" y="58240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92"/>
            <p:cNvSpPr/>
            <p:nvPr/>
          </p:nvSpPr>
          <p:spPr>
            <a:xfrm>
              <a:off x="3982846" y="5821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93"/>
            <p:cNvSpPr/>
            <p:nvPr/>
          </p:nvSpPr>
          <p:spPr>
            <a:xfrm>
              <a:off x="3988942" y="58240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94"/>
            <p:cNvSpPr/>
            <p:nvPr/>
          </p:nvSpPr>
          <p:spPr>
            <a:xfrm>
              <a:off x="5168772" y="5821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95"/>
            <p:cNvSpPr/>
            <p:nvPr/>
          </p:nvSpPr>
          <p:spPr>
            <a:xfrm>
              <a:off x="5174869" y="58240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96"/>
            <p:cNvSpPr txBox="1"/>
            <p:nvPr/>
          </p:nvSpPr>
          <p:spPr>
            <a:xfrm>
              <a:off x="1776729" y="5956172"/>
              <a:ext cx="28702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Meat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08" name="object 97"/>
            <p:cNvSpPr txBox="1"/>
            <p:nvPr/>
          </p:nvSpPr>
          <p:spPr>
            <a:xfrm>
              <a:off x="2574163" y="5956172"/>
              <a:ext cx="89090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Known to</a:t>
              </a:r>
              <a:r>
                <a:rPr sz="1000" spc="-4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persist</a:t>
              </a:r>
              <a:endParaRPr sz="1000" dirty="0">
                <a:latin typeface="Times New Roman"/>
                <a:cs typeface="Times New Roman"/>
              </a:endParaRPr>
            </a:p>
          </p:txBody>
        </p:sp>
        <p:sp>
          <p:nvSpPr>
            <p:cNvPr id="309" name="object 98"/>
            <p:cNvSpPr txBox="1"/>
            <p:nvPr/>
          </p:nvSpPr>
          <p:spPr>
            <a:xfrm>
              <a:off x="4038980" y="5956172"/>
              <a:ext cx="70802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Weiss</a:t>
              </a:r>
              <a:r>
                <a:rPr sz="1000" spc="-5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(1968)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10" name="object 99"/>
            <p:cNvSpPr/>
            <p:nvPr/>
          </p:nvSpPr>
          <p:spPr>
            <a:xfrm>
              <a:off x="1720850" y="59764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00"/>
            <p:cNvSpPr/>
            <p:nvPr/>
          </p:nvSpPr>
          <p:spPr>
            <a:xfrm>
              <a:off x="2519807" y="5973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101"/>
            <p:cNvSpPr/>
            <p:nvPr/>
          </p:nvSpPr>
          <p:spPr>
            <a:xfrm>
              <a:off x="2525902" y="59764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102"/>
            <p:cNvSpPr/>
            <p:nvPr/>
          </p:nvSpPr>
          <p:spPr>
            <a:xfrm>
              <a:off x="3982846" y="5973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103"/>
            <p:cNvSpPr/>
            <p:nvPr/>
          </p:nvSpPr>
          <p:spPr>
            <a:xfrm>
              <a:off x="3988942" y="59764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104"/>
            <p:cNvSpPr/>
            <p:nvPr/>
          </p:nvSpPr>
          <p:spPr>
            <a:xfrm>
              <a:off x="5168772" y="5973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105"/>
            <p:cNvSpPr/>
            <p:nvPr/>
          </p:nvSpPr>
          <p:spPr>
            <a:xfrm>
              <a:off x="5174869" y="59764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106"/>
            <p:cNvSpPr txBox="1"/>
            <p:nvPr/>
          </p:nvSpPr>
          <p:spPr>
            <a:xfrm>
              <a:off x="1776729" y="6107048"/>
              <a:ext cx="27178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Milk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18" name="object 107"/>
            <p:cNvSpPr txBox="1"/>
            <p:nvPr/>
          </p:nvSpPr>
          <p:spPr>
            <a:xfrm>
              <a:off x="2574163" y="6107048"/>
              <a:ext cx="591820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fr-FR" sz="1000" spc="-5" dirty="0" err="1">
                  <a:latin typeface="Times New Roman"/>
                  <a:cs typeface="Times New Roman"/>
                </a:rPr>
                <a:t>detected</a:t>
              </a:r>
              <a:endParaRPr sz="1000" dirty="0">
                <a:latin typeface="Times New Roman"/>
                <a:cs typeface="Times New Roman"/>
              </a:endParaRPr>
            </a:p>
          </p:txBody>
        </p:sp>
        <p:sp>
          <p:nvSpPr>
            <p:cNvPr id="319" name="object 108"/>
            <p:cNvSpPr/>
            <p:nvPr/>
          </p:nvSpPr>
          <p:spPr>
            <a:xfrm>
              <a:off x="1720850" y="61288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109"/>
            <p:cNvSpPr/>
            <p:nvPr/>
          </p:nvSpPr>
          <p:spPr>
            <a:xfrm>
              <a:off x="2519807" y="61258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110"/>
            <p:cNvSpPr/>
            <p:nvPr/>
          </p:nvSpPr>
          <p:spPr>
            <a:xfrm>
              <a:off x="2525902" y="61288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111"/>
            <p:cNvSpPr/>
            <p:nvPr/>
          </p:nvSpPr>
          <p:spPr>
            <a:xfrm>
              <a:off x="3982846" y="61258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112"/>
            <p:cNvSpPr/>
            <p:nvPr/>
          </p:nvSpPr>
          <p:spPr>
            <a:xfrm>
              <a:off x="3988942" y="61288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113"/>
            <p:cNvSpPr/>
            <p:nvPr/>
          </p:nvSpPr>
          <p:spPr>
            <a:xfrm>
              <a:off x="5168772" y="61258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114"/>
            <p:cNvSpPr/>
            <p:nvPr/>
          </p:nvSpPr>
          <p:spPr>
            <a:xfrm>
              <a:off x="5174869" y="61288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115"/>
            <p:cNvSpPr txBox="1"/>
            <p:nvPr/>
          </p:nvSpPr>
          <p:spPr>
            <a:xfrm>
              <a:off x="1776729" y="6259448"/>
              <a:ext cx="32131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Hi</a:t>
              </a:r>
              <a:r>
                <a:rPr sz="1000" dirty="0">
                  <a:latin typeface="Times New Roman"/>
                  <a:cs typeface="Times New Roman"/>
                </a:rPr>
                <a:t>d</a:t>
              </a:r>
              <a:r>
                <a:rPr sz="1000" spc="-5" dirty="0">
                  <a:latin typeface="Times New Roman"/>
                  <a:cs typeface="Times New Roman"/>
                </a:rPr>
                <a:t>es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27" name="object 116"/>
            <p:cNvSpPr txBox="1"/>
            <p:nvPr/>
          </p:nvSpPr>
          <p:spPr>
            <a:xfrm>
              <a:off x="2574163" y="6259448"/>
              <a:ext cx="131508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dirty="0">
                  <a:latin typeface="Times New Roman"/>
                  <a:cs typeface="Times New Roman"/>
                </a:rPr>
                <a:t>18 </a:t>
              </a:r>
              <a:r>
                <a:rPr sz="1000" spc="-10" dirty="0">
                  <a:latin typeface="Times New Roman"/>
                  <a:cs typeface="Times New Roman"/>
                </a:rPr>
                <a:t>days </a:t>
              </a:r>
              <a:r>
                <a:rPr sz="1000" dirty="0">
                  <a:latin typeface="Times New Roman"/>
                  <a:cs typeface="Times New Roman"/>
                </a:rPr>
                <a:t>in </a:t>
              </a:r>
              <a:r>
                <a:rPr sz="1000" spc="-5" dirty="0">
                  <a:latin typeface="Times New Roman"/>
                  <a:cs typeface="Times New Roman"/>
                </a:rPr>
                <a:t>air-dried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hides</a:t>
              </a:r>
              <a:endParaRPr sz="1000" dirty="0">
                <a:latin typeface="Times New Roman"/>
                <a:cs typeface="Times New Roman"/>
              </a:endParaRPr>
            </a:p>
          </p:txBody>
        </p:sp>
        <p:sp>
          <p:nvSpPr>
            <p:cNvPr id="328" name="object 117"/>
            <p:cNvSpPr txBox="1"/>
            <p:nvPr/>
          </p:nvSpPr>
          <p:spPr>
            <a:xfrm>
              <a:off x="4038980" y="6259448"/>
              <a:ext cx="70802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Weiss</a:t>
              </a:r>
              <a:r>
                <a:rPr sz="1000" spc="-55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Times New Roman"/>
                  <a:cs typeface="Times New Roman"/>
                </a:rPr>
                <a:t>(1968)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29" name="object 118"/>
            <p:cNvSpPr/>
            <p:nvPr/>
          </p:nvSpPr>
          <p:spPr>
            <a:xfrm>
              <a:off x="1720850" y="6281292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119"/>
            <p:cNvSpPr/>
            <p:nvPr/>
          </p:nvSpPr>
          <p:spPr>
            <a:xfrm>
              <a:off x="2519807" y="6278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120"/>
            <p:cNvSpPr/>
            <p:nvPr/>
          </p:nvSpPr>
          <p:spPr>
            <a:xfrm>
              <a:off x="2525902" y="62812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121"/>
            <p:cNvSpPr/>
            <p:nvPr/>
          </p:nvSpPr>
          <p:spPr>
            <a:xfrm>
              <a:off x="3982846" y="6278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122"/>
            <p:cNvSpPr/>
            <p:nvPr/>
          </p:nvSpPr>
          <p:spPr>
            <a:xfrm>
              <a:off x="3988942" y="62812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123"/>
            <p:cNvSpPr/>
            <p:nvPr/>
          </p:nvSpPr>
          <p:spPr>
            <a:xfrm>
              <a:off x="5168772" y="62782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124"/>
            <p:cNvSpPr/>
            <p:nvPr/>
          </p:nvSpPr>
          <p:spPr>
            <a:xfrm>
              <a:off x="5174869" y="62812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125"/>
            <p:cNvSpPr txBox="1"/>
            <p:nvPr/>
          </p:nvSpPr>
          <p:spPr>
            <a:xfrm>
              <a:off x="888288" y="6411848"/>
              <a:ext cx="27178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Feed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37" name="object 126"/>
            <p:cNvSpPr txBox="1"/>
            <p:nvPr/>
          </p:nvSpPr>
          <p:spPr>
            <a:xfrm>
              <a:off x="2574163" y="6411848"/>
              <a:ext cx="59182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Not</a:t>
              </a:r>
              <a:r>
                <a:rPr sz="1000" spc="-50" dirty="0">
                  <a:latin typeface="Times New Roman"/>
                  <a:cs typeface="Times New Roman"/>
                </a:rPr>
                <a:t> </a:t>
              </a:r>
              <a:r>
                <a:rPr sz="1000" spc="-10" dirty="0">
                  <a:latin typeface="Times New Roman"/>
                  <a:cs typeface="Times New Roman"/>
                </a:rPr>
                <a:t>known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38" name="object 127"/>
            <p:cNvSpPr/>
            <p:nvPr/>
          </p:nvSpPr>
          <p:spPr>
            <a:xfrm>
              <a:off x="832408" y="6433692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128"/>
            <p:cNvSpPr/>
            <p:nvPr/>
          </p:nvSpPr>
          <p:spPr>
            <a:xfrm>
              <a:off x="1720850" y="6430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129"/>
            <p:cNvSpPr/>
            <p:nvPr/>
          </p:nvSpPr>
          <p:spPr>
            <a:xfrm>
              <a:off x="1726945" y="6433692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130"/>
            <p:cNvSpPr/>
            <p:nvPr/>
          </p:nvSpPr>
          <p:spPr>
            <a:xfrm>
              <a:off x="2519807" y="6430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131"/>
            <p:cNvSpPr/>
            <p:nvPr/>
          </p:nvSpPr>
          <p:spPr>
            <a:xfrm>
              <a:off x="2525902" y="64336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132"/>
            <p:cNvSpPr/>
            <p:nvPr/>
          </p:nvSpPr>
          <p:spPr>
            <a:xfrm>
              <a:off x="3982846" y="6430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133"/>
            <p:cNvSpPr/>
            <p:nvPr/>
          </p:nvSpPr>
          <p:spPr>
            <a:xfrm>
              <a:off x="3988942" y="64336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134"/>
            <p:cNvSpPr/>
            <p:nvPr/>
          </p:nvSpPr>
          <p:spPr>
            <a:xfrm>
              <a:off x="5168772" y="6430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135"/>
            <p:cNvSpPr/>
            <p:nvPr/>
          </p:nvSpPr>
          <p:spPr>
            <a:xfrm>
              <a:off x="5174869" y="64336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136"/>
            <p:cNvSpPr txBox="1"/>
            <p:nvPr/>
          </p:nvSpPr>
          <p:spPr>
            <a:xfrm>
              <a:off x="888288" y="6564248"/>
              <a:ext cx="38544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Fo</a:t>
              </a:r>
              <a:r>
                <a:rPr sz="1000" dirty="0">
                  <a:latin typeface="Times New Roman"/>
                  <a:cs typeface="Times New Roman"/>
                </a:rPr>
                <a:t>dd</a:t>
              </a:r>
              <a:r>
                <a:rPr sz="1000" spc="-5" dirty="0">
                  <a:latin typeface="Times New Roman"/>
                  <a:cs typeface="Times New Roman"/>
                </a:rPr>
                <a:t>er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48" name="object 137"/>
            <p:cNvSpPr txBox="1"/>
            <p:nvPr/>
          </p:nvSpPr>
          <p:spPr>
            <a:xfrm>
              <a:off x="2574163" y="6564248"/>
              <a:ext cx="59182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Not</a:t>
              </a:r>
              <a:r>
                <a:rPr sz="1000" spc="-50" dirty="0">
                  <a:latin typeface="Times New Roman"/>
                  <a:cs typeface="Times New Roman"/>
                </a:rPr>
                <a:t> </a:t>
              </a:r>
              <a:r>
                <a:rPr sz="1000" spc="-10" dirty="0">
                  <a:latin typeface="Times New Roman"/>
                  <a:cs typeface="Times New Roman"/>
                </a:rPr>
                <a:t>known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49" name="object 138"/>
            <p:cNvSpPr/>
            <p:nvPr/>
          </p:nvSpPr>
          <p:spPr>
            <a:xfrm>
              <a:off x="832408" y="6586092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139"/>
            <p:cNvSpPr/>
            <p:nvPr/>
          </p:nvSpPr>
          <p:spPr>
            <a:xfrm>
              <a:off x="1720850" y="6583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140"/>
            <p:cNvSpPr/>
            <p:nvPr/>
          </p:nvSpPr>
          <p:spPr>
            <a:xfrm>
              <a:off x="1726945" y="6586092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141"/>
            <p:cNvSpPr/>
            <p:nvPr/>
          </p:nvSpPr>
          <p:spPr>
            <a:xfrm>
              <a:off x="2519807" y="6583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142"/>
            <p:cNvSpPr/>
            <p:nvPr/>
          </p:nvSpPr>
          <p:spPr>
            <a:xfrm>
              <a:off x="2525902" y="65860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143"/>
            <p:cNvSpPr/>
            <p:nvPr/>
          </p:nvSpPr>
          <p:spPr>
            <a:xfrm>
              <a:off x="3982846" y="6583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144"/>
            <p:cNvSpPr/>
            <p:nvPr/>
          </p:nvSpPr>
          <p:spPr>
            <a:xfrm>
              <a:off x="3988942" y="65860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145"/>
            <p:cNvSpPr/>
            <p:nvPr/>
          </p:nvSpPr>
          <p:spPr>
            <a:xfrm>
              <a:off x="5168772" y="65830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146"/>
            <p:cNvSpPr/>
            <p:nvPr/>
          </p:nvSpPr>
          <p:spPr>
            <a:xfrm>
              <a:off x="5174869" y="65860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147"/>
            <p:cNvSpPr txBox="1"/>
            <p:nvPr/>
          </p:nvSpPr>
          <p:spPr>
            <a:xfrm>
              <a:off x="2574163" y="6716648"/>
              <a:ext cx="1350010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  <a:tabLst>
                  <a:tab pos="222250" algn="l"/>
                  <a:tab pos="740410" algn="l"/>
                  <a:tab pos="984250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6	</a:t>
              </a:r>
              <a:r>
                <a:rPr sz="1000" spc="-25" dirty="0">
                  <a:latin typeface="Times New Roman"/>
                  <a:cs typeface="Times New Roman"/>
                </a:rPr>
                <a:t>m</a:t>
              </a:r>
              <a:r>
                <a:rPr sz="1000" spc="10" dirty="0">
                  <a:latin typeface="Times New Roman"/>
                  <a:cs typeface="Times New Roman"/>
                </a:rPr>
                <a:t>o</a:t>
              </a:r>
              <a:r>
                <a:rPr sz="1000" spc="-15" dirty="0">
                  <a:latin typeface="Times New Roman"/>
                  <a:cs typeface="Times New Roman"/>
                </a:rPr>
                <a:t>n</a:t>
              </a:r>
              <a:r>
                <a:rPr sz="1000" spc="-5" dirty="0">
                  <a:latin typeface="Times New Roman"/>
                  <a:cs typeface="Times New Roman"/>
                </a:rPr>
                <a:t>ths</a:t>
              </a:r>
              <a:r>
                <a:rPr sz="1000" dirty="0">
                  <a:latin typeface="Times New Roman"/>
                  <a:cs typeface="Times New Roman"/>
                </a:rPr>
                <a:t>	</a:t>
              </a:r>
              <a:r>
                <a:rPr sz="1000" spc="-5" dirty="0">
                  <a:latin typeface="Times New Roman"/>
                  <a:cs typeface="Times New Roman"/>
                </a:rPr>
                <a:t>in</a:t>
              </a:r>
              <a:r>
                <a:rPr sz="1000" dirty="0">
                  <a:latin typeface="Times New Roman"/>
                  <a:cs typeface="Times New Roman"/>
                </a:rPr>
                <a:t>	s</a:t>
              </a:r>
              <a:r>
                <a:rPr sz="1000" spc="-15" dirty="0">
                  <a:latin typeface="Times New Roman"/>
                  <a:cs typeface="Times New Roman"/>
                </a:rPr>
                <a:t>h</a:t>
              </a:r>
              <a:r>
                <a:rPr sz="1000" spc="-5" dirty="0">
                  <a:latin typeface="Times New Roman"/>
                  <a:cs typeface="Times New Roman"/>
                </a:rPr>
                <a:t>a</a:t>
              </a:r>
              <a:r>
                <a:rPr sz="1000" dirty="0">
                  <a:latin typeface="Times New Roman"/>
                  <a:cs typeface="Times New Roman"/>
                </a:rPr>
                <a:t>d</a:t>
              </a:r>
              <a:r>
                <a:rPr sz="1000" spc="-5" dirty="0">
                  <a:latin typeface="Times New Roman"/>
                  <a:cs typeface="Times New Roman"/>
                </a:rPr>
                <a:t>ed  premises</a:t>
              </a:r>
              <a:endParaRPr sz="1000" dirty="0">
                <a:latin typeface="Times New Roman"/>
                <a:cs typeface="Times New Roman"/>
              </a:endParaRPr>
            </a:p>
          </p:txBody>
        </p:sp>
        <p:sp>
          <p:nvSpPr>
            <p:cNvPr id="359" name="object 148"/>
            <p:cNvSpPr/>
            <p:nvPr/>
          </p:nvSpPr>
          <p:spPr>
            <a:xfrm>
              <a:off x="832408" y="6738492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149"/>
            <p:cNvSpPr/>
            <p:nvPr/>
          </p:nvSpPr>
          <p:spPr>
            <a:xfrm>
              <a:off x="1720850" y="6735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50"/>
            <p:cNvSpPr/>
            <p:nvPr/>
          </p:nvSpPr>
          <p:spPr>
            <a:xfrm>
              <a:off x="1726945" y="6738492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51"/>
            <p:cNvSpPr/>
            <p:nvPr/>
          </p:nvSpPr>
          <p:spPr>
            <a:xfrm>
              <a:off x="2519807" y="6735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152"/>
            <p:cNvSpPr/>
            <p:nvPr/>
          </p:nvSpPr>
          <p:spPr>
            <a:xfrm>
              <a:off x="2525902" y="6738492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153"/>
            <p:cNvSpPr/>
            <p:nvPr/>
          </p:nvSpPr>
          <p:spPr>
            <a:xfrm>
              <a:off x="3982846" y="6735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154"/>
            <p:cNvSpPr/>
            <p:nvPr/>
          </p:nvSpPr>
          <p:spPr>
            <a:xfrm>
              <a:off x="3988942" y="6738492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155"/>
            <p:cNvSpPr/>
            <p:nvPr/>
          </p:nvSpPr>
          <p:spPr>
            <a:xfrm>
              <a:off x="5168772" y="67354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156"/>
            <p:cNvSpPr/>
            <p:nvPr/>
          </p:nvSpPr>
          <p:spPr>
            <a:xfrm>
              <a:off x="5174869" y="6738492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57"/>
            <p:cNvSpPr txBox="1"/>
            <p:nvPr/>
          </p:nvSpPr>
          <p:spPr>
            <a:xfrm>
              <a:off x="888288" y="6716648"/>
              <a:ext cx="774700" cy="62293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97400"/>
                </a:lnSpc>
                <a:spcBef>
                  <a:spcPts val="12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Shaded pens,  bedding  Environment,  pastures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69" name="object 158"/>
            <p:cNvSpPr txBox="1"/>
            <p:nvPr/>
          </p:nvSpPr>
          <p:spPr>
            <a:xfrm>
              <a:off x="2574163" y="7015352"/>
              <a:ext cx="59182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Not</a:t>
              </a:r>
              <a:r>
                <a:rPr sz="1000" spc="-50" dirty="0">
                  <a:latin typeface="Times New Roman"/>
                  <a:cs typeface="Times New Roman"/>
                </a:rPr>
                <a:t> </a:t>
              </a:r>
              <a:r>
                <a:rPr sz="1000" spc="-10" dirty="0">
                  <a:latin typeface="Times New Roman"/>
                  <a:cs typeface="Times New Roman"/>
                </a:rPr>
                <a:t>known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70" name="object 159"/>
            <p:cNvSpPr/>
            <p:nvPr/>
          </p:nvSpPr>
          <p:spPr>
            <a:xfrm>
              <a:off x="832408" y="7037196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160"/>
            <p:cNvSpPr/>
            <p:nvPr/>
          </p:nvSpPr>
          <p:spPr>
            <a:xfrm>
              <a:off x="1720850" y="703414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61"/>
            <p:cNvSpPr/>
            <p:nvPr/>
          </p:nvSpPr>
          <p:spPr>
            <a:xfrm>
              <a:off x="1726945" y="7037196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162"/>
            <p:cNvSpPr/>
            <p:nvPr/>
          </p:nvSpPr>
          <p:spPr>
            <a:xfrm>
              <a:off x="2519807" y="703414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163"/>
            <p:cNvSpPr/>
            <p:nvPr/>
          </p:nvSpPr>
          <p:spPr>
            <a:xfrm>
              <a:off x="2525902" y="7037196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164"/>
            <p:cNvSpPr/>
            <p:nvPr/>
          </p:nvSpPr>
          <p:spPr>
            <a:xfrm>
              <a:off x="3982846" y="703414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165"/>
            <p:cNvSpPr/>
            <p:nvPr/>
          </p:nvSpPr>
          <p:spPr>
            <a:xfrm>
              <a:off x="3988942" y="7037196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166"/>
            <p:cNvSpPr/>
            <p:nvPr/>
          </p:nvSpPr>
          <p:spPr>
            <a:xfrm>
              <a:off x="5168772" y="703414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167"/>
            <p:cNvSpPr/>
            <p:nvPr/>
          </p:nvSpPr>
          <p:spPr>
            <a:xfrm>
              <a:off x="5174869" y="7037196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168"/>
            <p:cNvSpPr txBox="1"/>
            <p:nvPr/>
          </p:nvSpPr>
          <p:spPr>
            <a:xfrm>
              <a:off x="888288" y="7314438"/>
              <a:ext cx="43434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F</a:t>
              </a:r>
              <a:r>
                <a:rPr sz="1000" spc="5" dirty="0">
                  <a:latin typeface="Times New Roman"/>
                  <a:cs typeface="Times New Roman"/>
                </a:rPr>
                <a:t>o</a:t>
              </a:r>
              <a:r>
                <a:rPr sz="1000" spc="-25" dirty="0">
                  <a:latin typeface="Times New Roman"/>
                  <a:cs typeface="Times New Roman"/>
                </a:rPr>
                <a:t>m</a:t>
              </a:r>
              <a:r>
                <a:rPr sz="1000" spc="-5" dirty="0">
                  <a:latin typeface="Times New Roman"/>
                  <a:cs typeface="Times New Roman"/>
                </a:rPr>
                <a:t>it</a:t>
              </a:r>
              <a:r>
                <a:rPr sz="1000" spc="5" dirty="0">
                  <a:latin typeface="Times New Roman"/>
                  <a:cs typeface="Times New Roman"/>
                </a:rPr>
                <a:t>e</a:t>
              </a:r>
              <a:r>
                <a:rPr sz="1000" spc="-5" dirty="0">
                  <a:latin typeface="Times New Roman"/>
                  <a:cs typeface="Times New Roman"/>
                </a:rPr>
                <a:t>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80" name="object 169"/>
            <p:cNvSpPr txBox="1"/>
            <p:nvPr/>
          </p:nvSpPr>
          <p:spPr>
            <a:xfrm>
              <a:off x="1776729" y="7314438"/>
              <a:ext cx="560070" cy="46990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Vehicles,  clothing  e</a:t>
              </a:r>
              <a:r>
                <a:rPr sz="1000" dirty="0">
                  <a:latin typeface="Times New Roman"/>
                  <a:cs typeface="Times New Roman"/>
                </a:rPr>
                <a:t>q</a:t>
              </a:r>
              <a:r>
                <a:rPr sz="1000" spc="-15" dirty="0">
                  <a:latin typeface="Times New Roman"/>
                  <a:cs typeface="Times New Roman"/>
                </a:rPr>
                <a:t>u</a:t>
              </a:r>
              <a:r>
                <a:rPr sz="1000" spc="-5" dirty="0">
                  <a:latin typeface="Times New Roman"/>
                  <a:cs typeface="Times New Roman"/>
                </a:rPr>
                <a:t>i</a:t>
              </a:r>
              <a:r>
                <a:rPr sz="1000" spc="10" dirty="0">
                  <a:latin typeface="Times New Roman"/>
                  <a:cs typeface="Times New Roman"/>
                </a:rPr>
                <a:t>p</a:t>
              </a:r>
              <a:r>
                <a:rPr sz="1000" spc="-25" dirty="0">
                  <a:latin typeface="Times New Roman"/>
                  <a:cs typeface="Times New Roman"/>
                </a:rPr>
                <a:t>m</a:t>
              </a:r>
              <a:r>
                <a:rPr sz="1000" spc="5" dirty="0">
                  <a:latin typeface="Times New Roman"/>
                  <a:cs typeface="Times New Roman"/>
                </a:rPr>
                <a:t>e</a:t>
              </a:r>
              <a:r>
                <a:rPr sz="1000" spc="-15" dirty="0">
                  <a:latin typeface="Times New Roman"/>
                  <a:cs typeface="Times New Roman"/>
                </a:rPr>
                <a:t>n</a:t>
              </a:r>
              <a:r>
                <a:rPr sz="1000" spc="-5" dirty="0">
                  <a:latin typeface="Times New Roman"/>
                  <a:cs typeface="Times New Roman"/>
                </a:rPr>
                <a:t>t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81" name="object 170"/>
            <p:cNvSpPr txBox="1"/>
            <p:nvPr/>
          </p:nvSpPr>
          <p:spPr>
            <a:xfrm>
              <a:off x="2574163" y="7314438"/>
              <a:ext cx="59182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Not</a:t>
              </a:r>
              <a:r>
                <a:rPr sz="1000" spc="-50" dirty="0">
                  <a:latin typeface="Times New Roman"/>
                  <a:cs typeface="Times New Roman"/>
                </a:rPr>
                <a:t> </a:t>
              </a:r>
              <a:r>
                <a:rPr sz="1000" spc="-10" dirty="0">
                  <a:latin typeface="Times New Roman"/>
                  <a:cs typeface="Times New Roman"/>
                </a:rPr>
                <a:t>known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82" name="object 171"/>
            <p:cNvSpPr/>
            <p:nvPr/>
          </p:nvSpPr>
          <p:spPr>
            <a:xfrm>
              <a:off x="832408" y="7336281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172"/>
            <p:cNvSpPr/>
            <p:nvPr/>
          </p:nvSpPr>
          <p:spPr>
            <a:xfrm>
              <a:off x="1720850" y="73332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173"/>
            <p:cNvSpPr/>
            <p:nvPr/>
          </p:nvSpPr>
          <p:spPr>
            <a:xfrm>
              <a:off x="1726945" y="7336281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174"/>
            <p:cNvSpPr/>
            <p:nvPr/>
          </p:nvSpPr>
          <p:spPr>
            <a:xfrm>
              <a:off x="2519807" y="73332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175"/>
            <p:cNvSpPr/>
            <p:nvPr/>
          </p:nvSpPr>
          <p:spPr>
            <a:xfrm>
              <a:off x="2525902" y="7336281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176"/>
            <p:cNvSpPr/>
            <p:nvPr/>
          </p:nvSpPr>
          <p:spPr>
            <a:xfrm>
              <a:off x="3982846" y="73332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177"/>
            <p:cNvSpPr/>
            <p:nvPr/>
          </p:nvSpPr>
          <p:spPr>
            <a:xfrm>
              <a:off x="3988942" y="7336281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178"/>
            <p:cNvSpPr/>
            <p:nvPr/>
          </p:nvSpPr>
          <p:spPr>
            <a:xfrm>
              <a:off x="5168772" y="73332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179"/>
            <p:cNvSpPr/>
            <p:nvPr/>
          </p:nvSpPr>
          <p:spPr>
            <a:xfrm>
              <a:off x="5174869" y="7336281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180"/>
            <p:cNvSpPr txBox="1"/>
            <p:nvPr/>
          </p:nvSpPr>
          <p:spPr>
            <a:xfrm>
              <a:off x="888288" y="7759445"/>
              <a:ext cx="37655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I</a:t>
              </a:r>
              <a:r>
                <a:rPr sz="1000" spc="-15" dirty="0">
                  <a:latin typeface="Times New Roman"/>
                  <a:cs typeface="Times New Roman"/>
                </a:rPr>
                <a:t>n</a:t>
              </a:r>
              <a:r>
                <a:rPr sz="1000" spc="-10" dirty="0">
                  <a:latin typeface="Times New Roman"/>
                  <a:cs typeface="Times New Roman"/>
                </a:rPr>
                <a:t>s</a:t>
              </a:r>
              <a:r>
                <a:rPr sz="1000" spc="-5" dirty="0">
                  <a:latin typeface="Times New Roman"/>
                  <a:cs typeface="Times New Roman"/>
                </a:rPr>
                <a:t>ects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92" name="object 181"/>
            <p:cNvSpPr txBox="1"/>
            <p:nvPr/>
          </p:nvSpPr>
          <p:spPr>
            <a:xfrm>
              <a:off x="1776729" y="7759445"/>
              <a:ext cx="533400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i="1" spc="-5" dirty="0">
                  <a:latin typeface="Times New Roman"/>
                  <a:cs typeface="Times New Roman"/>
                </a:rPr>
                <a:t>Stomoxys  c</a:t>
              </a:r>
              <a:r>
                <a:rPr sz="1000" i="1" dirty="0">
                  <a:latin typeface="Times New Roman"/>
                  <a:cs typeface="Times New Roman"/>
                </a:rPr>
                <a:t>a</a:t>
              </a:r>
              <a:r>
                <a:rPr sz="1000" i="1" spc="-5" dirty="0">
                  <a:latin typeface="Times New Roman"/>
                  <a:cs typeface="Times New Roman"/>
                </a:rPr>
                <a:t>lcit</a:t>
              </a:r>
              <a:r>
                <a:rPr sz="1000" i="1" spc="-10" dirty="0">
                  <a:latin typeface="Times New Roman"/>
                  <a:cs typeface="Times New Roman"/>
                </a:rPr>
                <a:t>r</a:t>
              </a:r>
              <a:r>
                <a:rPr sz="1000" i="1" dirty="0">
                  <a:latin typeface="Times New Roman"/>
                  <a:cs typeface="Times New Roman"/>
                </a:rPr>
                <a:t>an</a:t>
              </a:r>
              <a:r>
                <a:rPr sz="1000" i="1" spc="-5" dirty="0">
                  <a:latin typeface="Times New Roman"/>
                  <a:cs typeface="Times New Roman"/>
                </a:rPr>
                <a:t>s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93" name="object 182"/>
            <p:cNvSpPr txBox="1"/>
            <p:nvPr/>
          </p:nvSpPr>
          <p:spPr>
            <a:xfrm>
              <a:off x="2574163" y="7759445"/>
              <a:ext cx="100838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2 </a:t>
              </a:r>
              <a:r>
                <a:rPr sz="1000" spc="-10" dirty="0">
                  <a:latin typeface="Times New Roman"/>
                  <a:cs typeface="Times New Roman"/>
                </a:rPr>
                <a:t>days </a:t>
              </a:r>
              <a:r>
                <a:rPr sz="1000" spc="-5" dirty="0">
                  <a:latin typeface="Times New Roman"/>
                  <a:cs typeface="Times New Roman"/>
                </a:rPr>
                <a:t>post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feeding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94" name="object 183"/>
            <p:cNvSpPr txBox="1"/>
            <p:nvPr/>
          </p:nvSpPr>
          <p:spPr>
            <a:xfrm>
              <a:off x="4660772" y="7759445"/>
              <a:ext cx="45021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281940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et	al.,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95" name="object 184"/>
            <p:cNvSpPr txBox="1"/>
            <p:nvPr/>
          </p:nvSpPr>
          <p:spPr>
            <a:xfrm>
              <a:off x="4038980" y="7759445"/>
              <a:ext cx="468630" cy="32385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>
                <a:lnSpc>
                  <a:spcPts val="1150"/>
                </a:lnSpc>
                <a:spcBef>
                  <a:spcPts val="175"/>
                </a:spcBef>
              </a:pPr>
              <a:r>
                <a:rPr sz="1000" spc="-5" dirty="0">
                  <a:latin typeface="Times New Roman"/>
                  <a:cs typeface="Times New Roman"/>
                </a:rPr>
                <a:t>(</a:t>
              </a:r>
              <a:r>
                <a:rPr sz="1000" spc="-10" dirty="0">
                  <a:latin typeface="Times New Roman"/>
                  <a:cs typeface="Times New Roman"/>
                </a:rPr>
                <a:t>C</a:t>
              </a:r>
              <a:r>
                <a:rPr sz="1000" spc="-15" dirty="0">
                  <a:latin typeface="Times New Roman"/>
                  <a:cs typeface="Times New Roman"/>
                </a:rPr>
                <a:t>h</a:t>
              </a:r>
              <a:r>
                <a:rPr sz="1000" spc="5" dirty="0">
                  <a:latin typeface="Times New Roman"/>
                  <a:cs typeface="Times New Roman"/>
                </a:rPr>
                <a:t>i</a:t>
              </a:r>
              <a:r>
                <a:rPr sz="1000" spc="-15" dirty="0">
                  <a:latin typeface="Times New Roman"/>
                  <a:cs typeface="Times New Roman"/>
                </a:rPr>
                <a:t>h</a:t>
              </a:r>
              <a:r>
                <a:rPr sz="1000" dirty="0">
                  <a:latin typeface="Times New Roman"/>
                  <a:cs typeface="Times New Roman"/>
                </a:rPr>
                <a:t>o</a:t>
              </a:r>
              <a:r>
                <a:rPr sz="1000" spc="-5" dirty="0">
                  <a:latin typeface="Times New Roman"/>
                  <a:cs typeface="Times New Roman"/>
                </a:rPr>
                <a:t>ta  2003)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396" name="object 185"/>
            <p:cNvSpPr/>
            <p:nvPr/>
          </p:nvSpPr>
          <p:spPr>
            <a:xfrm>
              <a:off x="832408" y="7781290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186"/>
            <p:cNvSpPr/>
            <p:nvPr/>
          </p:nvSpPr>
          <p:spPr>
            <a:xfrm>
              <a:off x="1720850" y="77782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187"/>
            <p:cNvSpPr/>
            <p:nvPr/>
          </p:nvSpPr>
          <p:spPr>
            <a:xfrm>
              <a:off x="1726945" y="7781290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78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188"/>
            <p:cNvSpPr/>
            <p:nvPr/>
          </p:nvSpPr>
          <p:spPr>
            <a:xfrm>
              <a:off x="2519807" y="77782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189"/>
            <p:cNvSpPr/>
            <p:nvPr/>
          </p:nvSpPr>
          <p:spPr>
            <a:xfrm>
              <a:off x="2525902" y="7781290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190"/>
            <p:cNvSpPr/>
            <p:nvPr/>
          </p:nvSpPr>
          <p:spPr>
            <a:xfrm>
              <a:off x="3982846" y="77782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5" y="6095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191"/>
            <p:cNvSpPr/>
            <p:nvPr/>
          </p:nvSpPr>
          <p:spPr>
            <a:xfrm>
              <a:off x="3988942" y="7781290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192"/>
            <p:cNvSpPr/>
            <p:nvPr/>
          </p:nvSpPr>
          <p:spPr>
            <a:xfrm>
              <a:off x="5168772" y="77782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5"/>
                  </a:moveTo>
                  <a:lnTo>
                    <a:pt x="6096" y="6095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193"/>
            <p:cNvSpPr/>
            <p:nvPr/>
          </p:nvSpPr>
          <p:spPr>
            <a:xfrm>
              <a:off x="5174869" y="7781290"/>
              <a:ext cx="1555115" cy="0"/>
            </a:xfrm>
            <a:custGeom>
              <a:avLst/>
              <a:gdLst/>
              <a:ahLst/>
              <a:cxnLst/>
              <a:rect l="l" t="t" r="r" b="b"/>
              <a:pathLst>
                <a:path w="1555115">
                  <a:moveTo>
                    <a:pt x="0" y="0"/>
                  </a:moveTo>
                  <a:lnTo>
                    <a:pt x="1554733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194"/>
            <p:cNvSpPr txBox="1"/>
            <p:nvPr/>
          </p:nvSpPr>
          <p:spPr>
            <a:xfrm>
              <a:off x="1776729" y="8058150"/>
              <a:ext cx="1805939" cy="3225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170"/>
                </a:lnSpc>
                <a:spcBef>
                  <a:spcPts val="95"/>
                </a:spcBef>
                <a:tabLst>
                  <a:tab pos="809625" algn="l"/>
                </a:tabLst>
              </a:pPr>
              <a:r>
                <a:rPr sz="1000" i="1" spc="-5" dirty="0">
                  <a:latin typeface="Times New Roman"/>
                  <a:cs typeface="Times New Roman"/>
                </a:rPr>
                <a:t>Aedes	</a:t>
              </a:r>
              <a:r>
                <a:rPr sz="1000" spc="-5" dirty="0">
                  <a:latin typeface="Times New Roman"/>
                  <a:cs typeface="Times New Roman"/>
                </a:rPr>
                <a:t>6 </a:t>
              </a:r>
              <a:r>
                <a:rPr sz="1000" spc="-10" dirty="0">
                  <a:latin typeface="Times New Roman"/>
                  <a:cs typeface="Times New Roman"/>
                </a:rPr>
                <a:t>days </a:t>
              </a:r>
              <a:r>
                <a:rPr sz="1000" spc="-5" dirty="0">
                  <a:latin typeface="Times New Roman"/>
                  <a:cs typeface="Times New Roman"/>
                </a:rPr>
                <a:t>post</a:t>
              </a:r>
              <a:r>
                <a:rPr sz="1000" spc="-15" dirty="0">
                  <a:latin typeface="Times New Roman"/>
                  <a:cs typeface="Times New Roman"/>
                </a:rPr>
                <a:t> </a:t>
              </a:r>
              <a:r>
                <a:rPr sz="1000" spc="-5" dirty="0">
                  <a:latin typeface="Times New Roman"/>
                  <a:cs typeface="Times New Roman"/>
                </a:rPr>
                <a:t>feeding</a:t>
              </a:r>
              <a:endParaRPr sz="1000">
                <a:latin typeface="Times New Roman"/>
                <a:cs typeface="Times New Roman"/>
              </a:endParaRPr>
            </a:p>
            <a:p>
              <a:pPr marL="12700">
                <a:lnSpc>
                  <a:spcPts val="1170"/>
                </a:lnSpc>
              </a:pPr>
              <a:r>
                <a:rPr sz="1000" i="1" dirty="0">
                  <a:latin typeface="Times New Roman"/>
                  <a:cs typeface="Times New Roman"/>
                </a:rPr>
                <a:t>aegypti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406" name="object 195"/>
            <p:cNvSpPr txBox="1"/>
            <p:nvPr/>
          </p:nvSpPr>
          <p:spPr>
            <a:xfrm>
              <a:off x="4038980" y="8058150"/>
              <a:ext cx="1071880" cy="322580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 marR="5080">
                <a:lnSpc>
                  <a:spcPts val="1140"/>
                </a:lnSpc>
                <a:spcBef>
                  <a:spcPts val="185"/>
                </a:spcBef>
                <a:tabLst>
                  <a:tab pos="634365" algn="l"/>
                  <a:tab pos="903605" algn="l"/>
                </a:tabLst>
              </a:pPr>
              <a:r>
                <a:rPr sz="1000" spc="-5" dirty="0">
                  <a:latin typeface="Times New Roman"/>
                  <a:cs typeface="Times New Roman"/>
                </a:rPr>
                <a:t>(</a:t>
              </a:r>
              <a:r>
                <a:rPr sz="1000" spc="-10" dirty="0">
                  <a:latin typeface="Times New Roman"/>
                  <a:cs typeface="Times New Roman"/>
                </a:rPr>
                <a:t>C</a:t>
              </a:r>
              <a:r>
                <a:rPr sz="1000" spc="-15" dirty="0">
                  <a:latin typeface="Times New Roman"/>
                  <a:cs typeface="Times New Roman"/>
                </a:rPr>
                <a:t>h</a:t>
              </a:r>
              <a:r>
                <a:rPr sz="1000" spc="5" dirty="0">
                  <a:latin typeface="Times New Roman"/>
                  <a:cs typeface="Times New Roman"/>
                </a:rPr>
                <a:t>i</a:t>
              </a:r>
              <a:r>
                <a:rPr sz="1000" spc="-15" dirty="0">
                  <a:latin typeface="Times New Roman"/>
                  <a:cs typeface="Times New Roman"/>
                </a:rPr>
                <a:t>h</a:t>
              </a:r>
              <a:r>
                <a:rPr sz="1000" dirty="0">
                  <a:latin typeface="Times New Roman"/>
                  <a:cs typeface="Times New Roman"/>
                </a:rPr>
                <a:t>o</a:t>
              </a:r>
              <a:r>
                <a:rPr sz="1000" spc="-5" dirty="0">
                  <a:latin typeface="Times New Roman"/>
                  <a:cs typeface="Times New Roman"/>
                </a:rPr>
                <a:t>ta</a:t>
              </a:r>
              <a:r>
                <a:rPr sz="1000" dirty="0">
                  <a:latin typeface="Times New Roman"/>
                  <a:cs typeface="Times New Roman"/>
                </a:rPr>
                <a:t>	</a:t>
              </a:r>
              <a:r>
                <a:rPr sz="1000" spc="-5" dirty="0">
                  <a:latin typeface="Times New Roman"/>
                  <a:cs typeface="Times New Roman"/>
                </a:rPr>
                <a:t>et</a:t>
              </a:r>
              <a:r>
                <a:rPr sz="1000" dirty="0">
                  <a:latin typeface="Times New Roman"/>
                  <a:cs typeface="Times New Roman"/>
                </a:rPr>
                <a:t>	</a:t>
              </a:r>
              <a:r>
                <a:rPr sz="1000" spc="-5" dirty="0">
                  <a:latin typeface="Times New Roman"/>
                  <a:cs typeface="Times New Roman"/>
                </a:rPr>
                <a:t>al.,  2001)</a:t>
              </a:r>
              <a:endParaRPr sz="1000">
                <a:latin typeface="Times New Roman"/>
                <a:cs typeface="Times New Roman"/>
              </a:endParaRPr>
            </a:p>
          </p:txBody>
        </p:sp>
        <p:sp>
          <p:nvSpPr>
            <p:cNvPr id="407" name="object 196"/>
            <p:cNvSpPr/>
            <p:nvPr/>
          </p:nvSpPr>
          <p:spPr>
            <a:xfrm>
              <a:off x="1720850" y="8078469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197"/>
            <p:cNvSpPr/>
            <p:nvPr/>
          </p:nvSpPr>
          <p:spPr>
            <a:xfrm>
              <a:off x="2519807" y="807542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198"/>
            <p:cNvSpPr/>
            <p:nvPr/>
          </p:nvSpPr>
          <p:spPr>
            <a:xfrm>
              <a:off x="2525902" y="8078469"/>
              <a:ext cx="1457325" cy="0"/>
            </a:xfrm>
            <a:custGeom>
              <a:avLst/>
              <a:gdLst/>
              <a:ahLst/>
              <a:cxnLst/>
              <a:rect l="l" t="t" r="r" b="b"/>
              <a:pathLst>
                <a:path w="1457325">
                  <a:moveTo>
                    <a:pt x="0" y="0"/>
                  </a:moveTo>
                  <a:lnTo>
                    <a:pt x="1456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199"/>
            <p:cNvSpPr/>
            <p:nvPr/>
          </p:nvSpPr>
          <p:spPr>
            <a:xfrm>
              <a:off x="3982846" y="807542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200"/>
            <p:cNvSpPr/>
            <p:nvPr/>
          </p:nvSpPr>
          <p:spPr>
            <a:xfrm>
              <a:off x="3988942" y="8078469"/>
              <a:ext cx="1180465" cy="0"/>
            </a:xfrm>
            <a:custGeom>
              <a:avLst/>
              <a:gdLst/>
              <a:ahLst/>
              <a:cxnLst/>
              <a:rect l="l" t="t" r="r" b="b"/>
              <a:pathLst>
                <a:path w="1180464">
                  <a:moveTo>
                    <a:pt x="0" y="0"/>
                  </a:moveTo>
                  <a:lnTo>
                    <a:pt x="1179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201"/>
            <p:cNvSpPr/>
            <p:nvPr/>
          </p:nvSpPr>
          <p:spPr>
            <a:xfrm>
              <a:off x="832408" y="8384793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91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202"/>
            <p:cNvSpPr/>
            <p:nvPr/>
          </p:nvSpPr>
          <p:spPr>
            <a:xfrm>
              <a:off x="1720850" y="83756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0" y="18287"/>
                  </a:moveTo>
                  <a:lnTo>
                    <a:pt x="18287" y="18287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203"/>
            <p:cNvSpPr/>
            <p:nvPr/>
          </p:nvSpPr>
          <p:spPr>
            <a:xfrm>
              <a:off x="1739138" y="8384793"/>
              <a:ext cx="781050" cy="0"/>
            </a:xfrm>
            <a:custGeom>
              <a:avLst/>
              <a:gdLst/>
              <a:ahLst/>
              <a:cxnLst/>
              <a:rect l="l" t="t" r="r" b="b"/>
              <a:pathLst>
                <a:path w="781050">
                  <a:moveTo>
                    <a:pt x="0" y="0"/>
                  </a:moveTo>
                  <a:lnTo>
                    <a:pt x="780592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204"/>
            <p:cNvSpPr/>
            <p:nvPr/>
          </p:nvSpPr>
          <p:spPr>
            <a:xfrm>
              <a:off x="2519807" y="83756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0" y="18287"/>
                  </a:moveTo>
                  <a:lnTo>
                    <a:pt x="18287" y="18287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205"/>
            <p:cNvSpPr/>
            <p:nvPr/>
          </p:nvSpPr>
          <p:spPr>
            <a:xfrm>
              <a:off x="2538095" y="8384793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206"/>
            <p:cNvSpPr/>
            <p:nvPr/>
          </p:nvSpPr>
          <p:spPr>
            <a:xfrm>
              <a:off x="3982846" y="83756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0" y="18287"/>
                  </a:moveTo>
                  <a:lnTo>
                    <a:pt x="18287" y="18287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207"/>
            <p:cNvSpPr/>
            <p:nvPr/>
          </p:nvSpPr>
          <p:spPr>
            <a:xfrm>
              <a:off x="4001134" y="8384793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0" y="0"/>
                  </a:moveTo>
                  <a:lnTo>
                    <a:pt x="1167688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208"/>
            <p:cNvSpPr/>
            <p:nvPr/>
          </p:nvSpPr>
          <p:spPr>
            <a:xfrm>
              <a:off x="5168772" y="83756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0" y="18287"/>
                  </a:moveTo>
                  <a:lnTo>
                    <a:pt x="18287" y="18287"/>
                  </a:lnTo>
                  <a:lnTo>
                    <a:pt x="18287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209"/>
            <p:cNvSpPr/>
            <p:nvPr/>
          </p:nvSpPr>
          <p:spPr>
            <a:xfrm>
              <a:off x="5187060" y="8384793"/>
              <a:ext cx="1543050" cy="0"/>
            </a:xfrm>
            <a:custGeom>
              <a:avLst/>
              <a:gdLst/>
              <a:ahLst/>
              <a:cxnLst/>
              <a:rect l="l" t="t" r="r" b="b"/>
              <a:pathLst>
                <a:path w="1543050">
                  <a:moveTo>
                    <a:pt x="0" y="0"/>
                  </a:moveTo>
                  <a:lnTo>
                    <a:pt x="1542541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210"/>
            <p:cNvSpPr txBox="1"/>
            <p:nvPr/>
          </p:nvSpPr>
          <p:spPr>
            <a:xfrm>
              <a:off x="888288" y="8446769"/>
              <a:ext cx="578739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latin typeface="Times New Roman"/>
                  <a:cs typeface="Times New Roman"/>
                </a:rPr>
                <a:t>(a): </a:t>
              </a:r>
              <a:r>
                <a:rPr sz="900" dirty="0">
                  <a:latin typeface="Times New Roman"/>
                  <a:cs typeface="Times New Roman"/>
                </a:rPr>
                <a:t>dpi </a:t>
              </a:r>
              <a:r>
                <a:rPr sz="900" spc="-5" dirty="0">
                  <a:latin typeface="Times New Roman"/>
                  <a:cs typeface="Times New Roman"/>
                </a:rPr>
                <a:t>expressed </a:t>
              </a:r>
              <a:r>
                <a:rPr sz="900" dirty="0">
                  <a:latin typeface="Times New Roman"/>
                  <a:cs typeface="Times New Roman"/>
                </a:rPr>
                <a:t>if </a:t>
              </a:r>
              <a:r>
                <a:rPr sz="900" spc="-5" dirty="0">
                  <a:latin typeface="Times New Roman"/>
                  <a:cs typeface="Times New Roman"/>
                </a:rPr>
                <a:t>tested </a:t>
              </a:r>
              <a:r>
                <a:rPr sz="900" dirty="0">
                  <a:latin typeface="Times New Roman"/>
                  <a:cs typeface="Times New Roman"/>
                </a:rPr>
                <a:t>by </a:t>
              </a:r>
              <a:r>
                <a:rPr sz="900" spc="-5" dirty="0">
                  <a:latin typeface="Times New Roman"/>
                  <a:cs typeface="Times New Roman"/>
                </a:rPr>
                <a:t>polymerase chain reaction </a:t>
              </a:r>
              <a:r>
                <a:rPr sz="900" dirty="0">
                  <a:latin typeface="Times New Roman"/>
                  <a:cs typeface="Times New Roman"/>
                </a:rPr>
                <a:t>or, </a:t>
              </a:r>
              <a:r>
                <a:rPr sz="900" spc="-5" dirty="0">
                  <a:latin typeface="Times New Roman"/>
                  <a:cs typeface="Times New Roman"/>
                </a:rPr>
                <a:t>in brackets, </a:t>
              </a:r>
              <a:r>
                <a:rPr sz="900" dirty="0">
                  <a:latin typeface="Times New Roman"/>
                  <a:cs typeface="Times New Roman"/>
                </a:rPr>
                <a:t>by </a:t>
              </a:r>
              <a:r>
                <a:rPr sz="900" spc="-5" dirty="0">
                  <a:latin typeface="Times New Roman"/>
                  <a:cs typeface="Times New Roman"/>
                </a:rPr>
                <a:t>virus</a:t>
              </a:r>
              <a:r>
                <a:rPr sz="900" spc="-80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isolation.</a:t>
              </a:r>
            </a:p>
          </p:txBody>
        </p:sp>
      </p:grpSp>
      <p:sp>
        <p:nvSpPr>
          <p:cNvPr id="422" name="object 5"/>
          <p:cNvSpPr txBox="1"/>
          <p:nvPr/>
        </p:nvSpPr>
        <p:spPr>
          <a:xfrm>
            <a:off x="4289755" y="148139"/>
            <a:ext cx="3524233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sz="1100" b="1" dirty="0">
                <a:latin typeface="Times New Roman"/>
                <a:cs typeface="Times New Roman"/>
              </a:rPr>
              <a:t>Table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1:	</a:t>
            </a:r>
            <a:r>
              <a:rPr sz="1100" spc="-5" dirty="0">
                <a:latin typeface="Times New Roman"/>
                <a:cs typeface="Times New Roman"/>
              </a:rPr>
              <a:t>Period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detection </a:t>
            </a:r>
            <a:r>
              <a:rPr sz="1100" dirty="0">
                <a:latin typeface="Times New Roman"/>
                <a:cs typeface="Times New Roman"/>
              </a:rPr>
              <a:t>of LSD in </a:t>
            </a:r>
            <a:r>
              <a:rPr sz="1100" spc="-5" dirty="0">
                <a:latin typeface="Times New Roman"/>
                <a:cs typeface="Times New Roman"/>
              </a:rPr>
              <a:t>different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matrices</a:t>
            </a:r>
            <a:endParaRPr sz="1100" dirty="0">
              <a:latin typeface="Times New Roman"/>
              <a:cs typeface="Times New Roman"/>
            </a:endParaRPr>
          </a:p>
        </p:txBody>
      </p:sp>
      <p:cxnSp>
        <p:nvCxnSpPr>
          <p:cNvPr id="423" name="Connecteur droit 422"/>
          <p:cNvCxnSpPr/>
          <p:nvPr/>
        </p:nvCxnSpPr>
        <p:spPr>
          <a:xfrm flipV="1">
            <a:off x="1108345" y="148139"/>
            <a:ext cx="54866" cy="65543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itre 1"/>
          <p:cNvSpPr txBox="1">
            <a:spLocks/>
          </p:cNvSpPr>
          <p:nvPr/>
        </p:nvSpPr>
        <p:spPr>
          <a:xfrm rot="16200000">
            <a:off x="-2714030" y="3016307"/>
            <a:ext cx="6674178" cy="69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C00000"/>
                </a:solidFill>
              </a:rPr>
              <a:t>La Dermatose nodulaire contagieuse bovine: le virus</a:t>
            </a:r>
          </a:p>
        </p:txBody>
      </p:sp>
    </p:spTree>
    <p:extLst>
      <p:ext uri="{BB962C8B-B14F-4D97-AF65-F5344CB8AC3E}">
        <p14:creationId xmlns:p14="http://schemas.microsoft.com/office/powerpoint/2010/main" val="69570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3802" y="1477400"/>
            <a:ext cx="10567359" cy="521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latin typeface="Book Antiqua" panose="02040602050305030304" pitchFamily="18" charset="0"/>
              </a:rPr>
              <a:t>La Dermatose Nodulaire Contagieuse bovine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486" y="595086"/>
            <a:ext cx="10493828" cy="345310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95555" y="2190162"/>
            <a:ext cx="9499771" cy="14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i="1" dirty="0">
                <a:solidFill>
                  <a:srgbClr val="C00000"/>
                </a:solidFill>
              </a:rPr>
              <a:t>Mesures de lutte &amp; vaccination</a:t>
            </a:r>
          </a:p>
          <a:p>
            <a:r>
              <a:rPr lang="fr-FR" sz="5400" b="1" i="1" dirty="0">
                <a:solidFill>
                  <a:srgbClr val="C00000"/>
                </a:solidFill>
              </a:rPr>
              <a:t> en Europe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18662" y="4952292"/>
            <a:ext cx="7344816" cy="78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/>
          <a:lstStyle/>
          <a:p>
            <a:pPr algn="r" defTabSz="957263">
              <a:spcBef>
                <a:spcPts val="600"/>
              </a:spcBef>
            </a:pPr>
            <a:r>
              <a:rPr lang="fr-FR" sz="1400" b="1" dirty="0">
                <a:latin typeface="Tahoma" pitchFamily="34" charset="0"/>
              </a:rPr>
              <a:t>Unité Mixte de Recherche CIRAD-INRA </a:t>
            </a:r>
          </a:p>
          <a:p>
            <a:pPr algn="r" defTabSz="957263">
              <a:spcBef>
                <a:spcPts val="600"/>
              </a:spcBef>
            </a:pPr>
            <a:r>
              <a:rPr lang="fr-FR" sz="1400" b="1" dirty="0">
                <a:latin typeface="Tahoma" pitchFamily="34" charset="0"/>
              </a:rPr>
              <a:t>« ASTRE » (Animal, Santé, Territoires, Risques et Écosystèmes)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5217" r="23183" b="31931"/>
          <a:stretch/>
        </p:blipFill>
        <p:spPr bwMode="auto">
          <a:xfrm>
            <a:off x="8585877" y="5589304"/>
            <a:ext cx="1956675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e_Org_IN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51" y="5589304"/>
            <a:ext cx="121671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9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64324" y="1101931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626224" y="1416975"/>
            <a:ext cx="11327477" cy="4643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Mesures de lutte</a:t>
            </a:r>
          </a:p>
          <a:p>
            <a:pPr lvl="1"/>
            <a:r>
              <a:rPr lang="fr-FR" sz="2000" dirty="0"/>
              <a:t>Directives et décisions au sein de l’UE</a:t>
            </a:r>
          </a:p>
          <a:p>
            <a:pPr lvl="1"/>
            <a:r>
              <a:rPr lang="fr-FR" sz="2000" dirty="0"/>
              <a:t>Mesures de zonage et </a:t>
            </a:r>
            <a:r>
              <a:rPr lang="fr-FR" sz="2000" dirty="0" err="1"/>
              <a:t>compartimentalisation</a:t>
            </a:r>
            <a:endParaRPr lang="fr-FR" sz="2000" dirty="0"/>
          </a:p>
          <a:p>
            <a:pPr lvl="1"/>
            <a:r>
              <a:rPr lang="fr-FR" sz="2000" dirty="0"/>
              <a:t>Politiques d’abattage (total vs. modifié) et élimination des carcasses</a:t>
            </a:r>
          </a:p>
          <a:p>
            <a:pPr lvl="1"/>
            <a:r>
              <a:rPr lang="fr-FR" sz="2000" dirty="0"/>
              <a:t>Quarantaine</a:t>
            </a:r>
          </a:p>
          <a:p>
            <a:pPr lvl="1"/>
            <a:r>
              <a:rPr lang="fr-FR" sz="2000" dirty="0"/>
              <a:t>Restrictions des mouvements animaux (national et frontières)</a:t>
            </a:r>
          </a:p>
          <a:p>
            <a:pPr lvl="1"/>
            <a:r>
              <a:rPr lang="fr-FR" sz="2000" dirty="0"/>
              <a:t>Système de détection précoce, </a:t>
            </a:r>
            <a:r>
              <a:rPr lang="fr-FR" sz="2000" dirty="0" err="1"/>
              <a:t>reporting</a:t>
            </a:r>
            <a:r>
              <a:rPr lang="fr-FR" sz="2000" dirty="0"/>
              <a:t> &amp; renforcement des capacités locales lab. diagnostic</a:t>
            </a:r>
          </a:p>
          <a:p>
            <a:pPr lvl="1"/>
            <a:r>
              <a:rPr lang="fr-FR" sz="2000" dirty="0"/>
              <a:t>Traitements insecticides/répulsifs contre les arthropodes vecteurs</a:t>
            </a:r>
          </a:p>
          <a:p>
            <a:pPr lvl="1"/>
            <a:r>
              <a:rPr lang="fr-FR" sz="2000" dirty="0"/>
              <a:t>Vaccination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b="1" dirty="0">
                <a:sym typeface="Wingdings" panose="05000000000000000000" pitchFamily="2" charset="2"/>
              </a:rPr>
              <a:t>outil indispensable </a:t>
            </a:r>
            <a:r>
              <a:rPr lang="fr-FR" sz="2000" dirty="0">
                <a:sym typeface="Wingdings" panose="05000000000000000000" pitchFamily="2" charset="2"/>
              </a:rPr>
              <a:t>!</a:t>
            </a:r>
            <a:endParaRPr lang="fr-FR" sz="2000" dirty="0"/>
          </a:p>
          <a:p>
            <a:pPr lvl="2"/>
            <a:r>
              <a:rPr lang="fr-FR" sz="1600" dirty="0"/>
              <a:t>Sur terrain, premiers cas LSD non détectés suffisamment tôt</a:t>
            </a:r>
          </a:p>
          <a:p>
            <a:pPr lvl="2"/>
            <a:r>
              <a:rPr lang="fr-FR" sz="1600" dirty="0"/>
              <a:t>Fenêtre de temps (1 à 5 jours) durant laquelle détection virale compliquée</a:t>
            </a:r>
          </a:p>
          <a:p>
            <a:pPr lvl="2"/>
            <a:r>
              <a:rPr lang="fr-FR" sz="1600" dirty="0"/>
              <a:t>Détection difficile des stades précoces de l’infection et formes cliniques modérées</a:t>
            </a:r>
          </a:p>
          <a:p>
            <a:pPr lvl="2"/>
            <a:r>
              <a:rPr lang="fr-FR" sz="1600" dirty="0"/>
              <a:t>Facteurs limitant l’efficacité des mesures de lutte : </a:t>
            </a:r>
            <a:r>
              <a:rPr lang="fr-FR" sz="1400" dirty="0"/>
              <a:t>types d’élevage (indoor/</a:t>
            </a:r>
            <a:r>
              <a:rPr lang="fr-FR" sz="1400" dirty="0" err="1"/>
              <a:t>outdoor</a:t>
            </a:r>
            <a:r>
              <a:rPr lang="fr-FR" sz="1400" dirty="0"/>
              <a:t>), modalités traditionnelles de conduite de l’élevage (transhumance/nomadique), densité etc…</a:t>
            </a:r>
          </a:p>
          <a:p>
            <a:pPr marL="914400" lvl="2" indent="0">
              <a:buNone/>
            </a:pPr>
            <a:endParaRPr lang="fr-FR" sz="1600" dirty="0"/>
          </a:p>
          <a:p>
            <a:pPr lvl="2"/>
            <a:endParaRPr lang="fr-FR" sz="16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26224" y="155507"/>
            <a:ext cx="8975220" cy="68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6224" y="575153"/>
            <a:ext cx="3467819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Contrôle de la maladie</a:t>
            </a:r>
          </a:p>
        </p:txBody>
      </p:sp>
    </p:spTree>
    <p:extLst>
      <p:ext uri="{BB962C8B-B14F-4D97-AF65-F5344CB8AC3E}">
        <p14:creationId xmlns:p14="http://schemas.microsoft.com/office/powerpoint/2010/main" val="119182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241540" y="794315"/>
            <a:ext cx="11852694" cy="5921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900" dirty="0"/>
              <a:t>Type de vaccins</a:t>
            </a:r>
          </a:p>
          <a:p>
            <a:pPr marL="985838" lvl="1">
              <a:buFont typeface="Wingdings" panose="05000000000000000000" pitchFamily="2" charset="2"/>
              <a:buChar char="ü"/>
            </a:pPr>
            <a:r>
              <a:rPr lang="fr-FR" b="1" dirty="0"/>
              <a:t>Vaccins inactivés </a:t>
            </a:r>
          </a:p>
          <a:p>
            <a:pPr marL="1443038" lvl="2">
              <a:buFont typeface="Wingdings" panose="05000000000000000000" pitchFamily="2" charset="2"/>
              <a:buChar char="ü"/>
            </a:pPr>
            <a:r>
              <a:rPr lang="fr-FR" sz="1900" dirty="0"/>
              <a:t>Intérêt pour régions non infectées</a:t>
            </a:r>
          </a:p>
          <a:p>
            <a:pPr marL="1443038" lvl="2">
              <a:buFont typeface="Wingdings" panose="05000000000000000000" pitchFamily="2" charset="2"/>
              <a:buChar char="ü"/>
            </a:pPr>
            <a:r>
              <a:rPr lang="fr-FR" sz="1900" dirty="0"/>
              <a:t>Travaux en cours  FLI, MCI</a:t>
            </a:r>
          </a:p>
          <a:p>
            <a:pPr marL="1443038" lvl="2">
              <a:buFont typeface="Wingdings" panose="05000000000000000000" pitchFamily="2" charset="2"/>
              <a:buChar char="ü"/>
            </a:pPr>
            <a:r>
              <a:rPr lang="fr-FR" sz="1900" dirty="0"/>
              <a:t>Limitations classiques: efficacité, </a:t>
            </a:r>
            <a:r>
              <a:rPr lang="fr-FR" sz="1900" dirty="0" err="1"/>
              <a:t>boost</a:t>
            </a:r>
            <a:r>
              <a:rPr lang="fr-FR" sz="1900" dirty="0"/>
              <a:t>, coût (production, mise en œuvre)</a:t>
            </a:r>
          </a:p>
          <a:p>
            <a:pPr marL="985838" lvl="1">
              <a:buFont typeface="Wingdings" panose="05000000000000000000" pitchFamily="2" charset="2"/>
              <a:buChar char="ü"/>
            </a:pPr>
            <a:r>
              <a:rPr lang="fr-FR" b="1" dirty="0"/>
              <a:t>Vaccins atténués </a:t>
            </a:r>
          </a:p>
          <a:p>
            <a:pPr marL="1077913" lvl="1" indent="180975">
              <a:buFont typeface="Wingdings" panose="05000000000000000000" pitchFamily="2" charset="2"/>
              <a:buChar char="ü"/>
            </a:pPr>
            <a:r>
              <a:rPr lang="fr-FR" sz="2000" dirty="0"/>
              <a:t>Souches homologues</a:t>
            </a:r>
          </a:p>
          <a:p>
            <a:pPr marL="1793875" lvl="1">
              <a:buFont typeface="Wingdings" panose="05000000000000000000" pitchFamily="2" charset="2"/>
              <a:buChar char="Ø"/>
            </a:pPr>
            <a:r>
              <a:rPr lang="fr-FR" sz="1600" b="1" i="1" dirty="0" err="1">
                <a:solidFill>
                  <a:srgbClr val="FF0000"/>
                </a:solidFill>
              </a:rPr>
              <a:t>Lumpy</a:t>
            </a:r>
            <a:r>
              <a:rPr lang="fr-FR" sz="1600" b="1" i="1" dirty="0">
                <a:solidFill>
                  <a:srgbClr val="FF0000"/>
                </a:solidFill>
              </a:rPr>
              <a:t> skin </a:t>
            </a:r>
            <a:r>
              <a:rPr lang="fr-FR" sz="1600" b="1" i="1" dirty="0" err="1">
                <a:solidFill>
                  <a:srgbClr val="FF0000"/>
                </a:solidFill>
              </a:rPr>
              <a:t>disease</a:t>
            </a:r>
            <a:r>
              <a:rPr lang="fr-FR" sz="1600" b="1" i="1" dirty="0">
                <a:solidFill>
                  <a:srgbClr val="FF0000"/>
                </a:solidFill>
              </a:rPr>
              <a:t> vaccine for </a:t>
            </a:r>
            <a:r>
              <a:rPr lang="fr-FR" sz="1600" b="1" i="1" dirty="0" err="1">
                <a:solidFill>
                  <a:srgbClr val="FF0000"/>
                </a:solidFill>
              </a:rPr>
              <a:t>Cattle</a:t>
            </a:r>
            <a:r>
              <a:rPr lang="fr-FR" sz="1600" i="1" baseline="30000" dirty="0"/>
              <a:t>™</a:t>
            </a:r>
            <a:r>
              <a:rPr lang="fr-FR" sz="1600" i="1" dirty="0"/>
              <a:t> by </a:t>
            </a:r>
            <a:r>
              <a:rPr lang="fr-FR" sz="1600" i="1" dirty="0" err="1"/>
              <a:t>Onderstepoort</a:t>
            </a:r>
            <a:r>
              <a:rPr lang="fr-FR" sz="1600" i="1" dirty="0"/>
              <a:t> </a:t>
            </a:r>
            <a:r>
              <a:rPr lang="fr-FR" sz="1600" i="1" dirty="0" err="1"/>
              <a:t>Biological</a:t>
            </a:r>
            <a:r>
              <a:rPr lang="fr-FR" sz="1600" i="1" dirty="0"/>
              <a:t> </a:t>
            </a:r>
            <a:r>
              <a:rPr lang="fr-FR" sz="1600" i="1" dirty="0" err="1"/>
              <a:t>Products</a:t>
            </a:r>
            <a:r>
              <a:rPr lang="fr-FR" sz="1600" i="1" dirty="0"/>
              <a:t>, SA (souche </a:t>
            </a:r>
            <a:r>
              <a:rPr lang="fr-FR" sz="1600" b="1" i="1" dirty="0" err="1"/>
              <a:t>Neethlng</a:t>
            </a:r>
            <a:r>
              <a:rPr lang="fr-FR" sz="1600" i="1" dirty="0"/>
              <a:t>)</a:t>
            </a:r>
          </a:p>
          <a:p>
            <a:pPr marL="1793875" lvl="1">
              <a:buFont typeface="Wingdings" panose="05000000000000000000" pitchFamily="2" charset="2"/>
              <a:buChar char="Ø"/>
            </a:pPr>
            <a:r>
              <a:rPr lang="fr-FR" sz="1600" b="1" i="1" dirty="0" err="1">
                <a:solidFill>
                  <a:srgbClr val="FF0000"/>
                </a:solidFill>
              </a:rPr>
              <a:t>Lumpyvax</a:t>
            </a:r>
            <a:r>
              <a:rPr lang="fr-FR" sz="1600" i="1" baseline="30000" dirty="0">
                <a:solidFill>
                  <a:srgbClr val="FF0000"/>
                </a:solidFill>
              </a:rPr>
              <a:t>™</a:t>
            </a:r>
            <a:r>
              <a:rPr lang="fr-FR" sz="1600" i="1" dirty="0"/>
              <a:t>– MSD Santé Animale, RSA ( </a:t>
            </a:r>
            <a:r>
              <a:rPr lang="fr-FR" sz="1600" b="1" i="1" dirty="0"/>
              <a:t>souche </a:t>
            </a:r>
            <a:r>
              <a:rPr lang="fr-FR" sz="1600" b="1" i="1" dirty="0" err="1"/>
              <a:t>Neethling</a:t>
            </a:r>
            <a:r>
              <a:rPr lang="fr-FR" sz="1600" b="1" i="1" dirty="0"/>
              <a:t>, SIS-</a:t>
            </a:r>
            <a:r>
              <a:rPr lang="fr-FR" sz="1600" i="1" dirty="0"/>
              <a:t>type)</a:t>
            </a:r>
          </a:p>
          <a:p>
            <a:pPr marL="1793875" lvl="1">
              <a:buFont typeface="Wingdings" panose="05000000000000000000" pitchFamily="2" charset="2"/>
              <a:buChar char="Ø"/>
            </a:pPr>
            <a:r>
              <a:rPr lang="fr-FR" sz="1600" i="1" dirty="0" err="1"/>
              <a:t>Herbivac</a:t>
            </a:r>
            <a:r>
              <a:rPr lang="fr-FR" sz="1600" i="1" dirty="0"/>
              <a:t> LS</a:t>
            </a:r>
            <a:r>
              <a:rPr lang="fr-FR" sz="1600" i="1" baseline="30000" dirty="0"/>
              <a:t> ™</a:t>
            </a:r>
            <a:r>
              <a:rPr lang="fr-FR" sz="1600" i="1" dirty="0"/>
              <a:t> – </a:t>
            </a:r>
            <a:r>
              <a:rPr lang="fr-FR" sz="1600" i="1" dirty="0" err="1"/>
              <a:t>Deltamune</a:t>
            </a:r>
            <a:r>
              <a:rPr lang="fr-FR" sz="1600" i="1" dirty="0"/>
              <a:t>, RSA (</a:t>
            </a:r>
            <a:r>
              <a:rPr lang="fr-FR" sz="1600" b="1" i="1" dirty="0"/>
              <a:t>souche </a:t>
            </a:r>
            <a:r>
              <a:rPr lang="fr-FR" sz="1600" b="1" i="1" dirty="0" err="1"/>
              <a:t>Neethling</a:t>
            </a:r>
            <a:r>
              <a:rPr lang="fr-FR" sz="1600" i="1" dirty="0"/>
              <a:t>)</a:t>
            </a:r>
          </a:p>
          <a:p>
            <a:pPr marL="1793875" lvl="1">
              <a:buFont typeface="Wingdings" panose="05000000000000000000" pitchFamily="2" charset="2"/>
              <a:buChar char="Ø"/>
            </a:pPr>
            <a:r>
              <a:rPr lang="fr-FR" sz="1600" b="1" i="1" dirty="0" err="1">
                <a:solidFill>
                  <a:srgbClr val="FF0000"/>
                </a:solidFill>
              </a:rPr>
              <a:t>Bovivax</a:t>
            </a:r>
            <a:r>
              <a:rPr lang="fr-FR" sz="1600" b="1" i="1" dirty="0">
                <a:solidFill>
                  <a:srgbClr val="FF0000"/>
                </a:solidFill>
              </a:rPr>
              <a:t> LSD-N</a:t>
            </a:r>
            <a:r>
              <a:rPr lang="fr-FR" sz="1600" i="1" dirty="0"/>
              <a:t>, MCI SA, Maroc  + </a:t>
            </a:r>
            <a:r>
              <a:rPr lang="fr-FR" sz="1600" i="1" dirty="0" err="1"/>
              <a:t>Huvepharma</a:t>
            </a:r>
            <a:r>
              <a:rPr lang="fr-FR" sz="1600" i="1" dirty="0"/>
              <a:t>, Hongrie (</a:t>
            </a:r>
            <a:r>
              <a:rPr lang="fr-FR" sz="1600" b="1" i="1" dirty="0"/>
              <a:t>souche </a:t>
            </a:r>
            <a:r>
              <a:rPr lang="fr-FR" sz="1600" b="1" i="1" dirty="0" err="1"/>
              <a:t>Neethling</a:t>
            </a:r>
            <a:r>
              <a:rPr lang="fr-FR" sz="1600" i="1" dirty="0"/>
              <a:t>) </a:t>
            </a:r>
            <a:r>
              <a:rPr lang="fr-FR" sz="1600" i="1" dirty="0">
                <a:sym typeface="Wingdings" panose="05000000000000000000" pitchFamily="2" charset="2"/>
              </a:rPr>
              <a:t> GMP standards</a:t>
            </a:r>
            <a:endParaRPr lang="fr-FR" sz="1600" i="1" dirty="0"/>
          </a:p>
          <a:p>
            <a:pPr marL="1793875" lvl="1">
              <a:buFont typeface="Wingdings" panose="05000000000000000000" pitchFamily="2" charset="2"/>
              <a:buChar char="Ø"/>
            </a:pPr>
            <a:r>
              <a:rPr lang="fr-FR" sz="1600" i="1" dirty="0"/>
              <a:t>Souche </a:t>
            </a:r>
            <a:r>
              <a:rPr lang="fr-FR" sz="1600" b="1" i="1" dirty="0"/>
              <a:t>KSGP 0-240 </a:t>
            </a:r>
            <a:r>
              <a:rPr lang="fr-FR" sz="1600" i="1" dirty="0"/>
              <a:t>et souche </a:t>
            </a:r>
            <a:r>
              <a:rPr lang="fr-FR" sz="1600" b="1" i="1" dirty="0"/>
              <a:t>KSGP O-180 </a:t>
            </a:r>
            <a:r>
              <a:rPr lang="fr-FR" sz="1600" i="1" dirty="0"/>
              <a:t> (différents producteurs)</a:t>
            </a:r>
          </a:p>
          <a:p>
            <a:pPr marL="1077913" lvl="1" indent="-17463">
              <a:buFont typeface="Wingdings" panose="05000000000000000000" pitchFamily="2" charset="2"/>
              <a:buChar char="ü"/>
              <a:tabLst>
                <a:tab pos="985838" algn="l"/>
              </a:tabLst>
            </a:pPr>
            <a:r>
              <a:rPr lang="fr-FR" sz="2000" dirty="0"/>
              <a:t>Souches hétérologues</a:t>
            </a:r>
          </a:p>
          <a:p>
            <a:pPr marL="1793875" lvl="1" indent="-285750">
              <a:buFont typeface="Wingdings" panose="05000000000000000000" pitchFamily="2" charset="2"/>
              <a:buChar char="Ø"/>
            </a:pPr>
            <a:r>
              <a:rPr lang="fr-FR" sz="1800" b="1" i="1" dirty="0" err="1"/>
              <a:t>Jovivac</a:t>
            </a:r>
            <a:r>
              <a:rPr lang="fr-FR" sz="1800" i="1" baseline="30000" dirty="0"/>
              <a:t> ™</a:t>
            </a:r>
            <a:r>
              <a:rPr lang="fr-FR" sz="1800" i="1" dirty="0"/>
              <a:t>(JOVAC, Jordanie) et </a:t>
            </a:r>
            <a:r>
              <a:rPr lang="fr-FR" sz="1800" b="1" i="1" dirty="0" err="1"/>
              <a:t>Sheep</a:t>
            </a:r>
            <a:r>
              <a:rPr lang="fr-FR" sz="1800" b="1" i="1" dirty="0"/>
              <a:t> </a:t>
            </a:r>
            <a:r>
              <a:rPr lang="fr-FR" sz="1800" b="1" i="1" dirty="0" err="1"/>
              <a:t>pox</a:t>
            </a:r>
            <a:r>
              <a:rPr lang="fr-FR" sz="1800" i="1" baseline="30000" dirty="0"/>
              <a:t> ™</a:t>
            </a:r>
            <a:r>
              <a:rPr lang="fr-FR" sz="1800" i="1" dirty="0"/>
              <a:t> (ABIC, </a:t>
            </a:r>
            <a:r>
              <a:rPr lang="fr-FR" sz="1800" i="1" dirty="0" err="1"/>
              <a:t>Israel</a:t>
            </a:r>
            <a:r>
              <a:rPr lang="fr-FR" sz="1800" i="1" dirty="0"/>
              <a:t>) - Souche </a:t>
            </a:r>
            <a:r>
              <a:rPr lang="fr-FR" sz="1800" b="1" i="1" dirty="0"/>
              <a:t>SPPV RM-65</a:t>
            </a:r>
            <a:r>
              <a:rPr lang="fr-FR" sz="1800" i="1" dirty="0"/>
              <a:t>/ 10X </a:t>
            </a:r>
            <a:r>
              <a:rPr lang="fr-FR" sz="1800" i="1" dirty="0" err="1"/>
              <a:t>sheep</a:t>
            </a:r>
            <a:r>
              <a:rPr lang="fr-FR" sz="1800" i="1" dirty="0"/>
              <a:t> dose</a:t>
            </a:r>
          </a:p>
          <a:p>
            <a:pPr marL="1793875" lvl="1" indent="-285750">
              <a:buFont typeface="Wingdings" panose="05000000000000000000" pitchFamily="2" charset="2"/>
              <a:buChar char="Ø"/>
            </a:pPr>
            <a:r>
              <a:rPr lang="fr-FR" sz="1800" b="1" i="1" dirty="0" err="1"/>
              <a:t>Poxvac</a:t>
            </a:r>
            <a:r>
              <a:rPr lang="fr-FR" sz="1800" i="1" baseline="30000" dirty="0"/>
              <a:t> ™</a:t>
            </a:r>
            <a:r>
              <a:rPr lang="fr-FR" sz="1800" b="1" i="1" dirty="0"/>
              <a:t> </a:t>
            </a:r>
            <a:r>
              <a:rPr lang="fr-FR" sz="1800" i="1" dirty="0"/>
              <a:t>(</a:t>
            </a:r>
            <a:r>
              <a:rPr lang="fr-FR" sz="1800" i="1" dirty="0" err="1"/>
              <a:t>Veta</a:t>
            </a:r>
            <a:r>
              <a:rPr lang="fr-FR" sz="1800" i="1" dirty="0"/>
              <a:t> Animal </a:t>
            </a:r>
            <a:r>
              <a:rPr lang="fr-FR" sz="1800" i="1" dirty="0" err="1"/>
              <a:t>Health</a:t>
            </a:r>
            <a:r>
              <a:rPr lang="fr-FR" sz="1800" i="1" dirty="0"/>
              <a:t> </a:t>
            </a:r>
            <a:r>
              <a:rPr lang="fr-FR" sz="1800" i="1" dirty="0" err="1"/>
              <a:t>Products</a:t>
            </a:r>
            <a:r>
              <a:rPr lang="fr-FR" sz="1800" i="1" dirty="0"/>
              <a:t>, Turquie)  - Souche </a:t>
            </a:r>
            <a:r>
              <a:rPr lang="fr-FR" sz="1800" b="1" i="1" dirty="0" err="1"/>
              <a:t>Bakirköy</a:t>
            </a:r>
            <a:r>
              <a:rPr lang="fr-FR" sz="1800" b="1" i="1" dirty="0"/>
              <a:t> SPPV </a:t>
            </a:r>
            <a:r>
              <a:rPr lang="fr-FR" sz="1800" i="1" dirty="0"/>
              <a:t>/3, 4 ou 10 X </a:t>
            </a:r>
            <a:r>
              <a:rPr lang="fr-FR" sz="1800" i="1" dirty="0" err="1"/>
              <a:t>sheep</a:t>
            </a:r>
            <a:r>
              <a:rPr lang="fr-FR" sz="1800" i="1" dirty="0"/>
              <a:t> dose</a:t>
            </a:r>
          </a:p>
          <a:p>
            <a:pPr marL="1793875" lvl="1" indent="-285750">
              <a:buFont typeface="Wingdings" panose="05000000000000000000" pitchFamily="2" charset="2"/>
              <a:buChar char="Ø"/>
            </a:pPr>
            <a:r>
              <a:rPr lang="fr-FR" sz="1800" b="1" i="1" dirty="0" err="1"/>
              <a:t>SheepPox</a:t>
            </a:r>
            <a:r>
              <a:rPr lang="fr-FR" sz="1800" b="1" i="1" dirty="0"/>
              <a:t>-LSD</a:t>
            </a:r>
            <a:r>
              <a:rPr lang="fr-FR" sz="1800" i="1" dirty="0"/>
              <a:t> </a:t>
            </a:r>
            <a:r>
              <a:rPr lang="fr-FR" sz="1800" i="1" baseline="30000" dirty="0"/>
              <a:t>™</a:t>
            </a:r>
            <a:r>
              <a:rPr lang="fr-FR" sz="1800" i="1" dirty="0"/>
              <a:t> (FGBI ARRIAH, Russie)</a:t>
            </a:r>
          </a:p>
          <a:p>
            <a:pPr marL="1793875" lvl="1" indent="-285750">
              <a:buFont typeface="Wingdings" panose="05000000000000000000" pitchFamily="2" charset="2"/>
              <a:buChar char="Ø"/>
            </a:pPr>
            <a:r>
              <a:rPr lang="fr-FR" sz="1800" b="1" i="1" dirty="0" err="1"/>
              <a:t>Lumpyshield</a:t>
            </a:r>
            <a:r>
              <a:rPr lang="fr-FR" sz="1800" b="1" i="1" baseline="30000" dirty="0"/>
              <a:t> ™ </a:t>
            </a:r>
            <a:r>
              <a:rPr lang="fr-FR" sz="1800" i="1" dirty="0"/>
              <a:t>(JOVAC, Jordan</a:t>
            </a:r>
            <a:r>
              <a:rPr lang="fr-FR" sz="2200" i="1" dirty="0"/>
              <a:t>)</a:t>
            </a:r>
            <a:r>
              <a:rPr lang="fr-FR" sz="1700" i="1" dirty="0"/>
              <a:t> Souche </a:t>
            </a:r>
            <a:r>
              <a:rPr lang="fr-FR" sz="1700" b="1" i="1" dirty="0" err="1"/>
              <a:t>Gorgan</a:t>
            </a:r>
            <a:r>
              <a:rPr lang="fr-FR" sz="1700" b="1" i="1" dirty="0"/>
              <a:t> GTPV</a:t>
            </a:r>
            <a:r>
              <a:rPr lang="fr-FR" i="1" dirty="0"/>
              <a:t> </a:t>
            </a:r>
            <a:endParaRPr lang="fr-FR" sz="2200" i="1" dirty="0"/>
          </a:p>
          <a:p>
            <a:pPr marL="896938" lvl="1" indent="-17463">
              <a:buFont typeface="Wingdings" panose="05000000000000000000" pitchFamily="2" charset="2"/>
              <a:buChar char="ü"/>
              <a:tabLst>
                <a:tab pos="1793875" algn="l"/>
              </a:tabLst>
            </a:pPr>
            <a:r>
              <a:rPr lang="fr-FR" sz="2000" dirty="0">
                <a:sym typeface="Wingdings" panose="05000000000000000000" pitchFamily="2" charset="2"/>
              </a:rPr>
              <a:t>Vaccins homologues &gt; vaccins hétérologues : situation Turquie et Russie</a:t>
            </a:r>
          </a:p>
          <a:p>
            <a:pPr marL="896938" lvl="1" indent="-17463">
              <a:buFont typeface="Wingdings" panose="05000000000000000000" pitchFamily="2" charset="2"/>
              <a:buChar char="ü"/>
              <a:tabLst>
                <a:tab pos="1793875" algn="l"/>
              </a:tabLst>
            </a:pPr>
            <a:r>
              <a:rPr lang="fr-FR" sz="2000" dirty="0">
                <a:sym typeface="Wingdings" panose="05000000000000000000" pitchFamily="2" charset="2"/>
              </a:rPr>
              <a:t> Etude comparative </a:t>
            </a:r>
            <a:r>
              <a:rPr lang="fr-FR" sz="2000" dirty="0" err="1">
                <a:sym typeface="Wingdings" panose="05000000000000000000" pitchFamily="2" charset="2"/>
              </a:rPr>
              <a:t>Sciensano</a:t>
            </a:r>
            <a:r>
              <a:rPr lang="fr-FR" sz="2000" dirty="0">
                <a:sym typeface="Wingdings" panose="05000000000000000000" pitchFamily="2" charset="2"/>
              </a:rPr>
              <a:t>, BMGF+ EC -DG-</a:t>
            </a:r>
            <a:r>
              <a:rPr lang="fr-FR" sz="2000" dirty="0" err="1">
                <a:sym typeface="Wingdings" panose="05000000000000000000" pitchFamily="2" charset="2"/>
              </a:rPr>
              <a:t>Sanco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b="1" dirty="0">
                <a:sym typeface="Wingdings" panose="05000000000000000000" pitchFamily="2" charset="2"/>
              </a:rPr>
              <a:t>2015 </a:t>
            </a:r>
            <a:r>
              <a:rPr lang="fr-FR" sz="2000" dirty="0">
                <a:sym typeface="Wingdings" panose="05000000000000000000" pitchFamily="2" charset="2"/>
              </a:rPr>
              <a:t>  </a:t>
            </a:r>
            <a:r>
              <a:rPr lang="fr-FR" sz="1600" dirty="0">
                <a:sym typeface="Wingdings" panose="05000000000000000000" pitchFamily="2" charset="2"/>
              </a:rPr>
              <a:t>publication attendue</a:t>
            </a:r>
          </a:p>
          <a:p>
            <a:pPr lvl="2"/>
            <a:endParaRPr lang="fr-FR" sz="14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260522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241540" y="1132307"/>
            <a:ext cx="11852694" cy="4949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Modalités de vaccination dans les pays de l’UE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>
                <a:sym typeface="Wingdings" panose="05000000000000000000" pitchFamily="2" charset="2"/>
              </a:rPr>
              <a:t>Autorisation d’utilisation de vaccins ne disposant pas d’AMM par directive CE</a:t>
            </a:r>
          </a:p>
          <a:p>
            <a:pPr marL="1793875" lvl="1" indent="-715963">
              <a:buNone/>
            </a:pPr>
            <a:r>
              <a:rPr lang="fr-FR" sz="1800" i="1" dirty="0">
                <a:sym typeface="Wingdings" panose="05000000000000000000" pitchFamily="2" charset="2"/>
              </a:rPr>
              <a:t>aucune souche </a:t>
            </a:r>
            <a:r>
              <a:rPr lang="fr-FR" sz="1800" i="1" dirty="0" err="1">
                <a:sym typeface="Wingdings" panose="05000000000000000000" pitchFamily="2" charset="2"/>
              </a:rPr>
              <a:t>vacc</a:t>
            </a:r>
            <a:r>
              <a:rPr lang="fr-FR" sz="1800" i="1" dirty="0">
                <a:sym typeface="Wingdings" panose="05000000000000000000" pitchFamily="2" charset="2"/>
              </a:rPr>
              <a:t>. produite selon les standards de la Pharmacopée  et ceux des GMP en vigueur au sein de l’UE </a:t>
            </a:r>
          </a:p>
          <a:p>
            <a:pPr marL="1793875" lvl="1" indent="-715963">
              <a:buNone/>
            </a:pPr>
            <a:r>
              <a:rPr lang="fr-FR" sz="1800" i="1" dirty="0">
                <a:sym typeface="Wingdings" panose="05000000000000000000" pitchFamily="2" charset="2"/>
              </a:rPr>
              <a:t>Directive 2001/82/CE  utilisation temporaire par MS d’un produit ne disposant pas d’enregistrement /AMM/QC…</a:t>
            </a:r>
            <a:endParaRPr lang="fr-FR" sz="2600" dirty="0">
              <a:sym typeface="Wingdings" panose="05000000000000000000" pitchFamily="2" charset="2"/>
            </a:endParaRP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 err="1">
                <a:sym typeface="Wingdings" panose="05000000000000000000" pitchFamily="2" charset="2"/>
              </a:rPr>
              <a:t>Vacc</a:t>
            </a:r>
            <a:r>
              <a:rPr lang="fr-FR" sz="2600" dirty="0">
                <a:sym typeface="Wingdings" panose="05000000000000000000" pitchFamily="2" charset="2"/>
              </a:rPr>
              <a:t>. de masse à l’échelle régionale plus efficace que la </a:t>
            </a:r>
            <a:r>
              <a:rPr lang="fr-FR" sz="2600" dirty="0" err="1">
                <a:sym typeface="Wingdings" panose="05000000000000000000" pitchFamily="2" charset="2"/>
              </a:rPr>
              <a:t>vacc</a:t>
            </a:r>
            <a:r>
              <a:rPr lang="fr-FR" sz="2600" dirty="0">
                <a:sym typeface="Wingdings" panose="05000000000000000000" pitchFamily="2" charset="2"/>
              </a:rPr>
              <a:t>. ciblée en anneau, 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 err="1">
                <a:sym typeface="Wingdings" panose="05000000000000000000" pitchFamily="2" charset="2"/>
              </a:rPr>
              <a:t>Vacc</a:t>
            </a:r>
            <a:r>
              <a:rPr lang="fr-FR" sz="2600" dirty="0">
                <a:sym typeface="Wingdings" panose="05000000000000000000" pitchFamily="2" charset="2"/>
              </a:rPr>
              <a:t>. préventive autorisée (sept 2016) dans pays non affectés </a:t>
            </a:r>
            <a:r>
              <a:rPr lang="fr-FR" sz="2000" dirty="0">
                <a:sym typeface="Wingdings" panose="05000000000000000000" pitchFamily="2" charset="2"/>
              </a:rPr>
              <a:t>Croatie, </a:t>
            </a:r>
            <a:r>
              <a:rPr lang="fr-FR" sz="2000" dirty="0" err="1">
                <a:sym typeface="Wingdings" panose="05000000000000000000" pitchFamily="2" charset="2"/>
              </a:rPr>
              <a:t>Bosnie-Herzegovine</a:t>
            </a:r>
            <a:endParaRPr lang="fr-FR" sz="2000" dirty="0">
              <a:sym typeface="Wingdings" panose="05000000000000000000" pitchFamily="2" charset="2"/>
            </a:endParaRP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>
                <a:sym typeface="Wingdings" panose="05000000000000000000" pitchFamily="2" charset="2"/>
              </a:rPr>
              <a:t>Niveau de couverture suffisant (&gt;80%) à maintenir dans larges territoires infectés ou en proximité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>
                <a:sym typeface="Wingdings" panose="05000000000000000000" pitchFamily="2" charset="2"/>
              </a:rPr>
              <a:t>Programmes de vaccination annuels (sur plusieurs années consécutives)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>
                <a:sym typeface="Wingdings" panose="05000000000000000000" pitchFamily="2" charset="2"/>
              </a:rPr>
              <a:t>Adultes incl. femelles gestantes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r>
              <a:rPr lang="fr-FR" sz="2600" dirty="0">
                <a:sym typeface="Wingdings" panose="05000000000000000000" pitchFamily="2" charset="2"/>
              </a:rPr>
              <a:t>Veaux &amp; interférence des anticorps maternels</a:t>
            </a:r>
          </a:p>
          <a:p>
            <a:pPr marL="1533525" lvl="2" indent="-285750">
              <a:buFont typeface="Wingdings" panose="05000000000000000000" pitchFamily="2" charset="2"/>
              <a:buChar char="ü"/>
            </a:pPr>
            <a:r>
              <a:rPr lang="fr-FR" sz="1800" dirty="0">
                <a:sym typeface="Wingdings" panose="05000000000000000000" pitchFamily="2" charset="2"/>
              </a:rPr>
              <a:t>Commission </a:t>
            </a:r>
            <a:r>
              <a:rPr lang="fr-FR" sz="1800" dirty="0" err="1">
                <a:sym typeface="Wingdings" panose="05000000000000000000" pitchFamily="2" charset="2"/>
              </a:rPr>
              <a:t>implementing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decision</a:t>
            </a:r>
            <a:r>
              <a:rPr lang="fr-FR" sz="1800" dirty="0">
                <a:sym typeface="Wingdings" panose="05000000000000000000" pitchFamily="2" charset="2"/>
              </a:rPr>
              <a:t> (EU) 2015/2055 et (EU) 2016/2008  pas moins de 4 mois</a:t>
            </a:r>
          </a:p>
          <a:p>
            <a:pPr marL="1533525" lvl="2" indent="-285750">
              <a:buFont typeface="Wingdings" panose="05000000000000000000" pitchFamily="2" charset="2"/>
              <a:buChar char="ü"/>
            </a:pPr>
            <a:r>
              <a:rPr lang="fr-FR" sz="1800" dirty="0">
                <a:sym typeface="Wingdings" panose="05000000000000000000" pitchFamily="2" charset="2"/>
              </a:rPr>
              <a:t>Producteur Souche </a:t>
            </a:r>
            <a:r>
              <a:rPr lang="fr-FR" sz="1800" dirty="0" err="1">
                <a:sym typeface="Wingdings" panose="05000000000000000000" pitchFamily="2" charset="2"/>
              </a:rPr>
              <a:t>Neethling</a:t>
            </a:r>
            <a:r>
              <a:rPr lang="fr-FR" sz="1800" dirty="0">
                <a:sym typeface="Wingdings" panose="05000000000000000000" pitchFamily="2" charset="2"/>
              </a:rPr>
              <a:t> – 6 mois avec </a:t>
            </a:r>
            <a:r>
              <a:rPr lang="fr-FR" sz="1800" dirty="0" err="1">
                <a:sym typeface="Wingdings" panose="05000000000000000000" pitchFamily="2" charset="2"/>
              </a:rPr>
              <a:t>boost</a:t>
            </a:r>
            <a:r>
              <a:rPr lang="fr-FR" sz="1800" dirty="0">
                <a:sym typeface="Wingdings" panose="05000000000000000000" pitchFamily="2" charset="2"/>
              </a:rPr>
              <a:t> annuel</a:t>
            </a:r>
          </a:p>
          <a:p>
            <a:pPr marL="1076325" lvl="1" indent="-285750">
              <a:buFont typeface="Wingdings" panose="05000000000000000000" pitchFamily="2" charset="2"/>
              <a:buChar char="ü"/>
            </a:pPr>
            <a:endParaRPr lang="fr-FR" sz="2600" dirty="0">
              <a:sym typeface="Wingdings" panose="05000000000000000000" pitchFamily="2" charset="2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277101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32" y="1455951"/>
            <a:ext cx="11432056" cy="2400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590204" y="1086494"/>
            <a:ext cx="11788700" cy="5921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Données EFSA DNC </a:t>
            </a:r>
          </a:p>
          <a:p>
            <a:pPr marL="630238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Epidemiological situation in Europe and 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neighbouring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areas in 2019  (occurrence and vaccination)</a:t>
            </a:r>
          </a:p>
          <a:p>
            <a:pPr marL="715963" indent="0">
              <a:buNone/>
            </a:pP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Standing Group of Experts on Lumpy Skin Disease 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South East  Europe region under the 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GF-TADs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umbrella</a:t>
            </a:r>
          </a:p>
          <a:p>
            <a:pPr marL="715963" indent="0">
              <a:buNone/>
            </a:pP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Ninth meeting (SGE LSD9)</a:t>
            </a:r>
          </a:p>
          <a:p>
            <a:pPr marL="715963" indent="0">
              <a:buNone/>
            </a:pP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16-17 October 2019, Athens, Greece</a:t>
            </a:r>
          </a:p>
          <a:p>
            <a:pPr marL="715963" indent="0">
              <a:buNone/>
            </a:pPr>
            <a:r>
              <a:rPr lang="en-US" sz="15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Dimitrios</a:t>
            </a:r>
            <a:r>
              <a:rPr lang="en-US" sz="1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DILAVERIS  </a:t>
            </a:r>
            <a:r>
              <a:rPr lang="en-US" sz="1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European Commission</a:t>
            </a:r>
          </a:p>
          <a:p>
            <a:pPr marL="715963" indent="0">
              <a:buNone/>
            </a:pPr>
            <a:r>
              <a:rPr lang="en-US" sz="1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Directorate-General for Health and Food Safety  G-Crisis management in food, animals and plants</a:t>
            </a:r>
            <a:endParaRPr lang="fr-FR" sz="1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715963" indent="0">
              <a:buNone/>
            </a:pPr>
            <a:endParaRPr lang="fr-FR" sz="1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/>
              <a:t>Foyers et vaccination dans le SE Europe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/>
              <a:t>Soutien de l’UE pour le contrôle de la DNC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/>
              <a:t>Banques de vaccins de l’UE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/>
              <a:t>Collecte de données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1" dirty="0"/>
              <a:t>La vaccination au sein des pays de l’UE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Modalités de vaccination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Type de vaccins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Programmation sur 2019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Approvisionnement des pays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Couverture vaccinale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700" dirty="0"/>
              <a:t>Programmation 2020</a:t>
            </a:r>
          </a:p>
          <a:p>
            <a:pPr lvl="1"/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515654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La vaccination au sein de l’UE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233531" y="753735"/>
            <a:ext cx="1437952" cy="998364"/>
            <a:chOff x="3957828" y="259077"/>
            <a:chExt cx="1437952" cy="998364"/>
          </a:xfrm>
        </p:grpSpPr>
        <p:sp>
          <p:nvSpPr>
            <p:cNvPr id="15" name="object 5"/>
            <p:cNvSpPr/>
            <p:nvPr/>
          </p:nvSpPr>
          <p:spPr>
            <a:xfrm>
              <a:off x="3957828" y="260273"/>
              <a:ext cx="913192" cy="997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/>
            <p:cNvSpPr/>
            <p:nvPr/>
          </p:nvSpPr>
          <p:spPr>
            <a:xfrm>
              <a:off x="4958900" y="259077"/>
              <a:ext cx="436880" cy="361950"/>
            </a:xfrm>
            <a:custGeom>
              <a:avLst/>
              <a:gdLst/>
              <a:ahLst/>
              <a:cxnLst/>
              <a:rect l="l" t="t" r="r" b="b"/>
              <a:pathLst>
                <a:path w="436879" h="361950">
                  <a:moveTo>
                    <a:pt x="0" y="0"/>
                  </a:moveTo>
                  <a:lnTo>
                    <a:pt x="0" y="47309"/>
                  </a:lnTo>
                  <a:lnTo>
                    <a:pt x="115548" y="209615"/>
                  </a:lnTo>
                  <a:lnTo>
                    <a:pt x="151782" y="259873"/>
                  </a:lnTo>
                  <a:lnTo>
                    <a:pt x="178508" y="289328"/>
                  </a:lnTo>
                  <a:lnTo>
                    <a:pt x="246749" y="320116"/>
                  </a:lnTo>
                  <a:lnTo>
                    <a:pt x="297489" y="331707"/>
                  </a:lnTo>
                  <a:lnTo>
                    <a:pt x="436253" y="361452"/>
                  </a:lnTo>
                  <a:lnTo>
                    <a:pt x="436253" y="354546"/>
                  </a:lnTo>
                  <a:lnTo>
                    <a:pt x="299117" y="325182"/>
                  </a:lnTo>
                  <a:lnTo>
                    <a:pt x="239262" y="308444"/>
                  </a:lnTo>
                  <a:lnTo>
                    <a:pt x="199058" y="288347"/>
                  </a:lnTo>
                  <a:lnTo>
                    <a:pt x="172362" y="265039"/>
                  </a:lnTo>
                  <a:lnTo>
                    <a:pt x="153030" y="238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4958900" y="316609"/>
              <a:ext cx="436880" cy="332740"/>
            </a:xfrm>
            <a:custGeom>
              <a:avLst/>
              <a:gdLst/>
              <a:ahLst/>
              <a:cxnLst/>
              <a:rect l="l" t="t" r="r" b="b"/>
              <a:pathLst>
                <a:path w="436879" h="332740">
                  <a:moveTo>
                    <a:pt x="0" y="0"/>
                  </a:moveTo>
                  <a:lnTo>
                    <a:pt x="0" y="42795"/>
                  </a:lnTo>
                  <a:lnTo>
                    <a:pt x="151782" y="237415"/>
                  </a:lnTo>
                  <a:lnTo>
                    <a:pt x="182228" y="265621"/>
                  </a:lnTo>
                  <a:lnTo>
                    <a:pt x="218330" y="283943"/>
                  </a:lnTo>
                  <a:lnTo>
                    <a:pt x="257788" y="295830"/>
                  </a:lnTo>
                  <a:lnTo>
                    <a:pt x="298303" y="304736"/>
                  </a:lnTo>
                  <a:lnTo>
                    <a:pt x="355879" y="316774"/>
                  </a:lnTo>
                  <a:lnTo>
                    <a:pt x="436687" y="332523"/>
                  </a:lnTo>
                  <a:lnTo>
                    <a:pt x="436687" y="326378"/>
                  </a:lnTo>
                  <a:lnTo>
                    <a:pt x="298303" y="298645"/>
                  </a:lnTo>
                  <a:lnTo>
                    <a:pt x="233340" y="279613"/>
                  </a:lnTo>
                  <a:lnTo>
                    <a:pt x="191878" y="257440"/>
                  </a:lnTo>
                  <a:lnTo>
                    <a:pt x="151403" y="215011"/>
                  </a:lnTo>
                  <a:lnTo>
                    <a:pt x="119051" y="170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/>
            <p:nvPr/>
          </p:nvSpPr>
          <p:spPr>
            <a:xfrm>
              <a:off x="4958900" y="374087"/>
              <a:ext cx="436880" cy="304165"/>
            </a:xfrm>
            <a:custGeom>
              <a:avLst/>
              <a:gdLst/>
              <a:ahLst/>
              <a:cxnLst/>
              <a:rect l="l" t="t" r="r" b="b"/>
              <a:pathLst>
                <a:path w="436879" h="304165">
                  <a:moveTo>
                    <a:pt x="0" y="0"/>
                  </a:moveTo>
                  <a:lnTo>
                    <a:pt x="0" y="40403"/>
                  </a:lnTo>
                  <a:lnTo>
                    <a:pt x="114358" y="173482"/>
                  </a:lnTo>
                  <a:lnTo>
                    <a:pt x="151403" y="215881"/>
                  </a:lnTo>
                  <a:lnTo>
                    <a:pt x="180878" y="241037"/>
                  </a:lnTo>
                  <a:lnTo>
                    <a:pt x="215394" y="257868"/>
                  </a:lnTo>
                  <a:lnTo>
                    <a:pt x="254639" y="269204"/>
                  </a:lnTo>
                  <a:lnTo>
                    <a:pt x="298303" y="277873"/>
                  </a:lnTo>
                  <a:lnTo>
                    <a:pt x="436253" y="303594"/>
                  </a:lnTo>
                  <a:lnTo>
                    <a:pt x="436253" y="297449"/>
                  </a:lnTo>
                  <a:lnTo>
                    <a:pt x="298303" y="271782"/>
                  </a:lnTo>
                  <a:lnTo>
                    <a:pt x="242326" y="257383"/>
                  </a:lnTo>
                  <a:lnTo>
                    <a:pt x="201805" y="239584"/>
                  </a:lnTo>
                  <a:lnTo>
                    <a:pt x="172807" y="218797"/>
                  </a:lnTo>
                  <a:lnTo>
                    <a:pt x="151403" y="195435"/>
                  </a:lnTo>
                  <a:lnTo>
                    <a:pt x="134604" y="174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/>
            <p:cNvSpPr/>
            <p:nvPr/>
          </p:nvSpPr>
          <p:spPr>
            <a:xfrm>
              <a:off x="4958900" y="430423"/>
              <a:ext cx="436880" cy="278130"/>
            </a:xfrm>
            <a:custGeom>
              <a:avLst/>
              <a:gdLst/>
              <a:ahLst/>
              <a:cxnLst/>
              <a:rect l="l" t="t" r="r" b="b"/>
              <a:pathLst>
                <a:path w="436879" h="278130">
                  <a:moveTo>
                    <a:pt x="0" y="0"/>
                  </a:moveTo>
                  <a:lnTo>
                    <a:pt x="0" y="38336"/>
                  </a:lnTo>
                  <a:lnTo>
                    <a:pt x="61807" y="102754"/>
                  </a:lnTo>
                  <a:lnTo>
                    <a:pt x="112115" y="154532"/>
                  </a:lnTo>
                  <a:lnTo>
                    <a:pt x="151403" y="193804"/>
                  </a:lnTo>
                  <a:lnTo>
                    <a:pt x="187057" y="221340"/>
                  </a:lnTo>
                  <a:lnTo>
                    <a:pt x="222717" y="237293"/>
                  </a:lnTo>
                  <a:lnTo>
                    <a:pt x="436253" y="277818"/>
                  </a:lnTo>
                  <a:lnTo>
                    <a:pt x="436253" y="271293"/>
                  </a:lnTo>
                  <a:lnTo>
                    <a:pt x="298303" y="246823"/>
                  </a:lnTo>
                  <a:lnTo>
                    <a:pt x="242790" y="234050"/>
                  </a:lnTo>
                  <a:lnTo>
                    <a:pt x="205514" y="219559"/>
                  </a:lnTo>
                  <a:lnTo>
                    <a:pt x="151782" y="174228"/>
                  </a:lnTo>
                  <a:lnTo>
                    <a:pt x="114216" y="132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4958900" y="489587"/>
              <a:ext cx="436880" cy="247650"/>
            </a:xfrm>
            <a:custGeom>
              <a:avLst/>
              <a:gdLst/>
              <a:ahLst/>
              <a:cxnLst/>
              <a:rect l="l" t="t" r="r" b="b"/>
              <a:pathLst>
                <a:path w="436879" h="247650">
                  <a:moveTo>
                    <a:pt x="0" y="0"/>
                  </a:moveTo>
                  <a:lnTo>
                    <a:pt x="0" y="35509"/>
                  </a:lnTo>
                  <a:lnTo>
                    <a:pt x="151403" y="174228"/>
                  </a:lnTo>
                  <a:lnTo>
                    <a:pt x="214119" y="207915"/>
                  </a:lnTo>
                  <a:lnTo>
                    <a:pt x="252854" y="216943"/>
                  </a:lnTo>
                  <a:lnTo>
                    <a:pt x="297869" y="224799"/>
                  </a:lnTo>
                  <a:lnTo>
                    <a:pt x="436253" y="247241"/>
                  </a:lnTo>
                  <a:lnTo>
                    <a:pt x="436253" y="240716"/>
                  </a:lnTo>
                  <a:lnTo>
                    <a:pt x="297869" y="217458"/>
                  </a:lnTo>
                  <a:lnTo>
                    <a:pt x="253142" y="208176"/>
                  </a:lnTo>
                  <a:lnTo>
                    <a:pt x="214309" y="196135"/>
                  </a:lnTo>
                  <a:lnTo>
                    <a:pt x="180734" y="179354"/>
                  </a:lnTo>
                  <a:lnTo>
                    <a:pt x="151782" y="155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/>
            <p:cNvSpPr/>
            <p:nvPr/>
          </p:nvSpPr>
          <p:spPr>
            <a:xfrm>
              <a:off x="4958900" y="543856"/>
              <a:ext cx="436880" cy="223520"/>
            </a:xfrm>
            <a:custGeom>
              <a:avLst/>
              <a:gdLst/>
              <a:ahLst/>
              <a:cxnLst/>
              <a:rect l="l" t="t" r="r" b="b"/>
              <a:pathLst>
                <a:path w="436879" h="223520">
                  <a:moveTo>
                    <a:pt x="0" y="0"/>
                  </a:moveTo>
                  <a:lnTo>
                    <a:pt x="0" y="33442"/>
                  </a:lnTo>
                  <a:lnTo>
                    <a:pt x="151782" y="155413"/>
                  </a:lnTo>
                  <a:lnTo>
                    <a:pt x="181878" y="174386"/>
                  </a:lnTo>
                  <a:lnTo>
                    <a:pt x="214919" y="186238"/>
                  </a:lnTo>
                  <a:lnTo>
                    <a:pt x="252913" y="194108"/>
                  </a:lnTo>
                  <a:lnTo>
                    <a:pt x="436253" y="223163"/>
                  </a:lnTo>
                  <a:lnTo>
                    <a:pt x="436253" y="215822"/>
                  </a:lnTo>
                  <a:lnTo>
                    <a:pt x="353843" y="202566"/>
                  </a:lnTo>
                  <a:lnTo>
                    <a:pt x="298303" y="192972"/>
                  </a:lnTo>
                  <a:lnTo>
                    <a:pt x="246520" y="182922"/>
                  </a:lnTo>
                  <a:lnTo>
                    <a:pt x="208423" y="171920"/>
                  </a:lnTo>
                  <a:lnTo>
                    <a:pt x="151782" y="137087"/>
                  </a:lnTo>
                  <a:lnTo>
                    <a:pt x="102906" y="93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/>
            <p:cNvSpPr/>
            <p:nvPr/>
          </p:nvSpPr>
          <p:spPr>
            <a:xfrm>
              <a:off x="4958900" y="602204"/>
              <a:ext cx="436245" cy="194945"/>
            </a:xfrm>
            <a:custGeom>
              <a:avLst/>
              <a:gdLst/>
              <a:ahLst/>
              <a:cxnLst/>
              <a:rect l="l" t="t" r="r" b="b"/>
              <a:pathLst>
                <a:path w="436245" h="194945">
                  <a:moveTo>
                    <a:pt x="0" y="0"/>
                  </a:moveTo>
                  <a:lnTo>
                    <a:pt x="0" y="30995"/>
                  </a:lnTo>
                  <a:lnTo>
                    <a:pt x="107652" y="104491"/>
                  </a:lnTo>
                  <a:lnTo>
                    <a:pt x="151782" y="133808"/>
                  </a:lnTo>
                  <a:lnTo>
                    <a:pt x="187729" y="153232"/>
                  </a:lnTo>
                  <a:lnTo>
                    <a:pt x="259153" y="171274"/>
                  </a:lnTo>
                  <a:lnTo>
                    <a:pt x="356707" y="183433"/>
                  </a:lnTo>
                  <a:lnTo>
                    <a:pt x="435819" y="194603"/>
                  </a:lnTo>
                  <a:lnTo>
                    <a:pt x="435819" y="186849"/>
                  </a:lnTo>
                  <a:lnTo>
                    <a:pt x="298303" y="167675"/>
                  </a:lnTo>
                  <a:lnTo>
                    <a:pt x="240038" y="156671"/>
                  </a:lnTo>
                  <a:lnTo>
                    <a:pt x="199364" y="143908"/>
                  </a:lnTo>
                  <a:lnTo>
                    <a:pt x="151403" y="117081"/>
                  </a:lnTo>
                  <a:lnTo>
                    <a:pt x="114454" y="8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3"/>
            <p:cNvSpPr/>
            <p:nvPr/>
          </p:nvSpPr>
          <p:spPr>
            <a:xfrm>
              <a:off x="4958900" y="658105"/>
              <a:ext cx="436245" cy="168275"/>
            </a:xfrm>
            <a:custGeom>
              <a:avLst/>
              <a:gdLst/>
              <a:ahLst/>
              <a:cxnLst/>
              <a:rect l="l" t="t" r="r" b="b"/>
              <a:pathLst>
                <a:path w="436245" h="168275">
                  <a:moveTo>
                    <a:pt x="0" y="0"/>
                  </a:moveTo>
                  <a:lnTo>
                    <a:pt x="0" y="28548"/>
                  </a:lnTo>
                  <a:lnTo>
                    <a:pt x="108682" y="90163"/>
                  </a:lnTo>
                  <a:lnTo>
                    <a:pt x="151403" y="113813"/>
                  </a:lnTo>
                  <a:lnTo>
                    <a:pt x="218696" y="140129"/>
                  </a:lnTo>
                  <a:lnTo>
                    <a:pt x="297869" y="152982"/>
                  </a:lnTo>
                  <a:lnTo>
                    <a:pt x="435819" y="168077"/>
                  </a:lnTo>
                  <a:lnTo>
                    <a:pt x="435819" y="160731"/>
                  </a:lnTo>
                  <a:lnTo>
                    <a:pt x="298303" y="143596"/>
                  </a:lnTo>
                  <a:lnTo>
                    <a:pt x="239365" y="133172"/>
                  </a:lnTo>
                  <a:lnTo>
                    <a:pt x="199106" y="120798"/>
                  </a:lnTo>
                  <a:lnTo>
                    <a:pt x="151782" y="97081"/>
                  </a:lnTo>
                  <a:lnTo>
                    <a:pt x="114827" y="74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4"/>
            <p:cNvSpPr/>
            <p:nvPr/>
          </p:nvSpPr>
          <p:spPr>
            <a:xfrm>
              <a:off x="4958900" y="713979"/>
              <a:ext cx="436880" cy="140970"/>
            </a:xfrm>
            <a:custGeom>
              <a:avLst/>
              <a:gdLst/>
              <a:ahLst/>
              <a:cxnLst/>
              <a:rect l="l" t="t" r="r" b="b"/>
              <a:pathLst>
                <a:path w="436879" h="140969">
                  <a:moveTo>
                    <a:pt x="0" y="0"/>
                  </a:moveTo>
                  <a:lnTo>
                    <a:pt x="0" y="26520"/>
                  </a:lnTo>
                  <a:lnTo>
                    <a:pt x="151782" y="95069"/>
                  </a:lnTo>
                  <a:lnTo>
                    <a:pt x="186241" y="108416"/>
                  </a:lnTo>
                  <a:lnTo>
                    <a:pt x="217719" y="116792"/>
                  </a:lnTo>
                  <a:lnTo>
                    <a:pt x="252860" y="122262"/>
                  </a:lnTo>
                  <a:lnTo>
                    <a:pt x="436253" y="140355"/>
                  </a:lnTo>
                  <a:lnTo>
                    <a:pt x="436253" y="133417"/>
                  </a:lnTo>
                  <a:lnTo>
                    <a:pt x="298303" y="118321"/>
                  </a:lnTo>
                  <a:lnTo>
                    <a:pt x="253088" y="111922"/>
                  </a:lnTo>
                  <a:lnTo>
                    <a:pt x="183266" y="93307"/>
                  </a:lnTo>
                  <a:lnTo>
                    <a:pt x="127685" y="67532"/>
                  </a:lnTo>
                  <a:lnTo>
                    <a:pt x="103842" y="55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/>
            <p:cNvSpPr/>
            <p:nvPr/>
          </p:nvSpPr>
          <p:spPr>
            <a:xfrm>
              <a:off x="4958900" y="770695"/>
              <a:ext cx="436245" cy="113664"/>
            </a:xfrm>
            <a:custGeom>
              <a:avLst/>
              <a:gdLst/>
              <a:ahLst/>
              <a:cxnLst/>
              <a:rect l="l" t="t" r="r" b="b"/>
              <a:pathLst>
                <a:path w="436245" h="113665">
                  <a:moveTo>
                    <a:pt x="0" y="0"/>
                  </a:moveTo>
                  <a:lnTo>
                    <a:pt x="0" y="25296"/>
                  </a:lnTo>
                  <a:lnTo>
                    <a:pt x="151782" y="76700"/>
                  </a:lnTo>
                  <a:lnTo>
                    <a:pt x="187797" y="87081"/>
                  </a:lnTo>
                  <a:lnTo>
                    <a:pt x="220323" y="93635"/>
                  </a:lnTo>
                  <a:lnTo>
                    <a:pt x="255209" y="98046"/>
                  </a:lnTo>
                  <a:lnTo>
                    <a:pt x="435819" y="113422"/>
                  </a:lnTo>
                  <a:lnTo>
                    <a:pt x="435819" y="106489"/>
                  </a:lnTo>
                  <a:lnTo>
                    <a:pt x="268643" y="89325"/>
                  </a:lnTo>
                  <a:lnTo>
                    <a:pt x="234407" y="84658"/>
                  </a:lnTo>
                  <a:lnTo>
                    <a:pt x="195584" y="76319"/>
                  </a:lnTo>
                  <a:lnTo>
                    <a:pt x="151782" y="62013"/>
                  </a:lnTo>
                  <a:lnTo>
                    <a:pt x="85818" y="35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"/>
            <p:cNvSpPr/>
            <p:nvPr/>
          </p:nvSpPr>
          <p:spPr>
            <a:xfrm>
              <a:off x="4958900" y="828222"/>
              <a:ext cx="436245" cy="85090"/>
            </a:xfrm>
            <a:custGeom>
              <a:avLst/>
              <a:gdLst/>
              <a:ahLst/>
              <a:cxnLst/>
              <a:rect l="l" t="t" r="r" b="b"/>
              <a:pathLst>
                <a:path w="436245" h="85090">
                  <a:moveTo>
                    <a:pt x="0" y="0"/>
                  </a:moveTo>
                  <a:lnTo>
                    <a:pt x="0" y="24073"/>
                  </a:lnTo>
                  <a:lnTo>
                    <a:pt x="151782" y="58750"/>
                  </a:lnTo>
                  <a:lnTo>
                    <a:pt x="181138" y="64004"/>
                  </a:lnTo>
                  <a:lnTo>
                    <a:pt x="215421" y="68339"/>
                  </a:lnTo>
                  <a:lnTo>
                    <a:pt x="254515" y="72063"/>
                  </a:lnTo>
                  <a:lnTo>
                    <a:pt x="435819" y="84862"/>
                  </a:lnTo>
                  <a:lnTo>
                    <a:pt x="435819" y="78337"/>
                  </a:lnTo>
                  <a:lnTo>
                    <a:pt x="272419" y="65516"/>
                  </a:lnTo>
                  <a:lnTo>
                    <a:pt x="237764" y="61046"/>
                  </a:lnTo>
                  <a:lnTo>
                    <a:pt x="196843" y="53899"/>
                  </a:lnTo>
                  <a:lnTo>
                    <a:pt x="151782" y="43654"/>
                  </a:lnTo>
                  <a:lnTo>
                    <a:pt x="114869" y="34022"/>
                  </a:lnTo>
                  <a:lnTo>
                    <a:pt x="86754" y="2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/>
            <p:cNvSpPr/>
            <p:nvPr/>
          </p:nvSpPr>
          <p:spPr>
            <a:xfrm>
              <a:off x="4958900" y="885341"/>
              <a:ext cx="436880" cy="57150"/>
            </a:xfrm>
            <a:custGeom>
              <a:avLst/>
              <a:gdLst/>
              <a:ahLst/>
              <a:cxnLst/>
              <a:rect l="l" t="t" r="r" b="b"/>
              <a:pathLst>
                <a:path w="436879" h="57150">
                  <a:moveTo>
                    <a:pt x="0" y="0"/>
                  </a:moveTo>
                  <a:lnTo>
                    <a:pt x="0" y="22441"/>
                  </a:lnTo>
                  <a:lnTo>
                    <a:pt x="48591" y="28460"/>
                  </a:lnTo>
                  <a:lnTo>
                    <a:pt x="151782" y="39984"/>
                  </a:lnTo>
                  <a:lnTo>
                    <a:pt x="180176" y="42432"/>
                  </a:lnTo>
                  <a:lnTo>
                    <a:pt x="215583" y="44881"/>
                  </a:lnTo>
                  <a:lnTo>
                    <a:pt x="436253" y="57124"/>
                  </a:lnTo>
                  <a:lnTo>
                    <a:pt x="436253" y="50185"/>
                  </a:lnTo>
                  <a:lnTo>
                    <a:pt x="280040" y="39869"/>
                  </a:lnTo>
                  <a:lnTo>
                    <a:pt x="243819" y="36619"/>
                  </a:lnTo>
                  <a:lnTo>
                    <a:pt x="198210" y="31685"/>
                  </a:lnTo>
                  <a:lnTo>
                    <a:pt x="151782" y="25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8"/>
            <p:cNvSpPr/>
            <p:nvPr/>
          </p:nvSpPr>
          <p:spPr>
            <a:xfrm>
              <a:off x="4958900" y="955315"/>
              <a:ext cx="436880" cy="0"/>
            </a:xfrm>
            <a:custGeom>
              <a:avLst/>
              <a:gdLst/>
              <a:ahLst/>
              <a:cxnLst/>
              <a:rect l="l" t="t" r="r" b="b"/>
              <a:pathLst>
                <a:path w="436879">
                  <a:moveTo>
                    <a:pt x="0" y="0"/>
                  </a:moveTo>
                  <a:lnTo>
                    <a:pt x="436253" y="0"/>
                  </a:lnTo>
                </a:path>
              </a:pathLst>
            </a:custGeom>
            <a:ln w="22436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692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590204" y="792145"/>
            <a:ext cx="11039301" cy="498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2"/>
          <p:cNvSpPr txBox="1">
            <a:spLocks/>
          </p:cNvSpPr>
          <p:nvPr/>
        </p:nvSpPr>
        <p:spPr>
          <a:xfrm>
            <a:off x="241540" y="842021"/>
            <a:ext cx="11852694" cy="59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1" indent="-457200"/>
            <a:r>
              <a:rPr lang="fr-FR" sz="2600" b="1" dirty="0"/>
              <a:t>Limitations relatives à l’outil vaccinal et à sa caractérisation</a:t>
            </a:r>
          </a:p>
          <a:p>
            <a:pPr marL="1165225" lvl="1" indent="-285750">
              <a:buFont typeface="Wingdings" panose="05000000000000000000" pitchFamily="2" charset="2"/>
              <a:buChar char="ü"/>
            </a:pPr>
            <a:r>
              <a:rPr lang="fr-FR" sz="1800" dirty="0"/>
              <a:t>Production selon Pharmacopée UE, contrôle qualité et GMP standards</a:t>
            </a:r>
          </a:p>
          <a:p>
            <a:pPr marL="1527175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Pas d’évaluation (Directive 2001/82/CE) pratiquée dans l’UE </a:t>
            </a:r>
            <a:r>
              <a:rPr lang="fr-FR" sz="1600" dirty="0">
                <a:sym typeface="Wingdings" panose="05000000000000000000" pitchFamily="2" charset="2"/>
              </a:rPr>
              <a:t> déficit d’informations relatives aux risques</a:t>
            </a:r>
            <a:endParaRPr lang="fr-FR" sz="1600" dirty="0"/>
          </a:p>
          <a:p>
            <a:pPr marL="1706563" lvl="1" indent="-285750">
              <a:buFont typeface="Wingdings" panose="05000000000000000000" pitchFamily="2" charset="2"/>
              <a:buChar char="v"/>
            </a:pPr>
            <a:r>
              <a:rPr lang="fr-FR" sz="1600" dirty="0"/>
              <a:t>Détection et isolement de BTV sur un lot de vaccin, </a:t>
            </a:r>
            <a:r>
              <a:rPr lang="fr-FR" sz="1400" dirty="0" err="1"/>
              <a:t>Bumbarov</a:t>
            </a:r>
            <a:r>
              <a:rPr lang="fr-FR" sz="1400" dirty="0"/>
              <a:t> et al. 2016</a:t>
            </a:r>
            <a:endParaRPr lang="fr-FR" sz="1600" dirty="0"/>
          </a:p>
          <a:p>
            <a:pPr marL="1527175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Avant utilisation sur le terrain en France, évaluation par l’ANMV des données de qualité, d’innocuité e d’efficacité disponibles en vue de délivrance d’une autorisation temporaire d’utilisation</a:t>
            </a:r>
          </a:p>
          <a:p>
            <a:pPr marL="1241425" lvl="1" indent="0">
              <a:buNone/>
            </a:pPr>
            <a:endParaRPr lang="fr-FR" sz="1400" dirty="0"/>
          </a:p>
          <a:p>
            <a:pPr marL="1165225" lvl="2" indent="-285750">
              <a:buFont typeface="Wingdings" panose="05000000000000000000" pitchFamily="2" charset="2"/>
              <a:buChar char="ü"/>
            </a:pPr>
            <a:r>
              <a:rPr lang="fr-FR" sz="1800" dirty="0"/>
              <a:t>Innocuité / pathogénicité résiduelle &amp; données de terrain/littérature scientifique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Production de lait/viande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Reproduction/fertilité</a:t>
            </a:r>
          </a:p>
          <a:p>
            <a:pPr marL="1622425" lvl="3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Insémination artificielle</a:t>
            </a:r>
          </a:p>
          <a:p>
            <a:pPr marL="2079625" lvl="4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Taureaux vaccinés 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Osuagwuh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, 2007</a:t>
            </a:r>
          </a:p>
          <a:p>
            <a:pPr marL="2536825" lvl="5" indent="-2857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Absence du virus vaccinal dans sperme de taureaux vaccinés</a:t>
            </a:r>
          </a:p>
          <a:p>
            <a:pPr marL="2536825" lvl="5" indent="-2857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Post-épreuve, absence de virus d’épreuve dans sperme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90204" y="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54428" y="26892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51134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902413" y="981393"/>
            <a:ext cx="6005093" cy="203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latin typeface="+mj-lt"/>
              </a:rPr>
              <a:t>Innocuité/ pathogénicité résiduelle des souches vaccinales atténuées</a:t>
            </a:r>
          </a:p>
          <a:p>
            <a:pPr marL="0" indent="0">
              <a:buNone/>
            </a:pPr>
            <a:r>
              <a:rPr lang="fr-FR" sz="1600" b="1" dirty="0"/>
              <a:t>    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/>
              <a:t>données de terrain/littérature scientifique </a:t>
            </a:r>
          </a:p>
          <a:p>
            <a:pPr lvl="2"/>
            <a:r>
              <a:rPr lang="fr-FR" sz="1400" dirty="0"/>
              <a:t>effet sur production laitière (chute temporaire), fièvre, réactions cutanées inflammatoires au point d’inoculation, lésions nodulaires  </a:t>
            </a:r>
          </a:p>
          <a:p>
            <a:pPr lvl="2"/>
            <a:r>
              <a:rPr lang="fr-FR" sz="1400" dirty="0"/>
              <a:t>Observation sous 2 semaines post-vaccination</a:t>
            </a:r>
          </a:p>
          <a:p>
            <a:pPr lvl="2"/>
            <a:r>
              <a:rPr lang="fr-FR" sz="1400" dirty="0"/>
              <a:t>Généralisation de l’infection/affection sévère observée rarement</a:t>
            </a:r>
          </a:p>
          <a:p>
            <a:pPr lvl="2"/>
            <a:r>
              <a:rPr lang="fr-FR" sz="1400" dirty="0"/>
              <a:t>Variable selon souches vaccinales</a:t>
            </a:r>
          </a:p>
          <a:p>
            <a:pPr lvl="3"/>
            <a:r>
              <a:rPr lang="fr-FR" sz="1200" dirty="0"/>
              <a:t>Effets indésirables des souches atténuées hétérologues  &lt; souches homologues</a:t>
            </a:r>
          </a:p>
          <a:p>
            <a:pPr lvl="3"/>
            <a:r>
              <a:rPr lang="fr-FR" sz="1200" dirty="0"/>
              <a:t>Importance du niveau d’atténuation</a:t>
            </a:r>
          </a:p>
          <a:p>
            <a:pPr lvl="2"/>
            <a:r>
              <a:rPr lang="fr-FR" sz="1400" dirty="0"/>
              <a:t>Incidence/intensité des effets indésirables reportés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68" y="3090048"/>
            <a:ext cx="4430268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22" y="0"/>
            <a:ext cx="4078848" cy="651904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02413" y="94830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66637" y="363755"/>
            <a:ext cx="229812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60891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0" y="772632"/>
            <a:ext cx="6355473" cy="305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Innocuité/ pathogénicité résiduelle des souches vaccinales atténuées</a:t>
            </a:r>
            <a:r>
              <a:rPr lang="fr-FR" sz="1600" dirty="0"/>
              <a:t>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8665" y="16569"/>
            <a:ext cx="8975220" cy="81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C00000"/>
                </a:solidFill>
              </a:rPr>
              <a:t>La Dermatose nodulaire contagieuse bovine</a:t>
            </a:r>
          </a:p>
          <a:p>
            <a:r>
              <a:rPr lang="fr-FR" sz="3100" dirty="0">
                <a:solidFill>
                  <a:srgbClr val="C00000"/>
                </a:solidFill>
              </a:rPr>
              <a:t>Contrôle de la maladie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56995" y="266903"/>
            <a:ext cx="2379168" cy="6058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Vaccination</a:t>
            </a:r>
          </a:p>
        </p:txBody>
      </p:sp>
      <p:sp>
        <p:nvSpPr>
          <p:cNvPr id="12" name="object 5"/>
          <p:cNvSpPr>
            <a:spLocks noChangeAspect="1"/>
          </p:cNvSpPr>
          <p:nvPr/>
        </p:nvSpPr>
        <p:spPr>
          <a:xfrm>
            <a:off x="259351" y="1135273"/>
            <a:ext cx="3080451" cy="4644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>
            <a:spLocks noChangeAspect="1"/>
          </p:cNvSpPr>
          <p:nvPr/>
        </p:nvSpPr>
        <p:spPr>
          <a:xfrm>
            <a:off x="7553459" y="1135273"/>
            <a:ext cx="3044107" cy="4657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>
            <a:spLocks noChangeAspect="1"/>
          </p:cNvSpPr>
          <p:nvPr/>
        </p:nvSpPr>
        <p:spPr>
          <a:xfrm>
            <a:off x="3314495" y="3433301"/>
            <a:ext cx="4227927" cy="2332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>
            <a:spLocks noChangeAspect="1"/>
          </p:cNvSpPr>
          <p:nvPr/>
        </p:nvSpPr>
        <p:spPr>
          <a:xfrm>
            <a:off x="3314495" y="1117828"/>
            <a:ext cx="4264816" cy="2322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232976" y="5837165"/>
            <a:ext cx="635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Dr </a:t>
            </a:r>
            <a:r>
              <a:rPr lang="fr-FR" sz="1200" b="1" i="1" dirty="0" err="1"/>
              <a:t>Eeva</a:t>
            </a:r>
            <a:r>
              <a:rPr lang="fr-FR" sz="1200" b="1" i="1" dirty="0"/>
              <a:t> </a:t>
            </a:r>
            <a:r>
              <a:rPr lang="fr-FR" sz="1200" b="1" i="1" dirty="0" err="1"/>
              <a:t>Tuppurainen</a:t>
            </a:r>
            <a:r>
              <a:rPr lang="fr-FR" sz="1200" b="1" i="1" dirty="0"/>
              <a:t>, DVM, </a:t>
            </a:r>
            <a:r>
              <a:rPr lang="fr-FR" sz="1200" b="1" i="1" dirty="0" err="1"/>
              <a:t>MSc</a:t>
            </a:r>
            <a:r>
              <a:rPr lang="fr-FR" sz="1200" b="1" i="1" dirty="0"/>
              <a:t>, PhD, MRCVS</a:t>
            </a:r>
          </a:p>
          <a:p>
            <a:r>
              <a:rPr lang="fr-FR" sz="1200" i="1" dirty="0" err="1"/>
              <a:t>Lumpy</a:t>
            </a:r>
            <a:r>
              <a:rPr lang="fr-FR" sz="1200" i="1" dirty="0"/>
              <a:t> skin </a:t>
            </a:r>
            <a:r>
              <a:rPr lang="fr-FR" sz="1200" i="1" dirty="0" err="1"/>
              <a:t>disease</a:t>
            </a:r>
            <a:r>
              <a:rPr lang="fr-FR" sz="1200" i="1" dirty="0"/>
              <a:t> </a:t>
            </a:r>
            <a:r>
              <a:rPr lang="fr-FR" sz="1200" i="1" dirty="0" err="1"/>
              <a:t>scientific</a:t>
            </a:r>
            <a:r>
              <a:rPr lang="fr-FR" sz="1200" i="1" dirty="0"/>
              <a:t> expert, </a:t>
            </a:r>
            <a:r>
              <a:rPr lang="en-US" sz="1200" i="1" dirty="0"/>
              <a:t>FAO Regional Office for Europe and Central Asia, Hungary</a:t>
            </a:r>
          </a:p>
          <a:p>
            <a:r>
              <a:rPr lang="en-US" sz="1200" dirty="0"/>
              <a:t>Lumpy skin disease prevention, control, and awareness workshop </a:t>
            </a:r>
            <a:r>
              <a:rPr lang="en-US" sz="1200" i="1" dirty="0"/>
              <a:t>Tirana, Albania, 10-11 May 2017</a:t>
            </a:r>
          </a:p>
        </p:txBody>
      </p:sp>
    </p:spTree>
    <p:extLst>
      <p:ext uri="{BB962C8B-B14F-4D97-AF65-F5344CB8AC3E}">
        <p14:creationId xmlns:p14="http://schemas.microsoft.com/office/powerpoint/2010/main" val="1140340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1978</Words>
  <Application>Microsoft Office PowerPoint</Application>
  <PresentationFormat>Grand écran</PresentationFormat>
  <Paragraphs>273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Comic Sans MS</vt:lpstr>
      <vt:lpstr>Tahoma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caufour</dc:creator>
  <cp:lastModifiedBy>Accueil</cp:lastModifiedBy>
  <cp:revision>192</cp:revision>
  <cp:lastPrinted>2019-11-14T12:23:04Z</cp:lastPrinted>
  <dcterms:created xsi:type="dcterms:W3CDTF">2019-10-30T12:16:26Z</dcterms:created>
  <dcterms:modified xsi:type="dcterms:W3CDTF">2019-11-15T08:47:51Z</dcterms:modified>
</cp:coreProperties>
</file>