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2" r:id="rId5"/>
    <p:sldId id="316" r:id="rId6"/>
    <p:sldId id="370" r:id="rId7"/>
    <p:sldId id="368" r:id="rId8"/>
    <p:sldId id="359" r:id="rId9"/>
    <p:sldId id="369" r:id="rId10"/>
    <p:sldId id="337" r:id="rId11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.lambert" initials="c" lastIdx="5" clrIdx="0"/>
  <p:cmAuthor id="1" name="DEMAY Flore" initials="DF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0000"/>
    <a:srgbClr val="B8E18B"/>
    <a:srgbClr val="A0D763"/>
    <a:srgbClr val="D2ECB6"/>
    <a:srgbClr val="FA3CC8"/>
    <a:srgbClr val="E006A7"/>
    <a:srgbClr val="0099FF"/>
    <a:srgbClr val="0099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0977" autoAdjust="0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1698"/>
    </p:cViewPr>
  </p:sorter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fld id="{B147F953-F209-4E97-AB33-92106E13B8E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53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96" charset="-128"/>
              </a:defRPr>
            </a:lvl1pPr>
          </a:lstStyle>
          <a:p>
            <a:pPr>
              <a:defRPr/>
            </a:pPr>
            <a:fld id="{49BE60D4-EBFB-4F44-8840-5141AD58F9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13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DFF02E1-6649-4868-A9A9-91F6C8CF2A22}" type="slidenum">
              <a:rPr lang="fr-FR" altLang="fr-FR" sz="1200" smtClean="0"/>
              <a:pPr/>
              <a:t>1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878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D39C-B90D-4F1B-AEC9-52C5E279E4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51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E640-BEBF-4C03-851B-9F44D0F620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6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928992" cy="562074"/>
          </a:xfrm>
          <a:prstGeom prst="rect">
            <a:avLst/>
          </a:prstGeom>
        </p:spPr>
        <p:txBody>
          <a:bodyPr/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7504" y="764704"/>
            <a:ext cx="8856984" cy="536145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83768" y="6525344"/>
            <a:ext cx="4104456" cy="252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4288" y="6525344"/>
            <a:ext cx="792262" cy="252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1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73673-6D4F-44D1-89B7-A9F61B4B38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4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9AC5-2966-4DCC-AC9A-A8059D9814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43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33BD-2421-4877-86E2-7FB50B3EA8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48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9E200-868C-4C95-9F36-9CB9F2EC17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35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E38AA-79BF-4FE2-9E0D-FAC0B0D643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75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D7F87-1AE9-4CBE-9E7C-B5585B63E6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61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4033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CA9AC-F187-4C95-92E2-0C94E5ACB2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74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7763"/>
            <a:ext cx="89154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571500"/>
            <a:ext cx="9177338" cy="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:\DICODIS\UCE Unité Communication externe\UCE EDITIONS ANSES\LOGOS DIVERS\Logo ANSES\Logo Anses sans signature\ANSES_LogoSansBaseline_Fr\ANSES_LogoSanBaslin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6137275"/>
            <a:ext cx="103346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6255" y="6525344"/>
            <a:ext cx="945345" cy="252000"/>
          </a:xfrm>
          <a:prstGeom prst="rect">
            <a:avLst/>
          </a:prstGeom>
          <a:ln/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483768" y="6525344"/>
            <a:ext cx="4104456" cy="252000"/>
          </a:xfrm>
          <a:prstGeom prst="rect">
            <a:avLst/>
          </a:prstGeom>
          <a:ln/>
        </p:spPr>
        <p:txBody>
          <a:bodyPr/>
          <a:lstStyle>
            <a:lvl1pPr algn="ctr">
              <a:defRPr sz="1400" b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64288" y="6525344"/>
            <a:ext cx="792262" cy="252000"/>
          </a:xfrm>
          <a:prstGeom prst="rect">
            <a:avLst/>
          </a:prstGeom>
          <a:ln/>
        </p:spPr>
        <p:txBody>
          <a:bodyPr/>
          <a:lstStyle>
            <a:lvl1pPr>
              <a:defRPr sz="1400" b="0"/>
            </a:lvl1pPr>
          </a:lstStyle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6213162"/>
            <a:ext cx="9144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-274638" y="30384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0063" y="2071688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endParaRPr lang="fr-FR" sz="3600" kern="0" dirty="0">
              <a:solidFill>
                <a:schemeClr val="tx2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2054" name="Picture 7" descr="I:\DICODIS\UCE Unité Communication externe\UCE EDITIONS ANSES\LOGOS DIVERS\Logo ANSES\Logo Anses avec signature\FR\anses_signature_fr_ex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3108325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6800800" cy="625624"/>
          </a:xfrm>
        </p:spPr>
        <p:txBody>
          <a:bodyPr/>
          <a:lstStyle/>
          <a:p>
            <a:r>
              <a:rPr lang="fr-FR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COPIL RFSA GT 1</a:t>
            </a:r>
          </a:p>
          <a:p>
            <a:r>
              <a:rPr lang="fr-FR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7 mars 2019</a:t>
            </a:r>
          </a:p>
          <a:p>
            <a:endParaRPr lang="fr-FR" sz="2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5013176"/>
            <a:ext cx="806559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2800" i="1" dirty="0">
                <a:solidFill>
                  <a:srgbClr val="0070C0"/>
                </a:solidFill>
                <a:latin typeface="+mn-lt"/>
                <a:cs typeface="Arial" charset="0"/>
              </a:rPr>
              <a:t>Flore DEMAY, </a:t>
            </a:r>
            <a:r>
              <a:rPr lang="fr-FR" sz="2000" i="1" dirty="0">
                <a:solidFill>
                  <a:srgbClr val="0070C0"/>
                </a:solidFill>
                <a:latin typeface="+mn-lt"/>
                <a:cs typeface="Arial" charset="0"/>
              </a:rPr>
              <a:t>chef d’Unité USM Anses-ANMV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 bwMode="auto">
          <a:xfrm>
            <a:off x="251520" y="44624"/>
            <a:ext cx="8784976" cy="549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Disponibilité et gaps thérapeutiques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67544" y="1452388"/>
            <a:ext cx="8229600" cy="428086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  <a:defRPr/>
            </a:pPr>
            <a:r>
              <a:rPr lang="fr-FR" altLang="fr-FR" sz="20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réunions filières sur 2018: Volaille (janvier 2018), Equine (juillet 2018), Petits Ruminants (novembre 2018).</a:t>
            </a:r>
          </a:p>
          <a:p>
            <a:pPr marL="0" indent="0">
              <a:buNone/>
              <a:defRPr/>
            </a:pPr>
            <a:endParaRPr lang="fr-FR" altLang="fr-FR" sz="200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fr-F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Plans d’action établis suite à ces réunions avec  notamment l’expression  des attentes/ besoins thérapeutiques.</a:t>
            </a:r>
          </a:p>
          <a:p>
            <a:pPr marL="0" indent="0">
              <a:buNone/>
              <a:defRPr/>
            </a:pPr>
            <a:endParaRPr lang="fr-FR" altLang="fr-FR" sz="20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Ciblés sur un industriel/ titulaire en particulier. </a:t>
            </a:r>
          </a:p>
          <a:p>
            <a:pPr marL="0" indent="0">
              <a:buNone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Besoins par exemple d’extension d’une AMM sur d’autres espèces, TA,..</a:t>
            </a:r>
          </a:p>
          <a:p>
            <a:pPr>
              <a:buFontTx/>
              <a:buChar char="-"/>
              <a:defRPr/>
            </a:pPr>
            <a:endParaRPr lang="fr-FR" altLang="fr-FR" sz="2000" dirty="0">
              <a:solidFill>
                <a:schemeClr val="accent4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ciblés sur un industriel en particulier. </a:t>
            </a:r>
          </a:p>
          <a:p>
            <a:pPr marL="0" indent="0">
              <a:buNone/>
              <a:defRPr/>
            </a:pPr>
            <a:r>
              <a:rPr lang="fr-FR" altLang="fr-FR" sz="2000" dirty="0">
                <a:solidFill>
                  <a:schemeClr val="accent4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Attentes à transmettre auprès des industriels, organismes de recherche. </a:t>
            </a:r>
          </a:p>
          <a:p>
            <a:pPr marL="0" indent="0">
              <a:buNone/>
              <a:defRPr/>
            </a:pPr>
            <a:endParaRPr lang="fr-FR" altLang="fr-FR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  <a:defRPr/>
            </a:pPr>
            <a:endParaRPr lang="fr-FR" altLang="fr-FR" sz="2400" b="1" dirty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endParaRPr lang="fr-FR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fr-FR" sz="2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fr-F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0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Disponibilité et gaps thérapeutiques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BESOINS PAR FILIERES/ COMMUNICATION AUPRES DES INDUSTRIELS - RECHERCHE</a:t>
            </a: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fr-FR" sz="2000" dirty="0">
                <a:solidFill>
                  <a:srgbClr val="1F54C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Prochaines réunions filières prévues sur 2019: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-  Aquacole, le 25 avril 2019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-  Apicole, le 25 juin 2019</a:t>
            </a:r>
          </a:p>
          <a:p>
            <a:pPr marL="0" indent="0"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-  Bovine, septembre 2019</a:t>
            </a:r>
          </a:p>
          <a:p>
            <a:pPr marL="0" indent="0"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-  Porcine, novembre 2019</a:t>
            </a: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7609"/>
              </p:ext>
            </p:extLst>
          </p:nvPr>
        </p:nvGraphicFramePr>
        <p:xfrm>
          <a:off x="899592" y="1124744"/>
          <a:ext cx="7505700" cy="3011805"/>
        </p:xfrm>
        <a:graphic>
          <a:graphicData uri="http://schemas.openxmlformats.org/drawingml/2006/table">
            <a:tbl>
              <a:tblPr/>
              <a:tblGrid>
                <a:gridCol w="177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7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FILIERE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ATTENTES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Antibiothérapie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Pénicilline sodique injectable en IV: besoin de la filière.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Histomonose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Volaille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Demande d'études. Seule une équipe autrichienne travaille sur le sujet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Teniasis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Volaille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Absence d'AMM pour la filière.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Anti-inflammatoire antipyrétique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Volaille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Absence de LMR oeuf pour l'aspirine et absence de LMR volaille pour le paracétamol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Cryptosporidiose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Ovin/ Caprin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Trouver des alternatives à la paromomycine.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Strongylose digestive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Ovin/ Caprin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Dépendance trop forte de la filière aux lactones macrocycliques, souhait d'alternatives "lait" avec TA acceptables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Mammites à mycoplasme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Ovin/ caprin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Absence de traitement efficace contre Mycoplasma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Mouches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Caprin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Absence d’AMM en Caprin (TA en cascade de 7j avec des produits ovins et bovins). Extensions Caprin attendues.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5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MV à base de plantes</a:t>
            </a:r>
            <a:endParaRPr lang="fr-FR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7" name="Espace réservé du contenu 2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fr-FR" altLang="fr-FR" sz="2000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 d’action 2019</a:t>
            </a:r>
          </a:p>
          <a:p>
            <a:pPr marL="0" indent="0">
              <a:buFontTx/>
              <a:buNone/>
              <a:defRPr/>
            </a:pPr>
            <a:endParaRPr lang="fr-FR" altLang="fr-FR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fr-F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► </a:t>
            </a:r>
            <a:r>
              <a:rPr lang="fr-FR" altLang="fr-FR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Animaux de compagnie </a:t>
            </a:r>
            <a:r>
              <a:rPr lang="fr-FR" altLang="fr-FR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: Tester un dossier allégé </a:t>
            </a:r>
          </a:p>
          <a:p>
            <a:pPr marL="0" indent="0">
              <a:buNone/>
              <a:defRPr/>
            </a:pPr>
            <a:endParaRPr lang="fr-FR" altLang="fr-FR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fr-F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► </a:t>
            </a:r>
            <a:r>
              <a:rPr lang="fr-FR" altLang="fr-FR" sz="2000" kern="0" dirty="0">
                <a:latin typeface="Calibri" panose="020F0502020204030204" pitchFamily="34" charset="0"/>
                <a:cs typeface="Calibri" panose="020F0502020204030204" pitchFamily="34" charset="0"/>
              </a:rPr>
              <a:t>Animaux de rente - LMR </a:t>
            </a:r>
          </a:p>
          <a:p>
            <a:pPr marL="0" indent="0">
              <a:buNone/>
              <a:defRPr/>
            </a:pPr>
            <a:endParaRPr lang="fr-FR" altLang="fr-FR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altLang="fr-FR" sz="2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Se rapprocher de l’EFSA pour accès aux données toxicologiques disponibles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RéPASS</a:t>
            </a:r>
            <a:r>
              <a:rPr lang="fr-FR" sz="2000" b="0" dirty="0">
                <a:latin typeface="Calibri" panose="020F0502020204030204" pitchFamily="34" charset="0"/>
                <a:cs typeface="Calibri" panose="020F0502020204030204" pitchFamily="34" charset="0"/>
              </a:rPr>
              <a:t>: établir 3 listes de plantes: autorisées, infos par biais de EFSA et toxicité avérée.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altLang="fr-FR" sz="2000" b="1" kern="0" dirty="0">
                <a:latin typeface="Calibri" panose="020F0502020204030204" pitchFamily="34" charset="0"/>
                <a:cs typeface="Calibri" panose="020F0502020204030204" pitchFamily="34" charset="0"/>
              </a:rPr>
              <a:t>DGER: cartographie des projets de recherche actuels.</a:t>
            </a:r>
          </a:p>
          <a:p>
            <a:pPr marL="0" indent="0">
              <a:buNone/>
              <a:defRPr/>
            </a:pPr>
            <a:endParaRPr lang="fr-FR" altLang="fr-FR" sz="20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fr-FR" sz="2000" b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► </a:t>
            </a:r>
            <a:r>
              <a:rPr lang="fr-FR" altLang="fr-FR" sz="2000" b="0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Préparation d’une Note à la Commission Européenne</a:t>
            </a:r>
          </a:p>
        </p:txBody>
      </p:sp>
    </p:spTree>
    <p:extLst>
      <p:ext uri="{BB962C8B-B14F-4D97-AF65-F5344CB8AC3E}">
        <p14:creationId xmlns:p14="http://schemas.microsoft.com/office/powerpoint/2010/main" val="321284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Ruptures d’approvisionnement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20688"/>
            <a:ext cx="8856984" cy="5472607"/>
          </a:xfrm>
        </p:spPr>
        <p:txBody>
          <a:bodyPr/>
          <a:lstStyle/>
          <a:p>
            <a:pPr marL="0" indent="0">
              <a:buNone/>
            </a:pPr>
            <a:endParaRPr lang="fr-FR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Guide des Bonnes Pratiques de gestion des ruptures d’approvisionnement: </a:t>
            </a:r>
          </a:p>
          <a:p>
            <a:pPr marL="0" indent="0">
              <a:buNone/>
            </a:pPr>
            <a:endParaRPr lang="fr-FR" sz="20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Diffusion des Bonnes Pratiques sur le site de l’ANSES, décembre 2018,</a:t>
            </a:r>
          </a:p>
          <a:p>
            <a:pPr algn="just">
              <a:buFontTx/>
              <a:buChar char="-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Communication des </a:t>
            </a:r>
            <a:r>
              <a:rPr lang="fr-F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ruptures critiques sur le site de  l’ANSES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:  en cours d’élaboration sur le site.</a:t>
            </a:r>
          </a:p>
          <a:p>
            <a:pPr marL="0" indent="0" algn="just">
              <a:buNone/>
              <a:defRPr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Eléments pouvant être communiqués: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La spécialité en rupture,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Le motif de la rupture,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La durée prévisionnelle de la rupture,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Une proposition de plan de substitution.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00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Ruptures d’approvisionnement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Au niveau européen (EMA) participation  de l’agence à des groupes de travail sur les thématiques « Ruptures » et « Disponibilité ».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  <a:defRPr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Phase test à partir de mi-mars sur la communication par les états membres des problèmes de disponibilité, liées à des ruptures critiques et/ ou suspension d’AMM.</a:t>
            </a:r>
          </a:p>
          <a:p>
            <a:endParaRPr lang="fr-FR" sz="20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2D73A-C7B7-4D56-8AEB-EB51B36502ED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826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Disponibilité Vaccin FCO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361459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 FCO autorisés en France :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BTVPUR ALSAP – MERIAL 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1, 2, 4 et 8 (4 AMM)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BTVPUR – MERIAL : 	            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1, 4 (1 AMM)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ZULVAC - ZOETIS : 	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1, 4 et 8 (5 AMM)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BLUEVAC – CZ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Veterinaria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    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Ov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sérotypes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8 (1 AMM), 4 (1 AMM)</a:t>
            </a: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Etat des stocks</a:t>
            </a:r>
          </a:p>
          <a:p>
            <a:pPr marL="0" indent="0">
              <a:buNone/>
            </a:pPr>
            <a:endParaRPr lang="fr-FR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BTVPUR 4 et BTVPUR8 doses disponibles et en cours de production pour le BTVPUR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BTVPUR 4-8, doses disponibles très prochainement (avant le 01/04/2019)</a:t>
            </a:r>
          </a:p>
        </p:txBody>
      </p:sp>
    </p:spTree>
    <p:extLst>
      <p:ext uri="{BB962C8B-B14F-4D97-AF65-F5344CB8AC3E}">
        <p14:creationId xmlns:p14="http://schemas.microsoft.com/office/powerpoint/2010/main" val="2077169735"/>
      </p:ext>
    </p:extLst>
  </p:cSld>
  <p:clrMapOvr>
    <a:masterClrMapping/>
  </p:clrMapOvr>
</p:sld>
</file>

<file path=ppt/theme/theme1.xml><?xml version="1.0" encoding="utf-8"?>
<a:theme xmlns:a="http://schemas.openxmlformats.org/drawingml/2006/main" name="Réunion DIS 022016- bilan USM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82BE065144A4CB99C975C726B4848" ma:contentTypeVersion="0" ma:contentTypeDescription="Crée un document." ma:contentTypeScope="" ma:versionID="824ef982fd80fa89f8baa5a888a9ce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6b7ca06baf0dd486b5ba457fd1d201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04BEA8-79FB-47CB-A63C-4DA993EB5B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5DF461-9B4A-462A-A9BC-767EAFA74E43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E6D478-4842-42C5-9B48-7A371C48C0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Réunion DIS 022016- bilan USM</Template>
  <TotalTime>4090</TotalTime>
  <Words>444</Words>
  <Application>Microsoft Office PowerPoint</Application>
  <PresentationFormat>Affichage à l'écran (4:3)</PresentationFormat>
  <Paragraphs>105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Réunion DIS 022016- bilan USM</vt:lpstr>
      <vt:lpstr>Présentation PowerPoint</vt:lpstr>
      <vt:lpstr>Disponibilité et gaps thérapeutiques</vt:lpstr>
      <vt:lpstr>Disponibilité et gaps thérapeutiques</vt:lpstr>
      <vt:lpstr>MV à base de plantes</vt:lpstr>
      <vt:lpstr>Ruptures d’approvisionnement</vt:lpstr>
      <vt:lpstr>Ruptures d’approvisionnement</vt:lpstr>
      <vt:lpstr>Disponibilité Vaccin FCO</vt:lpstr>
    </vt:vector>
  </TitlesOfParts>
  <Company>ANSES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de l’Unité Surveillance du Marché pour 2015</dc:title>
  <dc:creator>s.guet</dc:creator>
  <cp:lastModifiedBy>Accueil SIMV</cp:lastModifiedBy>
  <cp:revision>119</cp:revision>
  <cp:lastPrinted>2010-06-12T16:41:23Z</cp:lastPrinted>
  <dcterms:created xsi:type="dcterms:W3CDTF">2016-02-05T13:59:14Z</dcterms:created>
  <dcterms:modified xsi:type="dcterms:W3CDTF">2019-03-06T13:59:02Z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0x010100BEF82BE065144A4CB99C975C726B4848</vt:lpwstr>
  </property>
</Properties>
</file>