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23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0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27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58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3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84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6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57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3B69-B649-45D6-9898-236C092C1B44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70F0-5509-4849-BC0C-E85987F074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0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2060848"/>
            <a:ext cx="561288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200" dirty="0" smtClean="0">
                <a:solidFill>
                  <a:srgbClr val="0000CC"/>
                </a:solidFill>
              </a:rPr>
              <a:t>Implications de l’UMT</a:t>
            </a:r>
          </a:p>
          <a:p>
            <a:pPr algn="r"/>
            <a:r>
              <a:rPr lang="fr-FR" sz="3200" dirty="0" smtClean="0">
                <a:solidFill>
                  <a:srgbClr val="0000CC"/>
                </a:solidFill>
              </a:rPr>
              <a:t>« Santé des Petits Ruminants »</a:t>
            </a:r>
          </a:p>
          <a:p>
            <a:pPr algn="r"/>
            <a:r>
              <a:rPr lang="fr-FR" sz="3200" dirty="0">
                <a:solidFill>
                  <a:srgbClr val="0000CC"/>
                </a:solidFill>
              </a:rPr>
              <a:t>d</a:t>
            </a:r>
            <a:r>
              <a:rPr lang="fr-FR" sz="3200" dirty="0" smtClean="0">
                <a:solidFill>
                  <a:srgbClr val="0000CC"/>
                </a:solidFill>
              </a:rPr>
              <a:t>ans les études sur la résistance </a:t>
            </a:r>
          </a:p>
          <a:p>
            <a:pPr algn="r"/>
            <a:r>
              <a:rPr lang="fr-FR" sz="3200" dirty="0" smtClean="0">
                <a:solidFill>
                  <a:srgbClr val="0000CC"/>
                </a:solidFill>
              </a:rPr>
              <a:t>aux anthelminthiques</a:t>
            </a:r>
            <a:endParaRPr lang="fr-FR" sz="3200" dirty="0">
              <a:solidFill>
                <a:srgbClr val="0000CC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2374926" cy="2216597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10991" y="503094"/>
            <a:ext cx="6304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GT antiparasitaires RFSA – 10 janvier 2019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0133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00CC"/>
                </a:solidFill>
              </a:rPr>
              <a:t>Axes de recherche de l’UMT SPR </a:t>
            </a:r>
            <a:br>
              <a:rPr lang="fr-FR" sz="3600" dirty="0" smtClean="0">
                <a:solidFill>
                  <a:srgbClr val="0000CC"/>
                </a:solidFill>
              </a:rPr>
            </a:br>
            <a:endParaRPr lang="fr-FR" sz="3600" dirty="0">
              <a:solidFill>
                <a:srgbClr val="0000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Axe 1 : Elaboration de nouvelles approches de diagnostic individuel </a:t>
            </a:r>
            <a:r>
              <a:rPr lang="fr-FR" dirty="0" smtClean="0"/>
              <a:t>et collectif</a:t>
            </a:r>
          </a:p>
          <a:p>
            <a:pPr lvl="1"/>
            <a:r>
              <a:rPr lang="fr-FR" sz="2400" dirty="0"/>
              <a:t>Action 1.2 </a:t>
            </a:r>
            <a:r>
              <a:rPr lang="fr-FR" sz="2400" dirty="0">
                <a:solidFill>
                  <a:srgbClr val="0000CC"/>
                </a:solidFill>
              </a:rPr>
              <a:t>Détection des infestations par les helminthes chez </a:t>
            </a:r>
            <a:r>
              <a:rPr lang="fr-FR" sz="2400" dirty="0" smtClean="0">
                <a:solidFill>
                  <a:srgbClr val="0000CC"/>
                </a:solidFill>
              </a:rPr>
              <a:t>les petits ruminants</a:t>
            </a:r>
          </a:p>
          <a:p>
            <a:pPr marL="457200" lvl="1" indent="0">
              <a:buNone/>
            </a:pPr>
            <a:endParaRPr lang="fr-FR" sz="2400" dirty="0" smtClean="0"/>
          </a:p>
          <a:p>
            <a:r>
              <a:rPr lang="fr-FR" dirty="0"/>
              <a:t>Axe 2 : Caractérisation des facteurs de risque sanitaires et hygiéniques </a:t>
            </a:r>
            <a:r>
              <a:rPr lang="fr-FR" dirty="0" smtClean="0"/>
              <a:t>en vue </a:t>
            </a:r>
            <a:r>
              <a:rPr lang="fr-FR" dirty="0"/>
              <a:t>de leur </a:t>
            </a:r>
            <a:r>
              <a:rPr lang="fr-FR" dirty="0" smtClean="0"/>
              <a:t>maîtrise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Axe 3 : Maîtrise sanitaire des systèmes d’élevages adaptée aux </a:t>
            </a:r>
            <a:r>
              <a:rPr lang="fr-FR" dirty="0" smtClean="0"/>
              <a:t>nouveaux enjeux sociétaux</a:t>
            </a:r>
          </a:p>
          <a:p>
            <a:pPr lvl="1"/>
            <a:r>
              <a:rPr lang="fr-FR" sz="2400" dirty="0"/>
              <a:t>Action 3.1 </a:t>
            </a:r>
            <a:r>
              <a:rPr lang="fr-FR" sz="2400" dirty="0">
                <a:solidFill>
                  <a:srgbClr val="0000CC"/>
                </a:solidFill>
              </a:rPr>
              <a:t>Approche raisonnée de l’utilisation des </a:t>
            </a:r>
            <a:r>
              <a:rPr lang="fr-FR" sz="2400" dirty="0" smtClean="0">
                <a:solidFill>
                  <a:srgbClr val="0000CC"/>
                </a:solidFill>
              </a:rPr>
              <a:t>intrants médicamenteux en réponse au phénomène de résistance</a:t>
            </a:r>
          </a:p>
          <a:p>
            <a:pPr lvl="1"/>
            <a:r>
              <a:rPr lang="fr-FR" sz="2400" dirty="0"/>
              <a:t>Action 3.2 Utilisation de substances naturelles </a:t>
            </a:r>
            <a:r>
              <a:rPr lang="fr-FR" sz="2400" dirty="0" smtClean="0"/>
              <a:t>comme alternatives </a:t>
            </a:r>
            <a:r>
              <a:rPr lang="fr-FR" sz="2400" dirty="0"/>
              <a:t>aux molécules chimiques de </a:t>
            </a:r>
            <a:r>
              <a:rPr lang="fr-FR" sz="2400" dirty="0" smtClean="0"/>
              <a:t>synthèse</a:t>
            </a:r>
          </a:p>
          <a:p>
            <a:pPr lvl="1"/>
            <a:r>
              <a:rPr lang="fr-FR" sz="2400" dirty="0"/>
              <a:t>Action 3.3 Sélection génétique pour la résistance aux maladies</a:t>
            </a:r>
          </a:p>
        </p:txBody>
      </p:sp>
    </p:spTree>
    <p:extLst>
      <p:ext uri="{BB962C8B-B14F-4D97-AF65-F5344CB8AC3E}">
        <p14:creationId xmlns:p14="http://schemas.microsoft.com/office/powerpoint/2010/main" val="403112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00CC"/>
                </a:solidFill>
              </a:rPr>
              <a:t>Epidémiologie - enquêtes terrain</a:t>
            </a:r>
            <a:br>
              <a:rPr lang="fr-FR" sz="3600" dirty="0" smtClean="0">
                <a:solidFill>
                  <a:srgbClr val="0000CC"/>
                </a:solidFill>
              </a:rPr>
            </a:br>
            <a:r>
              <a:rPr lang="fr-FR" sz="3600" dirty="0" smtClean="0">
                <a:solidFill>
                  <a:srgbClr val="0000CC"/>
                </a:solidFill>
              </a:rPr>
              <a:t>1. réalisé</a:t>
            </a:r>
            <a:endParaRPr lang="fr-FR" sz="3600" dirty="0">
              <a:solidFill>
                <a:srgbClr val="0000CC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354170"/>
              </p:ext>
            </p:extLst>
          </p:nvPr>
        </p:nvGraphicFramePr>
        <p:xfrm>
          <a:off x="467544" y="1412776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960440"/>
                <a:gridCol w="2170584"/>
              </a:tblGrid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Cible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Principaux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dirty="0" smtClean="0"/>
                        <a:t>résultats de l’enquête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Publication </a:t>
                      </a:r>
                    </a:p>
                    <a:p>
                      <a:pPr algn="ctr"/>
                      <a:r>
                        <a:rPr lang="fr-FR" sz="2000" dirty="0" smtClean="0"/>
                        <a:t>associée</a:t>
                      </a:r>
                      <a:endParaRPr lang="fr-FR" sz="2000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laitiers </a:t>
                      </a:r>
                    </a:p>
                    <a:p>
                      <a:pPr algn="ctr"/>
                      <a:r>
                        <a:rPr lang="fr-FR" dirty="0" smtClean="0"/>
                        <a:t>des Pyrénées Atlantiques</a:t>
                      </a:r>
                      <a:r>
                        <a:rPr lang="fr-FR" baseline="0" dirty="0" smtClean="0"/>
                        <a:t> et de l’Aveyron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Résistance généralisée aux benzimidazoles dans les deux bassins</a:t>
                      </a:r>
                    </a:p>
                    <a:p>
                      <a:pPr algn="ctr"/>
                      <a:r>
                        <a:rPr lang="fr-FR" dirty="0" smtClean="0"/>
                        <a:t>Pas de résistance à l’ivermectine </a:t>
                      </a:r>
                    </a:p>
                    <a:p>
                      <a:pPr algn="ctr"/>
                      <a:r>
                        <a:rPr lang="fr-FR" dirty="0" smtClean="0"/>
                        <a:t>ni</a:t>
                      </a:r>
                      <a:r>
                        <a:rPr lang="fr-FR" baseline="0" dirty="0" smtClean="0"/>
                        <a:t> à la moxidectine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Geurden</a:t>
                      </a:r>
                      <a:r>
                        <a:rPr lang="fr-FR" baseline="0" dirty="0" smtClean="0"/>
                        <a:t> et al., 2014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allaitants </a:t>
                      </a:r>
                    </a:p>
                    <a:p>
                      <a:pPr algn="ctr"/>
                      <a:r>
                        <a:rPr lang="fr-FR" dirty="0" smtClean="0"/>
                        <a:t>de Corrèze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Résistance aux benzimidazoles </a:t>
                      </a:r>
                    </a:p>
                    <a:p>
                      <a:pPr algn="ctr"/>
                      <a:r>
                        <a:rPr lang="fr-FR" dirty="0" smtClean="0"/>
                        <a:t>dans 3 élevages sur 4</a:t>
                      </a:r>
                    </a:p>
                    <a:p>
                      <a:pPr algn="ctr"/>
                      <a:r>
                        <a:rPr lang="fr-FR" dirty="0" smtClean="0"/>
                        <a:t>Suspicion de résistance à l’IVM dans un élevage sur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Milhes et al., 2017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allaitants </a:t>
                      </a:r>
                    </a:p>
                    <a:p>
                      <a:pPr algn="ctr"/>
                      <a:r>
                        <a:rPr lang="fr-FR" dirty="0" smtClean="0"/>
                        <a:t>des Alpes de Haute-Provence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Résistance aux BZ dans 3 élevages sur 5, suspicion dans 2/5</a:t>
                      </a:r>
                    </a:p>
                    <a:p>
                      <a:pPr algn="ctr"/>
                      <a:r>
                        <a:rPr lang="fr-FR" dirty="0" smtClean="0"/>
                        <a:t>Pas de résistance</a:t>
                      </a:r>
                      <a:r>
                        <a:rPr lang="fr-FR" baseline="0" dirty="0" smtClean="0"/>
                        <a:t> à l’IVM ni à la MOX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Thèse vétérinaire </a:t>
                      </a:r>
                      <a:r>
                        <a:rPr lang="fr-FR" dirty="0" err="1" smtClean="0"/>
                        <a:t>Joelle</a:t>
                      </a:r>
                      <a:r>
                        <a:rPr lang="fr-FR" dirty="0" smtClean="0"/>
                        <a:t> Laporte et Alexia Fluck, 2018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allaitants </a:t>
                      </a:r>
                    </a:p>
                    <a:p>
                      <a:pPr algn="ctr"/>
                      <a:r>
                        <a:rPr lang="fr-FR" dirty="0" smtClean="0"/>
                        <a:t>des Hautes Pyrénées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Multirésistance</a:t>
                      </a:r>
                      <a:r>
                        <a:rPr lang="fr-FR" dirty="0" smtClean="0"/>
                        <a:t> de</a:t>
                      </a:r>
                      <a:r>
                        <a:rPr lang="fr-FR" baseline="0" dirty="0" smtClean="0"/>
                        <a:t> l’espèce </a:t>
                      </a:r>
                    </a:p>
                    <a:p>
                      <a:pPr algn="ctr"/>
                      <a:r>
                        <a:rPr lang="fr-FR" b="0" i="1" baseline="0" dirty="0" smtClean="0"/>
                        <a:t>Haemonchus contortus </a:t>
                      </a:r>
                      <a:r>
                        <a:rPr lang="fr-FR" baseline="0" dirty="0" smtClean="0"/>
                        <a:t>aux BZ et à l’IVM</a:t>
                      </a:r>
                    </a:p>
                    <a:p>
                      <a:pPr algn="ctr"/>
                      <a:r>
                        <a:rPr lang="fr-FR" baseline="0" dirty="0" smtClean="0"/>
                        <a:t>Sensibilité au LEV, CLO et MOX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Cazajous</a:t>
                      </a:r>
                      <a:r>
                        <a:rPr lang="fr-FR" dirty="0" smtClean="0"/>
                        <a:t> et al., 2018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9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00CC"/>
                </a:solidFill>
              </a:rPr>
              <a:t>Epidémiologie - enquêtes terrain</a:t>
            </a:r>
            <a:br>
              <a:rPr lang="fr-FR" sz="3600" dirty="0" smtClean="0">
                <a:solidFill>
                  <a:srgbClr val="0000CC"/>
                </a:solidFill>
              </a:rPr>
            </a:br>
            <a:r>
              <a:rPr lang="fr-FR" sz="3600" dirty="0" smtClean="0">
                <a:solidFill>
                  <a:srgbClr val="0000CC"/>
                </a:solidFill>
              </a:rPr>
              <a:t>2. en cours</a:t>
            </a:r>
            <a:endParaRPr lang="fr-FR" sz="3600" dirty="0">
              <a:solidFill>
                <a:srgbClr val="0000CC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707098"/>
              </p:ext>
            </p:extLst>
          </p:nvPr>
        </p:nvGraphicFramePr>
        <p:xfrm>
          <a:off x="251520" y="1412776"/>
          <a:ext cx="864095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474"/>
                <a:gridCol w="4071935"/>
                <a:gridCol w="2365550"/>
              </a:tblGrid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Cible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Objectifs de l’enquête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Publication </a:t>
                      </a:r>
                    </a:p>
                    <a:p>
                      <a:pPr algn="ctr"/>
                      <a:r>
                        <a:rPr lang="fr-FR" sz="2000" dirty="0" smtClean="0"/>
                        <a:t>ou thèse vétérinaire associée</a:t>
                      </a:r>
                      <a:endParaRPr lang="fr-FR" sz="2000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laitiers et allaitants</a:t>
                      </a:r>
                    </a:p>
                    <a:p>
                      <a:pPr algn="ctr"/>
                      <a:r>
                        <a:rPr lang="fr-FR" baseline="0" dirty="0" smtClean="0"/>
                        <a:t>de l’Aveyron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Evaluer l’efficacité de l’éprinomectine </a:t>
                      </a:r>
                    </a:p>
                    <a:p>
                      <a:pPr algn="ctr"/>
                      <a:r>
                        <a:rPr lang="fr-FR" dirty="0" smtClean="0"/>
                        <a:t>(13 élevages laitiers )</a:t>
                      </a:r>
                    </a:p>
                    <a:p>
                      <a:pPr algn="ctr"/>
                      <a:r>
                        <a:rPr lang="fr-FR" dirty="0" smtClean="0"/>
                        <a:t>Evaluer l’efficacité de l’IVM et de la MOX (15 élevages allaitants)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Anaelle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Desmolin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Ovins allaitants </a:t>
                      </a:r>
                    </a:p>
                    <a:p>
                      <a:pPr algn="ctr"/>
                      <a:r>
                        <a:rPr lang="fr-FR" dirty="0" smtClean="0"/>
                        <a:t>de Haute Vienne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Evaluer l’efficacité des</a:t>
                      </a:r>
                      <a:r>
                        <a:rPr lang="fr-FR" baseline="0" dirty="0" smtClean="0"/>
                        <a:t> BZ, LEV, Monépantel, IVM, MOX et CLO </a:t>
                      </a:r>
                    </a:p>
                    <a:p>
                      <a:pPr algn="ctr"/>
                      <a:r>
                        <a:rPr lang="fr-FR" baseline="0" dirty="0" smtClean="0"/>
                        <a:t>(10 élevages)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Sébastien </a:t>
                      </a:r>
                      <a:r>
                        <a:rPr lang="fr-FR" dirty="0" err="1" smtClean="0"/>
                        <a:t>Greil</a:t>
                      </a:r>
                      <a:r>
                        <a:rPr lang="fr-FR" dirty="0" smtClean="0"/>
                        <a:t> et </a:t>
                      </a:r>
                    </a:p>
                    <a:p>
                      <a:pPr algn="ctr"/>
                      <a:r>
                        <a:rPr lang="fr-FR" dirty="0" smtClean="0"/>
                        <a:t>Aline </a:t>
                      </a:r>
                      <a:r>
                        <a:rPr lang="fr-FR" dirty="0" err="1" smtClean="0"/>
                        <a:t>Richelme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Caprins laitiers</a:t>
                      </a:r>
                    </a:p>
                    <a:p>
                      <a:pPr algn="ctr"/>
                      <a:r>
                        <a:rPr lang="fr-FR" dirty="0" smtClean="0"/>
                        <a:t>des Pyrénées Atlantiques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Exploration d’une suspicion de résistance à l’éprinomectine dans un élevage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Chèvres</a:t>
                      </a:r>
                      <a:r>
                        <a:rPr lang="fr-FR" b="1" baseline="0" dirty="0" smtClean="0"/>
                        <a:t> Angora</a:t>
                      </a:r>
                    </a:p>
                    <a:p>
                      <a:pPr algn="ctr"/>
                      <a:r>
                        <a:rPr lang="fr-FR" b="0" baseline="0" dirty="0" smtClean="0"/>
                        <a:t>des Pyrénées Atlantiques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Exploration d’une </a:t>
                      </a:r>
                      <a:r>
                        <a:rPr lang="fr-FR" dirty="0" err="1" smtClean="0"/>
                        <a:t>mutirésistance</a:t>
                      </a:r>
                      <a:r>
                        <a:rPr lang="fr-FR" dirty="0" smtClean="0"/>
                        <a:t> aux BZ, IVM et MOX dans un élevage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CC"/>
                </a:solidFill>
              </a:rPr>
              <a:t>Outils de diagnostic et de dépistage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0000CC"/>
                </a:solidFill>
              </a:rPr>
              <a:t>PCR temps réel (Milhes et al., 2017) </a:t>
            </a:r>
            <a:r>
              <a:rPr lang="fr-FR" dirty="0" smtClean="0"/>
              <a:t>pour identifier les larves infestantes des espèces :</a:t>
            </a:r>
          </a:p>
          <a:p>
            <a:pPr lvl="1"/>
            <a:r>
              <a:rPr lang="fr-FR" i="1" dirty="0" smtClean="0"/>
              <a:t>Haemonchus contortus</a:t>
            </a:r>
          </a:p>
          <a:p>
            <a:pPr lvl="1"/>
            <a:r>
              <a:rPr lang="fr-FR" i="1" dirty="0" smtClean="0"/>
              <a:t>Teladorsagia circumcincta</a:t>
            </a:r>
          </a:p>
          <a:p>
            <a:pPr lvl="1"/>
            <a:r>
              <a:rPr lang="fr-FR" i="1" dirty="0" smtClean="0"/>
              <a:t>Trichostrongylus colubriformis</a:t>
            </a:r>
          </a:p>
          <a:p>
            <a:pPr marL="457200" lvl="1" indent="0">
              <a:buNone/>
            </a:pPr>
            <a:endParaRPr lang="fr-FR" i="1" dirty="0" smtClean="0"/>
          </a:p>
          <a:p>
            <a:r>
              <a:rPr lang="fr-FR" dirty="0" smtClean="0"/>
              <a:t>Evaluation en cours de la </a:t>
            </a:r>
            <a:r>
              <a:rPr lang="fr-FR" dirty="0" smtClean="0">
                <a:solidFill>
                  <a:srgbClr val="0000CC"/>
                </a:solidFill>
              </a:rPr>
              <a:t>coprologie de mélange </a:t>
            </a:r>
            <a:r>
              <a:rPr lang="fr-FR" dirty="0" smtClean="0"/>
              <a:t>dans un dépistage simplifié de la résistance en élevage par rapport aux coprologies individuelles</a:t>
            </a:r>
          </a:p>
          <a:p>
            <a:pPr lvl="1"/>
            <a:r>
              <a:rPr lang="fr-FR" dirty="0" smtClean="0"/>
              <a:t>Thèse Sébastien </a:t>
            </a:r>
            <a:r>
              <a:rPr lang="fr-FR" dirty="0" err="1" smtClean="0"/>
              <a:t>Greil</a:t>
            </a:r>
            <a:r>
              <a:rPr lang="fr-FR" dirty="0" smtClean="0"/>
              <a:t> et Aline </a:t>
            </a:r>
            <a:r>
              <a:rPr lang="fr-FR" dirty="0" err="1" smtClean="0"/>
              <a:t>Richelme</a:t>
            </a:r>
            <a:r>
              <a:rPr lang="fr-FR" dirty="0" smtClean="0"/>
              <a:t> sur 10 élevages de Haute Vienne avec le CIIRPO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4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150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00CC"/>
                </a:solidFill>
              </a:rPr>
              <a:t>En projet…</a:t>
            </a:r>
            <a:endParaRPr lang="fr-FR" sz="3600" dirty="0">
              <a:solidFill>
                <a:srgbClr val="0000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5150" y="1268760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Montage d’un </a:t>
            </a:r>
            <a:r>
              <a:rPr lang="fr-FR" sz="2800" dirty="0" smtClean="0">
                <a:solidFill>
                  <a:srgbClr val="0000CC"/>
                </a:solidFill>
              </a:rPr>
              <a:t>observatoire de la résistance à l’éprinomectine </a:t>
            </a:r>
            <a:r>
              <a:rPr lang="fr-FR" sz="2800" dirty="0" smtClean="0"/>
              <a:t>dans les deux bassins ovins laitiers des PA et du rayon de Roquefort</a:t>
            </a:r>
          </a:p>
          <a:p>
            <a:pPr lvl="1"/>
            <a:r>
              <a:rPr lang="fr-FR" sz="2400" dirty="0" smtClean="0"/>
              <a:t>Eprinomectine = seule solution AH en lactation…</a:t>
            </a:r>
          </a:p>
          <a:p>
            <a:pPr lvl="1"/>
            <a:r>
              <a:rPr lang="fr-FR" sz="2400" dirty="0" smtClean="0"/>
              <a:t>Surveillance passive et active avec un réseau de partenaires publics et privés de terrain</a:t>
            </a:r>
          </a:p>
          <a:p>
            <a:pPr lvl="1"/>
            <a:r>
              <a:rPr lang="fr-FR" sz="2400" dirty="0" smtClean="0"/>
              <a:t>Surveillance de terrain couplée avec un isolement des souches résistantes et étude des mécanismes moléculaires de résistance</a:t>
            </a:r>
          </a:p>
          <a:p>
            <a:pPr lvl="2"/>
            <a:r>
              <a:rPr lang="fr-FR" sz="2000" dirty="0" smtClean="0"/>
              <a:t>INRA ISP </a:t>
            </a:r>
            <a:endParaRPr lang="fr-FR" sz="2000" dirty="0"/>
          </a:p>
          <a:p>
            <a:pPr lvl="2"/>
            <a:r>
              <a:rPr lang="fr-FR" sz="2000" dirty="0" smtClean="0"/>
              <a:t>St Martin du Touch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6237312"/>
            <a:ext cx="7684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… mais bon…  projet recalé trois fois de suite par France Futur Elevage …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7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00CC"/>
                </a:solidFill>
              </a:rPr>
              <a:t>En projet…</a:t>
            </a:r>
            <a:endParaRPr lang="fr-FR" sz="3600" dirty="0">
              <a:solidFill>
                <a:srgbClr val="0000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Possibilité de </a:t>
            </a:r>
            <a:r>
              <a:rPr lang="fr-FR" sz="2800" dirty="0" smtClean="0">
                <a:solidFill>
                  <a:srgbClr val="0000CC"/>
                </a:solidFill>
              </a:rPr>
              <a:t>tester de nouvelles méthodes de dépistage de la résistance</a:t>
            </a:r>
            <a:r>
              <a:rPr lang="fr-FR" sz="2800" dirty="0" smtClean="0"/>
              <a:t> dans les élevages suivis et sur les souches résistantes…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	avis aux amateurs…</a:t>
            </a:r>
          </a:p>
        </p:txBody>
      </p:sp>
    </p:spTree>
    <p:extLst>
      <p:ext uri="{BB962C8B-B14F-4D97-AF65-F5344CB8AC3E}">
        <p14:creationId xmlns:p14="http://schemas.microsoft.com/office/powerpoint/2010/main" val="13729196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518</Words>
  <Application>Microsoft Office PowerPoint</Application>
  <PresentationFormat>Affichage à l'écran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Axes de recherche de l’UMT SPR  </vt:lpstr>
      <vt:lpstr>Epidémiologie - enquêtes terrain 1. réalisé</vt:lpstr>
      <vt:lpstr>Epidémiologie - enquêtes terrain 2. en cours</vt:lpstr>
      <vt:lpstr>Outils de diagnostic et de dépistage</vt:lpstr>
      <vt:lpstr>En projet…</vt:lpstr>
      <vt:lpstr>En projet…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Jacquiet</dc:creator>
  <cp:lastModifiedBy>Philippe Jacquiet</cp:lastModifiedBy>
  <cp:revision>12</cp:revision>
  <dcterms:created xsi:type="dcterms:W3CDTF">2019-01-06T16:36:47Z</dcterms:created>
  <dcterms:modified xsi:type="dcterms:W3CDTF">2019-01-06T17:52:05Z</dcterms:modified>
</cp:coreProperties>
</file>