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9" r:id="rId4"/>
    <p:sldId id="260" r:id="rId5"/>
    <p:sldId id="261" r:id="rId6"/>
    <p:sldId id="262" r:id="rId7"/>
    <p:sldId id="263" r:id="rId8"/>
    <p:sldId id="266" r:id="rId9"/>
    <p:sldId id="265" r:id="rId10"/>
    <p:sldId id="268" r:id="rId11"/>
    <p:sldId id="269" r:id="rId12"/>
    <p:sldId id="270" r:id="rId13"/>
    <p:sldId id="264" r:id="rId1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778"/>
    <p:restoredTop sz="93268"/>
  </p:normalViewPr>
  <p:slideViewPr>
    <p:cSldViewPr snapToGrid="0" snapToObjects="1">
      <p:cViewPr varScale="1">
        <p:scale>
          <a:sx n="76" d="100"/>
          <a:sy n="76" d="100"/>
        </p:scale>
        <p:origin x="224" y="6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C15E042-311E-484B-914B-2FE94FC32075}"/>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9619EBAD-F8CB-1946-AAFB-CE2A739CD50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92C3F701-5C5A-8C44-A2C8-F19DAE2596FC}"/>
              </a:ext>
            </a:extLst>
          </p:cNvPr>
          <p:cNvSpPr>
            <a:spLocks noGrp="1"/>
          </p:cNvSpPr>
          <p:nvPr>
            <p:ph type="dt" sz="half" idx="10"/>
          </p:nvPr>
        </p:nvSpPr>
        <p:spPr/>
        <p:txBody>
          <a:bodyPr/>
          <a:lstStyle/>
          <a:p>
            <a:fld id="{5F536A22-09BA-A84A-A8D9-439E031181C6}" type="datetimeFigureOut">
              <a:rPr lang="fr-FR" smtClean="0"/>
              <a:t>03/12/2018</a:t>
            </a:fld>
            <a:endParaRPr lang="fr-FR"/>
          </a:p>
        </p:txBody>
      </p:sp>
      <p:sp>
        <p:nvSpPr>
          <p:cNvPr id="5" name="Espace réservé du pied de page 4">
            <a:extLst>
              <a:ext uri="{FF2B5EF4-FFF2-40B4-BE49-F238E27FC236}">
                <a16:creationId xmlns:a16="http://schemas.microsoft.com/office/drawing/2014/main" id="{D88DDE03-F49F-4447-BD86-39E49FBFE6E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C9A36E4-EEB3-D440-8BB9-3E1CF662F5C0}"/>
              </a:ext>
            </a:extLst>
          </p:cNvPr>
          <p:cNvSpPr>
            <a:spLocks noGrp="1"/>
          </p:cNvSpPr>
          <p:nvPr>
            <p:ph type="sldNum" sz="quarter" idx="12"/>
          </p:nvPr>
        </p:nvSpPr>
        <p:spPr/>
        <p:txBody>
          <a:bodyPr/>
          <a:lstStyle/>
          <a:p>
            <a:fld id="{2CD03365-D2C4-9647-B906-91403A7D0C4D}" type="slidenum">
              <a:rPr lang="fr-FR" smtClean="0"/>
              <a:t>‹N°›</a:t>
            </a:fld>
            <a:endParaRPr lang="fr-FR"/>
          </a:p>
        </p:txBody>
      </p:sp>
    </p:spTree>
    <p:extLst>
      <p:ext uri="{BB962C8B-B14F-4D97-AF65-F5344CB8AC3E}">
        <p14:creationId xmlns:p14="http://schemas.microsoft.com/office/powerpoint/2010/main" val="2200289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CCD561C-3A50-A440-B94D-B8D8859F6FFC}"/>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57C10373-7D23-A64A-B4CE-7A6310CADABF}"/>
              </a:ext>
            </a:extLst>
          </p:cNvPr>
          <p:cNvSpPr>
            <a:spLocks noGrp="1"/>
          </p:cNvSpPr>
          <p:nvPr>
            <p:ph type="body" orient="vert" idx="1"/>
          </p:nvPr>
        </p:nvSpPr>
        <p:spPr/>
        <p:txBody>
          <a:bodyPr vert="eaVert"/>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4D764BF6-D351-D14E-BC3E-1FCABADFDB3C}"/>
              </a:ext>
            </a:extLst>
          </p:cNvPr>
          <p:cNvSpPr>
            <a:spLocks noGrp="1"/>
          </p:cNvSpPr>
          <p:nvPr>
            <p:ph type="dt" sz="half" idx="10"/>
          </p:nvPr>
        </p:nvSpPr>
        <p:spPr/>
        <p:txBody>
          <a:bodyPr/>
          <a:lstStyle/>
          <a:p>
            <a:fld id="{5F536A22-09BA-A84A-A8D9-439E031181C6}" type="datetimeFigureOut">
              <a:rPr lang="fr-FR" smtClean="0"/>
              <a:t>03/12/2018</a:t>
            </a:fld>
            <a:endParaRPr lang="fr-FR"/>
          </a:p>
        </p:txBody>
      </p:sp>
      <p:sp>
        <p:nvSpPr>
          <p:cNvPr id="5" name="Espace réservé du pied de page 4">
            <a:extLst>
              <a:ext uri="{FF2B5EF4-FFF2-40B4-BE49-F238E27FC236}">
                <a16:creationId xmlns:a16="http://schemas.microsoft.com/office/drawing/2014/main" id="{96B71DB6-5C46-724A-8541-0649EE8BB71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EAB212D-C2B2-9D49-BAFE-D5C1876D3EC3}"/>
              </a:ext>
            </a:extLst>
          </p:cNvPr>
          <p:cNvSpPr>
            <a:spLocks noGrp="1"/>
          </p:cNvSpPr>
          <p:nvPr>
            <p:ph type="sldNum" sz="quarter" idx="12"/>
          </p:nvPr>
        </p:nvSpPr>
        <p:spPr/>
        <p:txBody>
          <a:bodyPr/>
          <a:lstStyle/>
          <a:p>
            <a:fld id="{2CD03365-D2C4-9647-B906-91403A7D0C4D}" type="slidenum">
              <a:rPr lang="fr-FR" smtClean="0"/>
              <a:t>‹N°›</a:t>
            </a:fld>
            <a:endParaRPr lang="fr-FR"/>
          </a:p>
        </p:txBody>
      </p:sp>
    </p:spTree>
    <p:extLst>
      <p:ext uri="{BB962C8B-B14F-4D97-AF65-F5344CB8AC3E}">
        <p14:creationId xmlns:p14="http://schemas.microsoft.com/office/powerpoint/2010/main" val="126802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18116E90-AC87-5D4B-AA68-3627DEF8132D}"/>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64CAE032-BEAC-EF40-8122-E98F1FE5A9F7}"/>
              </a:ext>
            </a:extLst>
          </p:cNvPr>
          <p:cNvSpPr>
            <a:spLocks noGrp="1"/>
          </p:cNvSpPr>
          <p:nvPr>
            <p:ph type="body" orient="vert" idx="1"/>
          </p:nvPr>
        </p:nvSpPr>
        <p:spPr>
          <a:xfrm>
            <a:off x="838200" y="365125"/>
            <a:ext cx="7734300" cy="5811838"/>
          </a:xfrm>
        </p:spPr>
        <p:txBody>
          <a:bodyPr vert="eaVert"/>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C9840DAC-F312-8B4E-8A61-29D2383C82BC}"/>
              </a:ext>
            </a:extLst>
          </p:cNvPr>
          <p:cNvSpPr>
            <a:spLocks noGrp="1"/>
          </p:cNvSpPr>
          <p:nvPr>
            <p:ph type="dt" sz="half" idx="10"/>
          </p:nvPr>
        </p:nvSpPr>
        <p:spPr/>
        <p:txBody>
          <a:bodyPr/>
          <a:lstStyle/>
          <a:p>
            <a:fld id="{5F536A22-09BA-A84A-A8D9-439E031181C6}" type="datetimeFigureOut">
              <a:rPr lang="fr-FR" smtClean="0"/>
              <a:t>03/12/2018</a:t>
            </a:fld>
            <a:endParaRPr lang="fr-FR"/>
          </a:p>
        </p:txBody>
      </p:sp>
      <p:sp>
        <p:nvSpPr>
          <p:cNvPr id="5" name="Espace réservé du pied de page 4">
            <a:extLst>
              <a:ext uri="{FF2B5EF4-FFF2-40B4-BE49-F238E27FC236}">
                <a16:creationId xmlns:a16="http://schemas.microsoft.com/office/drawing/2014/main" id="{AF644A2B-D937-4E48-A925-EB755BF8B35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F9630A9-DD76-5C45-945E-31B5184A6248}"/>
              </a:ext>
            </a:extLst>
          </p:cNvPr>
          <p:cNvSpPr>
            <a:spLocks noGrp="1"/>
          </p:cNvSpPr>
          <p:nvPr>
            <p:ph type="sldNum" sz="quarter" idx="12"/>
          </p:nvPr>
        </p:nvSpPr>
        <p:spPr/>
        <p:txBody>
          <a:bodyPr/>
          <a:lstStyle/>
          <a:p>
            <a:fld id="{2CD03365-D2C4-9647-B906-91403A7D0C4D}" type="slidenum">
              <a:rPr lang="fr-FR" smtClean="0"/>
              <a:t>‹N°›</a:t>
            </a:fld>
            <a:endParaRPr lang="fr-FR"/>
          </a:p>
        </p:txBody>
      </p:sp>
    </p:spTree>
    <p:extLst>
      <p:ext uri="{BB962C8B-B14F-4D97-AF65-F5344CB8AC3E}">
        <p14:creationId xmlns:p14="http://schemas.microsoft.com/office/powerpoint/2010/main" val="3227171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E2BFAAA-D2B8-424C-B121-CE1A8B13F28B}"/>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70CE6BA2-86B6-3742-BF1A-32C80280A70A}"/>
              </a:ext>
            </a:extLst>
          </p:cNvPr>
          <p:cNvSpPr>
            <a:spLocks noGrp="1"/>
          </p:cNvSpPr>
          <p:nvPr>
            <p:ph idx="1"/>
          </p:nvPr>
        </p:nvSpPr>
        <p:spPr/>
        <p:txBody>
          <a:body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6DFBB960-0562-7D4A-898D-EA9E53CF1FD7}"/>
              </a:ext>
            </a:extLst>
          </p:cNvPr>
          <p:cNvSpPr>
            <a:spLocks noGrp="1"/>
          </p:cNvSpPr>
          <p:nvPr>
            <p:ph type="dt" sz="half" idx="10"/>
          </p:nvPr>
        </p:nvSpPr>
        <p:spPr/>
        <p:txBody>
          <a:bodyPr/>
          <a:lstStyle/>
          <a:p>
            <a:fld id="{5F536A22-09BA-A84A-A8D9-439E031181C6}" type="datetimeFigureOut">
              <a:rPr lang="fr-FR" smtClean="0"/>
              <a:t>03/12/2018</a:t>
            </a:fld>
            <a:endParaRPr lang="fr-FR"/>
          </a:p>
        </p:txBody>
      </p:sp>
      <p:sp>
        <p:nvSpPr>
          <p:cNvPr id="5" name="Espace réservé du pied de page 4">
            <a:extLst>
              <a:ext uri="{FF2B5EF4-FFF2-40B4-BE49-F238E27FC236}">
                <a16:creationId xmlns:a16="http://schemas.microsoft.com/office/drawing/2014/main" id="{84C55F0A-71CC-F64A-904C-AF1CFCC9133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6B7A748-33CB-E342-B435-E2F4AAAD2017}"/>
              </a:ext>
            </a:extLst>
          </p:cNvPr>
          <p:cNvSpPr>
            <a:spLocks noGrp="1"/>
          </p:cNvSpPr>
          <p:nvPr>
            <p:ph type="sldNum" sz="quarter" idx="12"/>
          </p:nvPr>
        </p:nvSpPr>
        <p:spPr/>
        <p:txBody>
          <a:bodyPr/>
          <a:lstStyle/>
          <a:p>
            <a:fld id="{2CD03365-D2C4-9647-B906-91403A7D0C4D}" type="slidenum">
              <a:rPr lang="fr-FR" smtClean="0"/>
              <a:t>‹N°›</a:t>
            </a:fld>
            <a:endParaRPr lang="fr-FR"/>
          </a:p>
        </p:txBody>
      </p:sp>
    </p:spTree>
    <p:extLst>
      <p:ext uri="{BB962C8B-B14F-4D97-AF65-F5344CB8AC3E}">
        <p14:creationId xmlns:p14="http://schemas.microsoft.com/office/powerpoint/2010/main" val="77087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1E6B949-CCD7-2D43-A2DB-16E656DD8D60}"/>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5B6405AD-D634-0F4D-8D98-220230042E9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013931F9-13DF-FA4B-BA4A-715F65AFB535}"/>
              </a:ext>
            </a:extLst>
          </p:cNvPr>
          <p:cNvSpPr>
            <a:spLocks noGrp="1"/>
          </p:cNvSpPr>
          <p:nvPr>
            <p:ph type="dt" sz="half" idx="10"/>
          </p:nvPr>
        </p:nvSpPr>
        <p:spPr/>
        <p:txBody>
          <a:bodyPr/>
          <a:lstStyle/>
          <a:p>
            <a:fld id="{5F536A22-09BA-A84A-A8D9-439E031181C6}" type="datetimeFigureOut">
              <a:rPr lang="fr-FR" smtClean="0"/>
              <a:t>03/12/2018</a:t>
            </a:fld>
            <a:endParaRPr lang="fr-FR"/>
          </a:p>
        </p:txBody>
      </p:sp>
      <p:sp>
        <p:nvSpPr>
          <p:cNvPr id="5" name="Espace réservé du pied de page 4">
            <a:extLst>
              <a:ext uri="{FF2B5EF4-FFF2-40B4-BE49-F238E27FC236}">
                <a16:creationId xmlns:a16="http://schemas.microsoft.com/office/drawing/2014/main" id="{50F998B0-1BEA-F94E-A9AE-04442196C51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2AE8D2A-8CED-594C-B91E-E2F4514B8156}"/>
              </a:ext>
            </a:extLst>
          </p:cNvPr>
          <p:cNvSpPr>
            <a:spLocks noGrp="1"/>
          </p:cNvSpPr>
          <p:nvPr>
            <p:ph type="sldNum" sz="quarter" idx="12"/>
          </p:nvPr>
        </p:nvSpPr>
        <p:spPr/>
        <p:txBody>
          <a:bodyPr/>
          <a:lstStyle/>
          <a:p>
            <a:fld id="{2CD03365-D2C4-9647-B906-91403A7D0C4D}" type="slidenum">
              <a:rPr lang="fr-FR" smtClean="0"/>
              <a:t>‹N°›</a:t>
            </a:fld>
            <a:endParaRPr lang="fr-FR"/>
          </a:p>
        </p:txBody>
      </p:sp>
    </p:spTree>
    <p:extLst>
      <p:ext uri="{BB962C8B-B14F-4D97-AF65-F5344CB8AC3E}">
        <p14:creationId xmlns:p14="http://schemas.microsoft.com/office/powerpoint/2010/main" val="1306148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3ED5C90-B064-9040-B2BD-231E116EEBC1}"/>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3815C815-C2B4-A845-96CF-DC284B23FCF1}"/>
              </a:ext>
            </a:extLst>
          </p:cNvPr>
          <p:cNvSpPr>
            <a:spLocks noGrp="1"/>
          </p:cNvSpPr>
          <p:nvPr>
            <p:ph sz="half" idx="1"/>
          </p:nvPr>
        </p:nvSpPr>
        <p:spPr>
          <a:xfrm>
            <a:off x="838200" y="1825625"/>
            <a:ext cx="5181600" cy="4351338"/>
          </a:xfrm>
        </p:spPr>
        <p:txBody>
          <a:bodyPr/>
          <a:lstStyle/>
          <a:p>
            <a:r>
              <a:rPr lang="fr-FR"/>
              <a:t>Modifier les styles du texte du masque
Deuxième niveau
Troisième niveau
Quatrième niveau
Cinquième niveau</a:t>
            </a:r>
          </a:p>
        </p:txBody>
      </p:sp>
      <p:sp>
        <p:nvSpPr>
          <p:cNvPr id="4" name="Espace réservé du contenu 3">
            <a:extLst>
              <a:ext uri="{FF2B5EF4-FFF2-40B4-BE49-F238E27FC236}">
                <a16:creationId xmlns:a16="http://schemas.microsoft.com/office/drawing/2014/main" id="{374B65FF-68EF-F340-920C-7CB94AC056AD}"/>
              </a:ext>
            </a:extLst>
          </p:cNvPr>
          <p:cNvSpPr>
            <a:spLocks noGrp="1"/>
          </p:cNvSpPr>
          <p:nvPr>
            <p:ph sz="half" idx="2"/>
          </p:nvPr>
        </p:nvSpPr>
        <p:spPr>
          <a:xfrm>
            <a:off x="6172200" y="1825625"/>
            <a:ext cx="5181600" cy="4351338"/>
          </a:xfrm>
        </p:spPr>
        <p:txBody>
          <a:body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id="{991F6A2D-1F8A-2042-AE19-2F14399C7D41}"/>
              </a:ext>
            </a:extLst>
          </p:cNvPr>
          <p:cNvSpPr>
            <a:spLocks noGrp="1"/>
          </p:cNvSpPr>
          <p:nvPr>
            <p:ph type="dt" sz="half" idx="10"/>
          </p:nvPr>
        </p:nvSpPr>
        <p:spPr/>
        <p:txBody>
          <a:bodyPr/>
          <a:lstStyle/>
          <a:p>
            <a:fld id="{5F536A22-09BA-A84A-A8D9-439E031181C6}" type="datetimeFigureOut">
              <a:rPr lang="fr-FR" smtClean="0"/>
              <a:t>03/12/2018</a:t>
            </a:fld>
            <a:endParaRPr lang="fr-FR"/>
          </a:p>
        </p:txBody>
      </p:sp>
      <p:sp>
        <p:nvSpPr>
          <p:cNvPr id="6" name="Espace réservé du pied de page 5">
            <a:extLst>
              <a:ext uri="{FF2B5EF4-FFF2-40B4-BE49-F238E27FC236}">
                <a16:creationId xmlns:a16="http://schemas.microsoft.com/office/drawing/2014/main" id="{27B7244B-0EB9-D94D-9BAC-52D2AD8A9D1A}"/>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5B7E80AE-9FB1-1F49-99B4-FA6244FFFDB9}"/>
              </a:ext>
            </a:extLst>
          </p:cNvPr>
          <p:cNvSpPr>
            <a:spLocks noGrp="1"/>
          </p:cNvSpPr>
          <p:nvPr>
            <p:ph type="sldNum" sz="quarter" idx="12"/>
          </p:nvPr>
        </p:nvSpPr>
        <p:spPr/>
        <p:txBody>
          <a:bodyPr/>
          <a:lstStyle/>
          <a:p>
            <a:fld id="{2CD03365-D2C4-9647-B906-91403A7D0C4D}" type="slidenum">
              <a:rPr lang="fr-FR" smtClean="0"/>
              <a:t>‹N°›</a:t>
            </a:fld>
            <a:endParaRPr lang="fr-FR"/>
          </a:p>
        </p:txBody>
      </p:sp>
    </p:spTree>
    <p:extLst>
      <p:ext uri="{BB962C8B-B14F-4D97-AF65-F5344CB8AC3E}">
        <p14:creationId xmlns:p14="http://schemas.microsoft.com/office/powerpoint/2010/main" val="2852280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672A8F5-CB0C-B044-AA50-F63715024344}"/>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CBCDD650-AD91-8F4E-83EF-C38CE2C5E95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fr-FR"/>
              <a:t>Modifier les styles du texte du masque
Deuxième niveau
Troisième niveau
Quatrième niveau
Cinquième niveau</a:t>
            </a:r>
          </a:p>
        </p:txBody>
      </p:sp>
      <p:sp>
        <p:nvSpPr>
          <p:cNvPr id="4" name="Espace réservé du contenu 3">
            <a:extLst>
              <a:ext uri="{FF2B5EF4-FFF2-40B4-BE49-F238E27FC236}">
                <a16:creationId xmlns:a16="http://schemas.microsoft.com/office/drawing/2014/main" id="{81E51732-C0B2-AD42-8731-BD16925C99D0}"/>
              </a:ext>
            </a:extLst>
          </p:cNvPr>
          <p:cNvSpPr>
            <a:spLocks noGrp="1"/>
          </p:cNvSpPr>
          <p:nvPr>
            <p:ph sz="half" idx="2"/>
          </p:nvPr>
        </p:nvSpPr>
        <p:spPr>
          <a:xfrm>
            <a:off x="839788" y="2505075"/>
            <a:ext cx="5157787" cy="3684588"/>
          </a:xfrm>
        </p:spPr>
        <p:txBody>
          <a:bodyPr/>
          <a:lstStyle/>
          <a:p>
            <a:r>
              <a:rPr lang="fr-FR"/>
              <a:t>Modifier les styles du texte du masque
Deuxième niveau
Troisième niveau
Quatrième niveau
Cinquième niveau</a:t>
            </a:r>
          </a:p>
        </p:txBody>
      </p:sp>
      <p:sp>
        <p:nvSpPr>
          <p:cNvPr id="5" name="Espace réservé du texte 4">
            <a:extLst>
              <a:ext uri="{FF2B5EF4-FFF2-40B4-BE49-F238E27FC236}">
                <a16:creationId xmlns:a16="http://schemas.microsoft.com/office/drawing/2014/main" id="{3AD6267B-96F2-3B40-8D83-27C6292479B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fr-FR"/>
              <a:t>Modifier les styles du texte du masque
Deuxième niveau
Troisième niveau
Quatrième niveau
Cinquième niveau</a:t>
            </a:r>
          </a:p>
        </p:txBody>
      </p:sp>
      <p:sp>
        <p:nvSpPr>
          <p:cNvPr id="6" name="Espace réservé du contenu 5">
            <a:extLst>
              <a:ext uri="{FF2B5EF4-FFF2-40B4-BE49-F238E27FC236}">
                <a16:creationId xmlns:a16="http://schemas.microsoft.com/office/drawing/2014/main" id="{BA40F990-745B-4D4D-9BF0-1E1EEB26BA2B}"/>
              </a:ext>
            </a:extLst>
          </p:cNvPr>
          <p:cNvSpPr>
            <a:spLocks noGrp="1"/>
          </p:cNvSpPr>
          <p:nvPr>
            <p:ph sz="quarter" idx="4"/>
          </p:nvPr>
        </p:nvSpPr>
        <p:spPr>
          <a:xfrm>
            <a:off x="6172200" y="2505075"/>
            <a:ext cx="5183188" cy="3684588"/>
          </a:xfrm>
        </p:spPr>
        <p:txBody>
          <a:bodyPr/>
          <a:lstStyle/>
          <a:p>
            <a:r>
              <a:rPr lang="fr-FR"/>
              <a:t>Modifier les styles du texte du masque
Deuxième niveau
Troisième niveau
Quatrième niveau
Cinquième niveau</a:t>
            </a:r>
          </a:p>
        </p:txBody>
      </p:sp>
      <p:sp>
        <p:nvSpPr>
          <p:cNvPr id="7" name="Espace réservé de la date 6">
            <a:extLst>
              <a:ext uri="{FF2B5EF4-FFF2-40B4-BE49-F238E27FC236}">
                <a16:creationId xmlns:a16="http://schemas.microsoft.com/office/drawing/2014/main" id="{7E857F78-04D7-674A-90D8-4BE911B98E9E}"/>
              </a:ext>
            </a:extLst>
          </p:cNvPr>
          <p:cNvSpPr>
            <a:spLocks noGrp="1"/>
          </p:cNvSpPr>
          <p:nvPr>
            <p:ph type="dt" sz="half" idx="10"/>
          </p:nvPr>
        </p:nvSpPr>
        <p:spPr/>
        <p:txBody>
          <a:bodyPr/>
          <a:lstStyle/>
          <a:p>
            <a:fld id="{5F536A22-09BA-A84A-A8D9-439E031181C6}" type="datetimeFigureOut">
              <a:rPr lang="fr-FR" smtClean="0"/>
              <a:t>03/12/2018</a:t>
            </a:fld>
            <a:endParaRPr lang="fr-FR"/>
          </a:p>
        </p:txBody>
      </p:sp>
      <p:sp>
        <p:nvSpPr>
          <p:cNvPr id="8" name="Espace réservé du pied de page 7">
            <a:extLst>
              <a:ext uri="{FF2B5EF4-FFF2-40B4-BE49-F238E27FC236}">
                <a16:creationId xmlns:a16="http://schemas.microsoft.com/office/drawing/2014/main" id="{DA009921-737A-CF42-A397-31C9B3F49505}"/>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1BEF81F9-E8B7-604E-BF26-709E34248280}"/>
              </a:ext>
            </a:extLst>
          </p:cNvPr>
          <p:cNvSpPr>
            <a:spLocks noGrp="1"/>
          </p:cNvSpPr>
          <p:nvPr>
            <p:ph type="sldNum" sz="quarter" idx="12"/>
          </p:nvPr>
        </p:nvSpPr>
        <p:spPr/>
        <p:txBody>
          <a:bodyPr/>
          <a:lstStyle/>
          <a:p>
            <a:fld id="{2CD03365-D2C4-9647-B906-91403A7D0C4D}" type="slidenum">
              <a:rPr lang="fr-FR" smtClean="0"/>
              <a:t>‹N°›</a:t>
            </a:fld>
            <a:endParaRPr lang="fr-FR"/>
          </a:p>
        </p:txBody>
      </p:sp>
    </p:spTree>
    <p:extLst>
      <p:ext uri="{BB962C8B-B14F-4D97-AF65-F5344CB8AC3E}">
        <p14:creationId xmlns:p14="http://schemas.microsoft.com/office/powerpoint/2010/main" val="2487470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7FFA5F0-E408-AF46-8621-C44D3CFCC5C8}"/>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893B7991-63FD-2444-B070-562FCACC7FBA}"/>
              </a:ext>
            </a:extLst>
          </p:cNvPr>
          <p:cNvSpPr>
            <a:spLocks noGrp="1"/>
          </p:cNvSpPr>
          <p:nvPr>
            <p:ph type="dt" sz="half" idx="10"/>
          </p:nvPr>
        </p:nvSpPr>
        <p:spPr/>
        <p:txBody>
          <a:bodyPr/>
          <a:lstStyle/>
          <a:p>
            <a:fld id="{5F536A22-09BA-A84A-A8D9-439E031181C6}" type="datetimeFigureOut">
              <a:rPr lang="fr-FR" smtClean="0"/>
              <a:t>03/12/2018</a:t>
            </a:fld>
            <a:endParaRPr lang="fr-FR"/>
          </a:p>
        </p:txBody>
      </p:sp>
      <p:sp>
        <p:nvSpPr>
          <p:cNvPr id="4" name="Espace réservé du pied de page 3">
            <a:extLst>
              <a:ext uri="{FF2B5EF4-FFF2-40B4-BE49-F238E27FC236}">
                <a16:creationId xmlns:a16="http://schemas.microsoft.com/office/drawing/2014/main" id="{5244351B-9EAA-384E-9949-467EFAFEB3C7}"/>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A51D15B2-1517-CD4A-9063-BE0FECC711F9}"/>
              </a:ext>
            </a:extLst>
          </p:cNvPr>
          <p:cNvSpPr>
            <a:spLocks noGrp="1"/>
          </p:cNvSpPr>
          <p:nvPr>
            <p:ph type="sldNum" sz="quarter" idx="12"/>
          </p:nvPr>
        </p:nvSpPr>
        <p:spPr/>
        <p:txBody>
          <a:bodyPr/>
          <a:lstStyle/>
          <a:p>
            <a:fld id="{2CD03365-D2C4-9647-B906-91403A7D0C4D}" type="slidenum">
              <a:rPr lang="fr-FR" smtClean="0"/>
              <a:t>‹N°›</a:t>
            </a:fld>
            <a:endParaRPr lang="fr-FR"/>
          </a:p>
        </p:txBody>
      </p:sp>
    </p:spTree>
    <p:extLst>
      <p:ext uri="{BB962C8B-B14F-4D97-AF65-F5344CB8AC3E}">
        <p14:creationId xmlns:p14="http://schemas.microsoft.com/office/powerpoint/2010/main" val="38239946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98DD7BB0-6CBC-4D41-BA1A-102FEBF120BB}"/>
              </a:ext>
            </a:extLst>
          </p:cNvPr>
          <p:cNvSpPr>
            <a:spLocks noGrp="1"/>
          </p:cNvSpPr>
          <p:nvPr>
            <p:ph type="dt" sz="half" idx="10"/>
          </p:nvPr>
        </p:nvSpPr>
        <p:spPr/>
        <p:txBody>
          <a:bodyPr/>
          <a:lstStyle/>
          <a:p>
            <a:fld id="{5F536A22-09BA-A84A-A8D9-439E031181C6}" type="datetimeFigureOut">
              <a:rPr lang="fr-FR" smtClean="0"/>
              <a:t>03/12/2018</a:t>
            </a:fld>
            <a:endParaRPr lang="fr-FR"/>
          </a:p>
        </p:txBody>
      </p:sp>
      <p:sp>
        <p:nvSpPr>
          <p:cNvPr id="3" name="Espace réservé du pied de page 2">
            <a:extLst>
              <a:ext uri="{FF2B5EF4-FFF2-40B4-BE49-F238E27FC236}">
                <a16:creationId xmlns:a16="http://schemas.microsoft.com/office/drawing/2014/main" id="{CF7A3CBE-FF07-3D44-BD87-6ED419E317ED}"/>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469DB0CB-F8C0-2C43-AE47-3D3D964E7961}"/>
              </a:ext>
            </a:extLst>
          </p:cNvPr>
          <p:cNvSpPr>
            <a:spLocks noGrp="1"/>
          </p:cNvSpPr>
          <p:nvPr>
            <p:ph type="sldNum" sz="quarter" idx="12"/>
          </p:nvPr>
        </p:nvSpPr>
        <p:spPr/>
        <p:txBody>
          <a:bodyPr/>
          <a:lstStyle/>
          <a:p>
            <a:fld id="{2CD03365-D2C4-9647-B906-91403A7D0C4D}" type="slidenum">
              <a:rPr lang="fr-FR" smtClean="0"/>
              <a:t>‹N°›</a:t>
            </a:fld>
            <a:endParaRPr lang="fr-FR"/>
          </a:p>
        </p:txBody>
      </p:sp>
    </p:spTree>
    <p:extLst>
      <p:ext uri="{BB962C8B-B14F-4D97-AF65-F5344CB8AC3E}">
        <p14:creationId xmlns:p14="http://schemas.microsoft.com/office/powerpoint/2010/main" val="2123305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E4B3376-2B94-9343-9782-32C7A7680CA4}"/>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DCABC284-E1D0-4D43-9914-05C1F46A6E4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fr-FR"/>
              <a:t>Modifier les styles du texte du masque
Deuxième niveau
Troisième niveau
Quatrième niveau
Cinquième niveau</a:t>
            </a:r>
          </a:p>
        </p:txBody>
      </p:sp>
      <p:sp>
        <p:nvSpPr>
          <p:cNvPr id="4" name="Espace réservé du texte 3">
            <a:extLst>
              <a:ext uri="{FF2B5EF4-FFF2-40B4-BE49-F238E27FC236}">
                <a16:creationId xmlns:a16="http://schemas.microsoft.com/office/drawing/2014/main" id="{D8B74E30-C664-944A-A91F-1F586693F0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id="{7DB1F770-DB2C-C742-8C71-0DA88FB1DD53}"/>
              </a:ext>
            </a:extLst>
          </p:cNvPr>
          <p:cNvSpPr>
            <a:spLocks noGrp="1"/>
          </p:cNvSpPr>
          <p:nvPr>
            <p:ph type="dt" sz="half" idx="10"/>
          </p:nvPr>
        </p:nvSpPr>
        <p:spPr/>
        <p:txBody>
          <a:bodyPr/>
          <a:lstStyle/>
          <a:p>
            <a:fld id="{5F536A22-09BA-A84A-A8D9-439E031181C6}" type="datetimeFigureOut">
              <a:rPr lang="fr-FR" smtClean="0"/>
              <a:t>03/12/2018</a:t>
            </a:fld>
            <a:endParaRPr lang="fr-FR"/>
          </a:p>
        </p:txBody>
      </p:sp>
      <p:sp>
        <p:nvSpPr>
          <p:cNvPr id="6" name="Espace réservé du pied de page 5">
            <a:extLst>
              <a:ext uri="{FF2B5EF4-FFF2-40B4-BE49-F238E27FC236}">
                <a16:creationId xmlns:a16="http://schemas.microsoft.com/office/drawing/2014/main" id="{1F9017FD-E89F-814D-ACB6-3EFF8717DA37}"/>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27FC8C33-734F-A046-99FA-43082B89DEBB}"/>
              </a:ext>
            </a:extLst>
          </p:cNvPr>
          <p:cNvSpPr>
            <a:spLocks noGrp="1"/>
          </p:cNvSpPr>
          <p:nvPr>
            <p:ph type="sldNum" sz="quarter" idx="12"/>
          </p:nvPr>
        </p:nvSpPr>
        <p:spPr/>
        <p:txBody>
          <a:bodyPr/>
          <a:lstStyle/>
          <a:p>
            <a:fld id="{2CD03365-D2C4-9647-B906-91403A7D0C4D}" type="slidenum">
              <a:rPr lang="fr-FR" smtClean="0"/>
              <a:t>‹N°›</a:t>
            </a:fld>
            <a:endParaRPr lang="fr-FR"/>
          </a:p>
        </p:txBody>
      </p:sp>
    </p:spTree>
    <p:extLst>
      <p:ext uri="{BB962C8B-B14F-4D97-AF65-F5344CB8AC3E}">
        <p14:creationId xmlns:p14="http://schemas.microsoft.com/office/powerpoint/2010/main" val="2771534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8D56EB1-C0D2-B148-AFEC-CB749960BA93}"/>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24643B36-7232-8A43-9E10-E82453CF979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4F05F57F-70DE-024F-9FE1-B80BBA789D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id="{9E7BE6DE-5074-834B-BA56-33C5011BBAC2}"/>
              </a:ext>
            </a:extLst>
          </p:cNvPr>
          <p:cNvSpPr>
            <a:spLocks noGrp="1"/>
          </p:cNvSpPr>
          <p:nvPr>
            <p:ph type="dt" sz="half" idx="10"/>
          </p:nvPr>
        </p:nvSpPr>
        <p:spPr/>
        <p:txBody>
          <a:bodyPr/>
          <a:lstStyle/>
          <a:p>
            <a:fld id="{5F536A22-09BA-A84A-A8D9-439E031181C6}" type="datetimeFigureOut">
              <a:rPr lang="fr-FR" smtClean="0"/>
              <a:t>03/12/2018</a:t>
            </a:fld>
            <a:endParaRPr lang="fr-FR"/>
          </a:p>
        </p:txBody>
      </p:sp>
      <p:sp>
        <p:nvSpPr>
          <p:cNvPr id="6" name="Espace réservé du pied de page 5">
            <a:extLst>
              <a:ext uri="{FF2B5EF4-FFF2-40B4-BE49-F238E27FC236}">
                <a16:creationId xmlns:a16="http://schemas.microsoft.com/office/drawing/2014/main" id="{A44627E2-B4FF-BD42-8BC1-995C6DFC6D5A}"/>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D8170699-841F-314C-87BE-1F5927BF69F1}"/>
              </a:ext>
            </a:extLst>
          </p:cNvPr>
          <p:cNvSpPr>
            <a:spLocks noGrp="1"/>
          </p:cNvSpPr>
          <p:nvPr>
            <p:ph type="sldNum" sz="quarter" idx="12"/>
          </p:nvPr>
        </p:nvSpPr>
        <p:spPr/>
        <p:txBody>
          <a:bodyPr/>
          <a:lstStyle/>
          <a:p>
            <a:fld id="{2CD03365-D2C4-9647-B906-91403A7D0C4D}" type="slidenum">
              <a:rPr lang="fr-FR" smtClean="0"/>
              <a:t>‹N°›</a:t>
            </a:fld>
            <a:endParaRPr lang="fr-FR"/>
          </a:p>
        </p:txBody>
      </p:sp>
    </p:spTree>
    <p:extLst>
      <p:ext uri="{BB962C8B-B14F-4D97-AF65-F5344CB8AC3E}">
        <p14:creationId xmlns:p14="http://schemas.microsoft.com/office/powerpoint/2010/main" val="40547636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18903510-8995-1444-A401-FB34672F65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63343889-ECB1-C249-90D5-F8045F0B409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3CF2E5AE-055D-E046-A57B-85131FC8A2E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536A22-09BA-A84A-A8D9-439E031181C6}" type="datetimeFigureOut">
              <a:rPr lang="fr-FR" smtClean="0"/>
              <a:t>03/12/2018</a:t>
            </a:fld>
            <a:endParaRPr lang="fr-FR"/>
          </a:p>
        </p:txBody>
      </p:sp>
      <p:sp>
        <p:nvSpPr>
          <p:cNvPr id="5" name="Espace réservé du pied de page 4">
            <a:extLst>
              <a:ext uri="{FF2B5EF4-FFF2-40B4-BE49-F238E27FC236}">
                <a16:creationId xmlns:a16="http://schemas.microsoft.com/office/drawing/2014/main" id="{E4262911-538A-EF40-9CC1-7DACED25A2A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1DF1DCA7-1773-0C47-8D83-A34C3BB1C8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D03365-D2C4-9647-B906-91403A7D0C4D}" type="slidenum">
              <a:rPr lang="fr-FR" smtClean="0"/>
              <a:t>‹N°›</a:t>
            </a:fld>
            <a:endParaRPr lang="fr-FR"/>
          </a:p>
        </p:txBody>
      </p:sp>
    </p:spTree>
    <p:extLst>
      <p:ext uri="{BB962C8B-B14F-4D97-AF65-F5344CB8AC3E}">
        <p14:creationId xmlns:p14="http://schemas.microsoft.com/office/powerpoint/2010/main" val="16525537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C6D8F7A-6FFE-D74E-B200-A35AA16E92A2}"/>
              </a:ext>
            </a:extLst>
          </p:cNvPr>
          <p:cNvSpPr>
            <a:spLocks noGrp="1"/>
          </p:cNvSpPr>
          <p:nvPr>
            <p:ph type="ctrTitle"/>
          </p:nvPr>
        </p:nvSpPr>
        <p:spPr/>
        <p:txBody>
          <a:bodyPr/>
          <a:lstStyle/>
          <a:p>
            <a:r>
              <a:rPr lang="fr-FR" dirty="0"/>
              <a:t>Compte rendu réunion PPA</a:t>
            </a:r>
          </a:p>
        </p:txBody>
      </p:sp>
      <p:sp>
        <p:nvSpPr>
          <p:cNvPr id="3" name="Sous-titre 2">
            <a:extLst>
              <a:ext uri="{FF2B5EF4-FFF2-40B4-BE49-F238E27FC236}">
                <a16:creationId xmlns:a16="http://schemas.microsoft.com/office/drawing/2014/main" id="{89410493-753D-C743-8242-57250A19E568}"/>
              </a:ext>
            </a:extLst>
          </p:cNvPr>
          <p:cNvSpPr>
            <a:spLocks noGrp="1"/>
          </p:cNvSpPr>
          <p:nvPr>
            <p:ph type="subTitle" idx="1"/>
          </p:nvPr>
        </p:nvSpPr>
        <p:spPr/>
        <p:txBody>
          <a:bodyPr/>
          <a:lstStyle/>
          <a:p>
            <a:r>
              <a:rPr lang="fr-FR" dirty="0"/>
              <a:t>30 octobre 2018, INRA</a:t>
            </a:r>
          </a:p>
        </p:txBody>
      </p:sp>
    </p:spTree>
    <p:extLst>
      <p:ext uri="{BB962C8B-B14F-4D97-AF65-F5344CB8AC3E}">
        <p14:creationId xmlns:p14="http://schemas.microsoft.com/office/powerpoint/2010/main" val="38665045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30B8EA6-27C1-A24C-A07E-F1CD8851042F}"/>
              </a:ext>
            </a:extLst>
          </p:cNvPr>
          <p:cNvSpPr>
            <a:spLocks noGrp="1"/>
          </p:cNvSpPr>
          <p:nvPr>
            <p:ph type="title"/>
          </p:nvPr>
        </p:nvSpPr>
        <p:spPr/>
        <p:txBody>
          <a:bodyPr/>
          <a:lstStyle/>
          <a:p>
            <a:r>
              <a:rPr lang="fr-FR" dirty="0"/>
              <a:t>Vaccination (2ième atelier)</a:t>
            </a:r>
          </a:p>
        </p:txBody>
      </p:sp>
      <p:sp>
        <p:nvSpPr>
          <p:cNvPr id="3" name="Espace réservé du contenu 2">
            <a:extLst>
              <a:ext uri="{FF2B5EF4-FFF2-40B4-BE49-F238E27FC236}">
                <a16:creationId xmlns:a16="http://schemas.microsoft.com/office/drawing/2014/main" id="{686B1190-6BDD-1A46-894A-D22CE742CAAB}"/>
              </a:ext>
            </a:extLst>
          </p:cNvPr>
          <p:cNvSpPr>
            <a:spLocks noGrp="1"/>
          </p:cNvSpPr>
          <p:nvPr>
            <p:ph idx="1"/>
          </p:nvPr>
        </p:nvSpPr>
        <p:spPr/>
        <p:txBody>
          <a:bodyPr>
            <a:normAutofit/>
          </a:bodyPr>
          <a:lstStyle/>
          <a:p>
            <a:r>
              <a:rPr lang="fr-FR" dirty="0"/>
              <a:t>Beaucoup d’équipes déjà engagées </a:t>
            </a:r>
          </a:p>
          <a:p>
            <a:r>
              <a:rPr lang="fr-FR" dirty="0"/>
              <a:t>CD8+T </a:t>
            </a:r>
            <a:r>
              <a:rPr lang="fr-FR" dirty="0" err="1"/>
              <a:t>cells</a:t>
            </a:r>
            <a:r>
              <a:rPr lang="fr-FR" dirty="0"/>
              <a:t>: cellule clé pour le contrôle du virus (leur présence corrèle avec bas niveau de virémie) - Vaccins ADN ?</a:t>
            </a:r>
          </a:p>
        </p:txBody>
      </p:sp>
    </p:spTree>
    <p:extLst>
      <p:ext uri="{BB962C8B-B14F-4D97-AF65-F5344CB8AC3E}">
        <p14:creationId xmlns:p14="http://schemas.microsoft.com/office/powerpoint/2010/main" val="29118083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30B8EA6-27C1-A24C-A07E-F1CD8851042F}"/>
              </a:ext>
            </a:extLst>
          </p:cNvPr>
          <p:cNvSpPr>
            <a:spLocks noGrp="1"/>
          </p:cNvSpPr>
          <p:nvPr>
            <p:ph type="title"/>
          </p:nvPr>
        </p:nvSpPr>
        <p:spPr/>
        <p:txBody>
          <a:bodyPr/>
          <a:lstStyle/>
          <a:p>
            <a:r>
              <a:rPr lang="fr-FR" dirty="0"/>
              <a:t>Quelles forces mobilisables pour la recherche sur PPA en France?</a:t>
            </a:r>
          </a:p>
        </p:txBody>
      </p:sp>
      <p:sp>
        <p:nvSpPr>
          <p:cNvPr id="3" name="Espace réservé du contenu 2">
            <a:extLst>
              <a:ext uri="{FF2B5EF4-FFF2-40B4-BE49-F238E27FC236}">
                <a16:creationId xmlns:a16="http://schemas.microsoft.com/office/drawing/2014/main" id="{686B1190-6BDD-1A46-894A-D22CE742CAAB}"/>
              </a:ext>
            </a:extLst>
          </p:cNvPr>
          <p:cNvSpPr>
            <a:spLocks noGrp="1"/>
          </p:cNvSpPr>
          <p:nvPr>
            <p:ph idx="1"/>
          </p:nvPr>
        </p:nvSpPr>
        <p:spPr/>
        <p:txBody>
          <a:bodyPr>
            <a:normAutofit fontScale="92500" lnSpcReduction="10000"/>
          </a:bodyPr>
          <a:lstStyle/>
          <a:p>
            <a:r>
              <a:rPr lang="fr-FR" b="1" dirty="0"/>
              <a:t>Epidémiologie: </a:t>
            </a:r>
            <a:r>
              <a:rPr lang="fr-FR" dirty="0"/>
              <a:t>UMR INRA-CIRAD ASTRE, UMR INRA-ONIRIS BIOEPAR, Unité Anses Ploufragan, ONCFS</a:t>
            </a:r>
          </a:p>
          <a:p>
            <a:r>
              <a:rPr lang="fr-FR" b="1" dirty="0"/>
              <a:t>Epidémiologie moléculaire</a:t>
            </a:r>
            <a:r>
              <a:rPr lang="fr-FR" dirty="0"/>
              <a:t>: UMR INRA-</a:t>
            </a:r>
            <a:r>
              <a:rPr lang="fr-FR" dirty="0" err="1"/>
              <a:t>VetAgroSup</a:t>
            </a:r>
            <a:r>
              <a:rPr lang="fr-FR" dirty="0"/>
              <a:t> EPIA, UMR INRA-CIRAD ASTRE.</a:t>
            </a:r>
          </a:p>
          <a:p>
            <a:r>
              <a:rPr lang="fr-FR" b="1" dirty="0"/>
              <a:t>Physio-Path: </a:t>
            </a:r>
            <a:r>
              <a:rPr lang="fr-FR" dirty="0"/>
              <a:t>UMR INRA-Uni Tours ISP, USC INRA PAVAL, UMR INRA-ENVA-Anses VIRO, Unité ANSES de Ploufragan.</a:t>
            </a:r>
          </a:p>
          <a:p>
            <a:r>
              <a:rPr lang="fr-FR" b="1" dirty="0"/>
              <a:t>Transmission vectorielle: </a:t>
            </a:r>
            <a:r>
              <a:rPr lang="fr-FR" dirty="0"/>
              <a:t>UMR INRA-CIRAD ASTRE</a:t>
            </a:r>
          </a:p>
          <a:p>
            <a:r>
              <a:rPr lang="fr-FR" b="1" dirty="0"/>
              <a:t>Sciences Humaines et Sociales</a:t>
            </a:r>
            <a:r>
              <a:rPr lang="fr-FR" dirty="0"/>
              <a:t>: UMR INRA ENVT IHAP; Unité LRDE INRA</a:t>
            </a:r>
          </a:p>
          <a:p>
            <a:pPr marL="0" indent="0">
              <a:buNone/>
            </a:pPr>
            <a:endParaRPr lang="fr-FR" dirty="0"/>
          </a:p>
          <a:p>
            <a:r>
              <a:rPr lang="fr-FR" dirty="0"/>
              <a:t>Labo L3 (INRA, ANSES, ENV), Installation expérimentales pour </a:t>
            </a:r>
            <a:r>
              <a:rPr lang="fr-FR" dirty="0" err="1"/>
              <a:t>expé</a:t>
            </a:r>
            <a:r>
              <a:rPr lang="fr-FR" dirty="0"/>
              <a:t> in vivo (Infrastructure Nationale </a:t>
            </a:r>
            <a:r>
              <a:rPr lang="fr-FR" dirty="0" err="1"/>
              <a:t>Emerg’in</a:t>
            </a:r>
            <a:r>
              <a:rPr lang="fr-FR" dirty="0"/>
              <a:t>).</a:t>
            </a:r>
          </a:p>
        </p:txBody>
      </p:sp>
    </p:spTree>
    <p:extLst>
      <p:ext uri="{BB962C8B-B14F-4D97-AF65-F5344CB8AC3E}">
        <p14:creationId xmlns:p14="http://schemas.microsoft.com/office/powerpoint/2010/main" val="3052304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30B8EA6-27C1-A24C-A07E-F1CD8851042F}"/>
              </a:ext>
            </a:extLst>
          </p:cNvPr>
          <p:cNvSpPr>
            <a:spLocks noGrp="1"/>
          </p:cNvSpPr>
          <p:nvPr>
            <p:ph type="title"/>
          </p:nvPr>
        </p:nvSpPr>
        <p:spPr/>
        <p:txBody>
          <a:bodyPr/>
          <a:lstStyle/>
          <a:p>
            <a:r>
              <a:rPr lang="fr-FR" dirty="0"/>
              <a:t>Priorités de recherches PPA (STAR-</a:t>
            </a:r>
            <a:r>
              <a:rPr lang="fr-FR" dirty="0" err="1"/>
              <a:t>Idaz</a:t>
            </a:r>
            <a:r>
              <a:rPr lang="fr-FR" dirty="0"/>
              <a:t>) – Prochain ERA-NET</a:t>
            </a:r>
          </a:p>
        </p:txBody>
      </p:sp>
      <p:sp>
        <p:nvSpPr>
          <p:cNvPr id="3" name="Espace réservé du contenu 2">
            <a:extLst>
              <a:ext uri="{FF2B5EF4-FFF2-40B4-BE49-F238E27FC236}">
                <a16:creationId xmlns:a16="http://schemas.microsoft.com/office/drawing/2014/main" id="{686B1190-6BDD-1A46-894A-D22CE742CAAB}"/>
              </a:ext>
            </a:extLst>
          </p:cNvPr>
          <p:cNvSpPr>
            <a:spLocks noGrp="1"/>
          </p:cNvSpPr>
          <p:nvPr>
            <p:ph idx="1"/>
          </p:nvPr>
        </p:nvSpPr>
        <p:spPr/>
        <p:txBody>
          <a:bodyPr>
            <a:normAutofit fontScale="25000" lnSpcReduction="20000"/>
          </a:bodyPr>
          <a:lstStyle/>
          <a:p>
            <a:pPr lvl="0"/>
            <a:r>
              <a:rPr lang="en-US" sz="8000" dirty="0"/>
              <a:t>Pathogen biology e.g. characterization and </a:t>
            </a:r>
            <a:r>
              <a:rPr lang="en-US" sz="8000" b="1" dirty="0"/>
              <a:t>evolution of currently circulating isolates </a:t>
            </a:r>
            <a:r>
              <a:rPr lang="en-US" sz="8000" dirty="0"/>
              <a:t>in Europe and Africa including full genome sequencing, genes related to host protection, biological and molecular aspects;</a:t>
            </a:r>
            <a:endParaRPr lang="fr-FR" sz="8000" dirty="0"/>
          </a:p>
          <a:p>
            <a:pPr lvl="0"/>
            <a:r>
              <a:rPr lang="en-US" sz="8000" dirty="0"/>
              <a:t>Natural host e.g. host factors that determine the different clinical forms, genome markers related to the </a:t>
            </a:r>
            <a:r>
              <a:rPr lang="en-US" sz="8000" b="1" dirty="0"/>
              <a:t>virulence of ASFV </a:t>
            </a:r>
            <a:r>
              <a:rPr lang="en-US" sz="8000" dirty="0"/>
              <a:t>isolates’ geographical distribution of </a:t>
            </a:r>
            <a:r>
              <a:rPr lang="en-US" sz="8000" i="1" dirty="0" err="1"/>
              <a:t>Ornithodoros</a:t>
            </a:r>
            <a:r>
              <a:rPr lang="en-US" sz="8000" dirty="0"/>
              <a:t> ticks;</a:t>
            </a:r>
            <a:endParaRPr lang="fr-FR" sz="8000" dirty="0"/>
          </a:p>
          <a:p>
            <a:pPr lvl="0"/>
            <a:r>
              <a:rPr lang="en-US" sz="8000" b="1" dirty="0"/>
              <a:t>Epidemiology e.g. role of host, vector and environment </a:t>
            </a:r>
            <a:r>
              <a:rPr lang="en-US" sz="8000" dirty="0"/>
              <a:t>under different conditions of epidemiological scenarios, role of wild boars in transmission, maintenance and dissemination, the role of other reservoirs in the transmission of the disease, transmission studies between pigs and wild boars, seasonal cycle of </a:t>
            </a:r>
            <a:r>
              <a:rPr lang="en-US" sz="8000" i="1" dirty="0" err="1"/>
              <a:t>Ornithodoros</a:t>
            </a:r>
            <a:r>
              <a:rPr lang="en-US" sz="8000" dirty="0"/>
              <a:t> ticks;</a:t>
            </a:r>
            <a:endParaRPr lang="fr-FR" sz="8000" dirty="0"/>
          </a:p>
          <a:p>
            <a:pPr lvl="0"/>
            <a:r>
              <a:rPr lang="en-US" sz="8000" b="1" dirty="0"/>
              <a:t>Host immunology </a:t>
            </a:r>
            <a:r>
              <a:rPr lang="en-US" sz="8000" dirty="0"/>
              <a:t>e.g. role of viral proteins in inducing effective immune mechanisms in surviving animals; mechanisms of viral persistence in the host, interaction between ASFV, macrophages and other cells in the host;</a:t>
            </a:r>
            <a:endParaRPr lang="fr-FR" sz="8000" dirty="0"/>
          </a:p>
          <a:p>
            <a:pPr lvl="0"/>
            <a:r>
              <a:rPr lang="en-US" sz="8000" b="1" dirty="0"/>
              <a:t>Diagnosis and Vaccines </a:t>
            </a:r>
            <a:r>
              <a:rPr lang="en-US" sz="8000" dirty="0"/>
              <a:t>e.g. non-invasive sampling methodologies for wild boars, cell lines for replacing primary cell cultures, new vaccine and vaccine strategies, studies on existing live attenuated vaccine candidates need further investigation on side effects, virus persistence, doses and other parameters of safety, knowledge on mechanisms to evade immune response, to induce protection and reduce pathogenicity. </a:t>
            </a:r>
          </a:p>
          <a:p>
            <a:pPr lvl="0"/>
            <a:r>
              <a:rPr lang="en-US" sz="8000" b="1" dirty="0"/>
              <a:t>Surveillance</a:t>
            </a:r>
            <a:r>
              <a:rPr lang="en-US" sz="8000" dirty="0"/>
              <a:t>: how to improve surveillance (more then diagnostic)</a:t>
            </a:r>
            <a:endParaRPr lang="fr-FR" sz="8000" dirty="0"/>
          </a:p>
          <a:p>
            <a:endParaRPr lang="fr-FR" dirty="0"/>
          </a:p>
        </p:txBody>
      </p:sp>
    </p:spTree>
    <p:extLst>
      <p:ext uri="{BB962C8B-B14F-4D97-AF65-F5344CB8AC3E}">
        <p14:creationId xmlns:p14="http://schemas.microsoft.com/office/powerpoint/2010/main" val="14934075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D0A1BA6-E13A-0E4A-AE47-D15CF5767868}"/>
              </a:ext>
            </a:extLst>
          </p:cNvPr>
          <p:cNvSpPr>
            <a:spLocks noGrp="1"/>
          </p:cNvSpPr>
          <p:nvPr>
            <p:ph type="title"/>
          </p:nvPr>
        </p:nvSpPr>
        <p:spPr/>
        <p:txBody>
          <a:bodyPr/>
          <a:lstStyle/>
          <a:p>
            <a:r>
              <a:rPr lang="fr-FR" dirty="0"/>
              <a:t>Quelles suites à donner?</a:t>
            </a:r>
          </a:p>
        </p:txBody>
      </p:sp>
      <p:sp>
        <p:nvSpPr>
          <p:cNvPr id="3" name="Espace réservé du contenu 2">
            <a:extLst>
              <a:ext uri="{FF2B5EF4-FFF2-40B4-BE49-F238E27FC236}">
                <a16:creationId xmlns:a16="http://schemas.microsoft.com/office/drawing/2014/main" id="{AB0F96DC-8FD8-E541-9AFA-FA105C0FABB4}"/>
              </a:ext>
            </a:extLst>
          </p:cNvPr>
          <p:cNvSpPr>
            <a:spLocks noGrp="1"/>
          </p:cNvSpPr>
          <p:nvPr>
            <p:ph idx="1"/>
          </p:nvPr>
        </p:nvSpPr>
        <p:spPr/>
        <p:txBody>
          <a:bodyPr/>
          <a:lstStyle/>
          <a:p>
            <a:r>
              <a:rPr lang="fr-FR" dirty="0"/>
              <a:t>Aide au montage de projets européens (réseau) (ERA-Net ICRAD)</a:t>
            </a:r>
          </a:p>
          <a:p>
            <a:r>
              <a:rPr lang="fr-FR" dirty="0"/>
              <a:t>Projets incitatifs via les instituts de recherches </a:t>
            </a:r>
            <a:r>
              <a:rPr lang="fr-FR" i="1" dirty="0"/>
              <a:t>(Département SA: crédits dès 2019 pour projets incitatifs – environ 10 000 Euros/projet)</a:t>
            </a:r>
          </a:p>
          <a:p>
            <a:r>
              <a:rPr lang="fr-FR" dirty="0"/>
              <a:t>RFSA?  Sur quelles thématiques? Quelles modalités? A DISCUTER</a:t>
            </a:r>
          </a:p>
          <a:p>
            <a:endParaRPr lang="fr-FR" dirty="0"/>
          </a:p>
        </p:txBody>
      </p:sp>
    </p:spTree>
    <p:extLst>
      <p:ext uri="{BB962C8B-B14F-4D97-AF65-F5344CB8AC3E}">
        <p14:creationId xmlns:p14="http://schemas.microsoft.com/office/powerpoint/2010/main" val="2312531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F645018-AAD3-4341-B7DB-AABF91B264B8}"/>
              </a:ext>
            </a:extLst>
          </p:cNvPr>
          <p:cNvSpPr>
            <a:spLocks noGrp="1"/>
          </p:cNvSpPr>
          <p:nvPr>
            <p:ph type="title"/>
          </p:nvPr>
        </p:nvSpPr>
        <p:spPr/>
        <p:txBody>
          <a:bodyPr/>
          <a:lstStyle/>
          <a:p>
            <a:r>
              <a:rPr lang="fr-FR" dirty="0"/>
              <a:t>Contexte </a:t>
            </a:r>
          </a:p>
        </p:txBody>
      </p:sp>
      <p:sp>
        <p:nvSpPr>
          <p:cNvPr id="3" name="Espace réservé du contenu 2">
            <a:extLst>
              <a:ext uri="{FF2B5EF4-FFF2-40B4-BE49-F238E27FC236}">
                <a16:creationId xmlns:a16="http://schemas.microsoft.com/office/drawing/2014/main" id="{7C3C3A28-91D6-F343-80EE-12C1D6C0CB38}"/>
              </a:ext>
            </a:extLst>
          </p:cNvPr>
          <p:cNvSpPr>
            <a:spLocks noGrp="1"/>
          </p:cNvSpPr>
          <p:nvPr>
            <p:ph idx="1"/>
          </p:nvPr>
        </p:nvSpPr>
        <p:spPr/>
        <p:txBody>
          <a:bodyPr>
            <a:normAutofit fontScale="92500"/>
          </a:bodyPr>
          <a:lstStyle/>
          <a:p>
            <a:r>
              <a:rPr lang="fr-FR" dirty="0"/>
              <a:t>Emergence de la PPA en Europe.</a:t>
            </a:r>
          </a:p>
          <a:p>
            <a:r>
              <a:rPr lang="fr-FR" dirty="0"/>
              <a:t>Au départ : initiative interne INRA du département SA pour identifier les équipes mobilisables sur le sujet, les fronts de sciences et les thématiques sur lesquelles des équipes du </a:t>
            </a:r>
            <a:r>
              <a:rPr lang="fr-FR" dirty="0" err="1"/>
              <a:t>dpt</a:t>
            </a:r>
            <a:r>
              <a:rPr lang="fr-FR" dirty="0"/>
              <a:t> SA pourraient démarrer des projets avec l’aide de financements ciblés et incitatifs</a:t>
            </a:r>
          </a:p>
          <a:p>
            <a:r>
              <a:rPr lang="fr-FR" dirty="0"/>
              <a:t>Prochain </a:t>
            </a:r>
            <a:r>
              <a:rPr lang="fr-FR" dirty="0" err="1"/>
              <a:t>Era</a:t>
            </a:r>
            <a:r>
              <a:rPr lang="fr-FR" dirty="0"/>
              <a:t>-Net </a:t>
            </a:r>
            <a:r>
              <a:rPr lang="fr-FR" dirty="0" err="1"/>
              <a:t>Internationnal</a:t>
            </a:r>
            <a:r>
              <a:rPr lang="fr-FR" dirty="0"/>
              <a:t> Collaborative </a:t>
            </a:r>
            <a:r>
              <a:rPr lang="fr-FR" dirty="0" err="1"/>
              <a:t>Research</a:t>
            </a:r>
            <a:r>
              <a:rPr lang="fr-FR" dirty="0"/>
              <a:t> Animal </a:t>
            </a:r>
            <a:r>
              <a:rPr lang="fr-FR" dirty="0" err="1"/>
              <a:t>Disease</a:t>
            </a:r>
            <a:r>
              <a:rPr lang="fr-FR" dirty="0"/>
              <a:t> (volet PPA annoncé) : se préparer à répondre à cet appel à projet. </a:t>
            </a:r>
          </a:p>
          <a:p>
            <a:r>
              <a:rPr lang="fr-FR" dirty="0"/>
              <a:t>Contexte élargi aux acteurs de la recherche française en SA (ANSES, CIRAD, INRA et ENV)</a:t>
            </a:r>
          </a:p>
          <a:p>
            <a:r>
              <a:rPr lang="fr-FR" dirty="0"/>
              <a:t>Contexte élargi aux autres acteurs de la SA (RFSA)</a:t>
            </a:r>
          </a:p>
          <a:p>
            <a:endParaRPr lang="fr-FR" dirty="0"/>
          </a:p>
        </p:txBody>
      </p:sp>
    </p:spTree>
    <p:extLst>
      <p:ext uri="{BB962C8B-B14F-4D97-AF65-F5344CB8AC3E}">
        <p14:creationId xmlns:p14="http://schemas.microsoft.com/office/powerpoint/2010/main" val="3356186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DD8D51D-3BD0-4A4C-8282-D08C66217AC3}"/>
              </a:ext>
            </a:extLst>
          </p:cNvPr>
          <p:cNvSpPr>
            <a:spLocks noGrp="1"/>
          </p:cNvSpPr>
          <p:nvPr>
            <p:ph type="title"/>
          </p:nvPr>
        </p:nvSpPr>
        <p:spPr/>
        <p:txBody>
          <a:bodyPr/>
          <a:lstStyle/>
          <a:p>
            <a:r>
              <a:rPr lang="fr-FR" dirty="0"/>
              <a:t>Objectif de la journée</a:t>
            </a:r>
          </a:p>
        </p:txBody>
      </p:sp>
      <p:sp>
        <p:nvSpPr>
          <p:cNvPr id="3" name="Espace réservé du contenu 2">
            <a:extLst>
              <a:ext uri="{FF2B5EF4-FFF2-40B4-BE49-F238E27FC236}">
                <a16:creationId xmlns:a16="http://schemas.microsoft.com/office/drawing/2014/main" id="{97804C40-04C7-CC49-8F6A-7DE24B7A0614}"/>
              </a:ext>
            </a:extLst>
          </p:cNvPr>
          <p:cNvSpPr>
            <a:spLocks noGrp="1"/>
          </p:cNvSpPr>
          <p:nvPr>
            <p:ph idx="1"/>
          </p:nvPr>
        </p:nvSpPr>
        <p:spPr/>
        <p:txBody>
          <a:bodyPr>
            <a:normAutofit fontScale="85000" lnSpcReduction="20000"/>
          </a:bodyPr>
          <a:lstStyle/>
          <a:p>
            <a:r>
              <a:rPr lang="fr-FR" dirty="0"/>
              <a:t>Faire un point avec les acteurs nationaux et internationaux sur la situation au 30 Octobre et sur les mesures mises en place:</a:t>
            </a:r>
          </a:p>
          <a:p>
            <a:pPr lvl="1"/>
            <a:r>
              <a:rPr lang="fr-FR" dirty="0"/>
              <a:t>Didier </a:t>
            </a:r>
            <a:r>
              <a:rPr lang="fr-FR" dirty="0" err="1"/>
              <a:t>Calavas</a:t>
            </a:r>
            <a:r>
              <a:rPr lang="fr-FR" dirty="0"/>
              <a:t> (Coordinateur de la plateforme ESA)</a:t>
            </a:r>
          </a:p>
          <a:p>
            <a:pPr lvl="1"/>
            <a:r>
              <a:rPr lang="fr-FR" dirty="0"/>
              <a:t>Anne </a:t>
            </a:r>
            <a:r>
              <a:rPr lang="fr-FR" dirty="0" err="1"/>
              <a:t>Bronner</a:t>
            </a:r>
            <a:r>
              <a:rPr lang="fr-FR" dirty="0"/>
              <a:t> (BSA de la DGAL)</a:t>
            </a:r>
          </a:p>
          <a:p>
            <a:pPr lvl="1"/>
            <a:r>
              <a:rPr lang="fr-FR" dirty="0"/>
              <a:t>Lina </a:t>
            </a:r>
            <a:r>
              <a:rPr lang="fr-FR" dirty="0" err="1"/>
              <a:t>Awada</a:t>
            </a:r>
            <a:r>
              <a:rPr lang="fr-FR" dirty="0"/>
              <a:t> (OIE)</a:t>
            </a:r>
          </a:p>
          <a:p>
            <a:pPr lvl="1"/>
            <a:endParaRPr lang="fr-FR" dirty="0"/>
          </a:p>
          <a:p>
            <a:r>
              <a:rPr lang="fr-FR" dirty="0"/>
              <a:t>Point sur les recherches menées par les équipes travaillant sur le sujet en France, positionnement/international et leur point de vue sur les fronts de sciences</a:t>
            </a:r>
          </a:p>
          <a:p>
            <a:pPr lvl="1"/>
            <a:r>
              <a:rPr lang="fr-FR" dirty="0"/>
              <a:t>Marie Frédérique Pottier et Nicolas Rose (Anses)</a:t>
            </a:r>
          </a:p>
          <a:p>
            <a:pPr lvl="1"/>
            <a:r>
              <a:rPr lang="fr-FR" dirty="0" err="1"/>
              <a:t>Ferran</a:t>
            </a:r>
            <a:r>
              <a:rPr lang="fr-FR" dirty="0"/>
              <a:t> </a:t>
            </a:r>
            <a:r>
              <a:rPr lang="fr-FR" dirty="0" err="1"/>
              <a:t>Jori</a:t>
            </a:r>
            <a:r>
              <a:rPr lang="fr-FR" dirty="0"/>
              <a:t> (CIRAD)</a:t>
            </a:r>
          </a:p>
          <a:p>
            <a:endParaRPr lang="fr-FR" dirty="0"/>
          </a:p>
          <a:p>
            <a:r>
              <a:rPr lang="fr-FR" dirty="0"/>
              <a:t>Identification de thématiques et fronts de science à explorer en fonction des forces présentes en recherche en France</a:t>
            </a:r>
          </a:p>
        </p:txBody>
      </p:sp>
    </p:spTree>
    <p:extLst>
      <p:ext uri="{BB962C8B-B14F-4D97-AF65-F5344CB8AC3E}">
        <p14:creationId xmlns:p14="http://schemas.microsoft.com/office/powerpoint/2010/main" val="37268138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795EE10-83F2-C044-8379-88AA9C845E7C}"/>
              </a:ext>
            </a:extLst>
          </p:cNvPr>
          <p:cNvSpPr>
            <a:spLocks noGrp="1"/>
          </p:cNvSpPr>
          <p:nvPr>
            <p:ph type="title"/>
          </p:nvPr>
        </p:nvSpPr>
        <p:spPr/>
        <p:txBody>
          <a:bodyPr/>
          <a:lstStyle/>
          <a:p>
            <a:r>
              <a:rPr lang="fr-FR" dirty="0"/>
              <a:t>Les participants à la journée</a:t>
            </a:r>
          </a:p>
        </p:txBody>
      </p:sp>
      <p:sp>
        <p:nvSpPr>
          <p:cNvPr id="3" name="Espace réservé du contenu 2">
            <a:extLst>
              <a:ext uri="{FF2B5EF4-FFF2-40B4-BE49-F238E27FC236}">
                <a16:creationId xmlns:a16="http://schemas.microsoft.com/office/drawing/2014/main" id="{2974AB45-658E-2446-A484-406C8714F101}"/>
              </a:ext>
            </a:extLst>
          </p:cNvPr>
          <p:cNvSpPr>
            <a:spLocks noGrp="1"/>
          </p:cNvSpPr>
          <p:nvPr>
            <p:ph idx="1"/>
          </p:nvPr>
        </p:nvSpPr>
        <p:spPr/>
        <p:txBody>
          <a:bodyPr/>
          <a:lstStyle/>
          <a:p>
            <a:r>
              <a:rPr lang="fr-FR" dirty="0"/>
              <a:t>41 participants (INRA, ANSES, CIRAD, ENVT, </a:t>
            </a:r>
            <a:r>
              <a:rPr lang="fr-FR" dirty="0" err="1"/>
              <a:t>VetAgroSup</a:t>
            </a:r>
            <a:r>
              <a:rPr lang="fr-FR" dirty="0"/>
              <a:t>, ENVA, ONIRIS, IRD, Institut Pasteur, </a:t>
            </a:r>
            <a:r>
              <a:rPr lang="fr-FR" dirty="0" err="1"/>
              <a:t>DGAl</a:t>
            </a:r>
            <a:r>
              <a:rPr lang="fr-FR" dirty="0"/>
              <a:t>, OIE, RFSA)</a:t>
            </a:r>
          </a:p>
          <a:p>
            <a:endParaRPr lang="fr-FR" dirty="0"/>
          </a:p>
          <a:p>
            <a:r>
              <a:rPr lang="fr-FR" dirty="0"/>
              <a:t>Les équipes de recherches déjà engagées sur PPA en France:</a:t>
            </a:r>
          </a:p>
          <a:p>
            <a:pPr lvl="1"/>
            <a:r>
              <a:rPr lang="fr-FR" dirty="0"/>
              <a:t>1 Equipe ANSES-Ploufragan (Marie-Frédérique Potier et Nicolas Rose)</a:t>
            </a:r>
          </a:p>
          <a:p>
            <a:pPr lvl="1"/>
            <a:r>
              <a:rPr lang="fr-FR" dirty="0"/>
              <a:t>UMR CIRAD-INRA ASTRE Montpellier (</a:t>
            </a:r>
            <a:r>
              <a:rPr lang="fr-FR" dirty="0" err="1"/>
              <a:t>Ferran</a:t>
            </a:r>
            <a:r>
              <a:rPr lang="fr-FR" dirty="0"/>
              <a:t> </a:t>
            </a:r>
            <a:r>
              <a:rPr lang="fr-FR" dirty="0" err="1"/>
              <a:t>Jori</a:t>
            </a:r>
            <a:r>
              <a:rPr lang="fr-FR" dirty="0"/>
              <a:t>)</a:t>
            </a:r>
          </a:p>
        </p:txBody>
      </p:sp>
    </p:spTree>
    <p:extLst>
      <p:ext uri="{BB962C8B-B14F-4D97-AF65-F5344CB8AC3E}">
        <p14:creationId xmlns:p14="http://schemas.microsoft.com/office/powerpoint/2010/main" val="2343007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21BC3E4-17E0-EB4F-B447-C7E5D094DE8B}"/>
              </a:ext>
            </a:extLst>
          </p:cNvPr>
          <p:cNvSpPr>
            <a:spLocks noGrp="1"/>
          </p:cNvSpPr>
          <p:nvPr>
            <p:ph type="title"/>
          </p:nvPr>
        </p:nvSpPr>
        <p:spPr/>
        <p:txBody>
          <a:bodyPr/>
          <a:lstStyle/>
          <a:p>
            <a:r>
              <a:rPr lang="fr-FR" dirty="0"/>
              <a:t>Les principaux freins aux recherches sur PPA</a:t>
            </a:r>
          </a:p>
        </p:txBody>
      </p:sp>
      <p:sp>
        <p:nvSpPr>
          <p:cNvPr id="3" name="Espace réservé du contenu 2">
            <a:extLst>
              <a:ext uri="{FF2B5EF4-FFF2-40B4-BE49-F238E27FC236}">
                <a16:creationId xmlns:a16="http://schemas.microsoft.com/office/drawing/2014/main" id="{F7041085-7961-9741-8058-F84A8D32FD47}"/>
              </a:ext>
            </a:extLst>
          </p:cNvPr>
          <p:cNvSpPr>
            <a:spLocks noGrp="1"/>
          </p:cNvSpPr>
          <p:nvPr>
            <p:ph idx="1"/>
          </p:nvPr>
        </p:nvSpPr>
        <p:spPr/>
        <p:txBody>
          <a:bodyPr/>
          <a:lstStyle/>
          <a:p>
            <a:r>
              <a:rPr lang="fr-FR" dirty="0"/>
              <a:t>Virus: virus ADN contenant 150-165 gènes / seul membre des </a:t>
            </a:r>
            <a:r>
              <a:rPr lang="fr-FR" dirty="0" err="1"/>
              <a:t>asfviridae</a:t>
            </a:r>
            <a:endParaRPr lang="fr-FR" dirty="0"/>
          </a:p>
          <a:p>
            <a:r>
              <a:rPr lang="fr-FR" dirty="0"/>
              <a:t>Niveau de confinement L3</a:t>
            </a:r>
          </a:p>
          <a:p>
            <a:r>
              <a:rPr lang="fr-FR" dirty="0"/>
              <a:t>Culture in vitro difficile</a:t>
            </a:r>
          </a:p>
          <a:p>
            <a:r>
              <a:rPr lang="fr-FR" dirty="0"/>
              <a:t>Réponse immunitaire</a:t>
            </a:r>
          </a:p>
          <a:p>
            <a:r>
              <a:rPr lang="fr-FR" dirty="0"/>
              <a:t>Reste beaucoup d’inconnus (mode de transmission, peu de données génomiques, facteurs de virulence?). </a:t>
            </a:r>
          </a:p>
          <a:p>
            <a:pPr marL="0" indent="0">
              <a:buNone/>
            </a:pPr>
            <a:endParaRPr lang="fr-FR" dirty="0"/>
          </a:p>
          <a:p>
            <a:endParaRPr lang="fr-FR" dirty="0"/>
          </a:p>
        </p:txBody>
      </p:sp>
    </p:spTree>
    <p:extLst>
      <p:ext uri="{BB962C8B-B14F-4D97-AF65-F5344CB8AC3E}">
        <p14:creationId xmlns:p14="http://schemas.microsoft.com/office/powerpoint/2010/main" val="27972623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30B8EA6-27C1-A24C-A07E-F1CD8851042F}"/>
              </a:ext>
            </a:extLst>
          </p:cNvPr>
          <p:cNvSpPr>
            <a:spLocks noGrp="1"/>
          </p:cNvSpPr>
          <p:nvPr>
            <p:ph type="title"/>
          </p:nvPr>
        </p:nvSpPr>
        <p:spPr/>
        <p:txBody>
          <a:bodyPr/>
          <a:lstStyle/>
          <a:p>
            <a:r>
              <a:rPr lang="fr-FR" dirty="0"/>
              <a:t>Les thématiques à explorer (1</a:t>
            </a:r>
            <a:r>
              <a:rPr lang="fr-FR" baseline="30000" dirty="0"/>
              <a:t>er</a:t>
            </a:r>
            <a:r>
              <a:rPr lang="fr-FR" dirty="0"/>
              <a:t> atelier)</a:t>
            </a:r>
          </a:p>
        </p:txBody>
      </p:sp>
      <p:sp>
        <p:nvSpPr>
          <p:cNvPr id="3" name="Espace réservé du contenu 2">
            <a:extLst>
              <a:ext uri="{FF2B5EF4-FFF2-40B4-BE49-F238E27FC236}">
                <a16:creationId xmlns:a16="http://schemas.microsoft.com/office/drawing/2014/main" id="{686B1190-6BDD-1A46-894A-D22CE742CAAB}"/>
              </a:ext>
            </a:extLst>
          </p:cNvPr>
          <p:cNvSpPr>
            <a:spLocks noGrp="1"/>
          </p:cNvSpPr>
          <p:nvPr>
            <p:ph idx="1"/>
          </p:nvPr>
        </p:nvSpPr>
        <p:spPr/>
        <p:txBody>
          <a:bodyPr/>
          <a:lstStyle/>
          <a:p>
            <a:r>
              <a:rPr lang="fr-FR" dirty="0"/>
              <a:t>Surveillance et contrôle en cas d’introduction</a:t>
            </a:r>
          </a:p>
          <a:p>
            <a:r>
              <a:rPr lang="fr-FR" dirty="0"/>
              <a:t>Transmission/Epidémiologie</a:t>
            </a:r>
          </a:p>
          <a:p>
            <a:r>
              <a:rPr lang="fr-FR" dirty="0"/>
              <a:t>Physiopathologie (interactions Hôtes/Pathogènes)</a:t>
            </a:r>
          </a:p>
          <a:p>
            <a:r>
              <a:rPr lang="fr-FR" dirty="0"/>
              <a:t>Vaccination (très compétitif au niveau européen) </a:t>
            </a:r>
          </a:p>
        </p:txBody>
      </p:sp>
    </p:spTree>
    <p:extLst>
      <p:ext uri="{BB962C8B-B14F-4D97-AF65-F5344CB8AC3E}">
        <p14:creationId xmlns:p14="http://schemas.microsoft.com/office/powerpoint/2010/main" val="3983151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30B8EA6-27C1-A24C-A07E-F1CD8851042F}"/>
              </a:ext>
            </a:extLst>
          </p:cNvPr>
          <p:cNvSpPr>
            <a:spLocks noGrp="1"/>
          </p:cNvSpPr>
          <p:nvPr>
            <p:ph type="title"/>
          </p:nvPr>
        </p:nvSpPr>
        <p:spPr/>
        <p:txBody>
          <a:bodyPr/>
          <a:lstStyle/>
          <a:p>
            <a:r>
              <a:rPr lang="fr-FR" dirty="0"/>
              <a:t>Surveillance/contrôle (2ieme atelier)</a:t>
            </a:r>
          </a:p>
        </p:txBody>
      </p:sp>
      <p:sp>
        <p:nvSpPr>
          <p:cNvPr id="3" name="Espace réservé du contenu 2">
            <a:extLst>
              <a:ext uri="{FF2B5EF4-FFF2-40B4-BE49-F238E27FC236}">
                <a16:creationId xmlns:a16="http://schemas.microsoft.com/office/drawing/2014/main" id="{686B1190-6BDD-1A46-894A-D22CE742CAAB}"/>
              </a:ext>
            </a:extLst>
          </p:cNvPr>
          <p:cNvSpPr>
            <a:spLocks noGrp="1"/>
          </p:cNvSpPr>
          <p:nvPr>
            <p:ph idx="1"/>
          </p:nvPr>
        </p:nvSpPr>
        <p:spPr/>
        <p:txBody>
          <a:bodyPr>
            <a:normAutofit lnSpcReduction="10000"/>
          </a:bodyPr>
          <a:lstStyle/>
          <a:p>
            <a:r>
              <a:rPr lang="fr-FR" dirty="0"/>
              <a:t>Diversité et évolution du virus (</a:t>
            </a:r>
            <a:r>
              <a:rPr lang="fr-FR" dirty="0" err="1"/>
              <a:t>phylodynamique</a:t>
            </a:r>
            <a:r>
              <a:rPr lang="fr-FR" dirty="0"/>
              <a:t>): compréhension de la propagation du virus + conséquences en terme de diagnostic (EX: en Chine multi-introduction? Évènements indépendants? </a:t>
            </a:r>
          </a:p>
          <a:p>
            <a:r>
              <a:rPr lang="fr-FR" dirty="0"/>
              <a:t>Détection des carcasses: estimer la probabilité de détection des carcasses, de détection des foyers et des délais de déclaration</a:t>
            </a:r>
          </a:p>
          <a:p>
            <a:r>
              <a:rPr lang="fr-FR" dirty="0"/>
              <a:t>Améliorer la surveillance (le contrôle): caractériser les acteurs en </a:t>
            </a:r>
            <a:r>
              <a:rPr lang="fr-FR" dirty="0" err="1"/>
              <a:t>ien</a:t>
            </a:r>
            <a:r>
              <a:rPr lang="fr-FR" dirty="0"/>
              <a:t> avec filières porcines, leurs perceptions et leurs interactions:</a:t>
            </a:r>
          </a:p>
          <a:p>
            <a:pPr lvl="1"/>
            <a:r>
              <a:rPr lang="fr-FR" dirty="0"/>
              <a:t>Affiner la typologie des acteurs</a:t>
            </a:r>
          </a:p>
          <a:p>
            <a:pPr lvl="1"/>
            <a:r>
              <a:rPr lang="fr-FR" dirty="0"/>
              <a:t>Description des interactions  entre les acteurs </a:t>
            </a:r>
          </a:p>
          <a:p>
            <a:pPr lvl="1"/>
            <a:r>
              <a:rPr lang="fr-FR" dirty="0"/>
              <a:t>Estimation de l’impact socio-économique des mesures de surveillance en fonction des acteurs et de leurs interactions.</a:t>
            </a:r>
          </a:p>
          <a:p>
            <a:pPr marL="0" indent="0">
              <a:buNone/>
            </a:pPr>
            <a:endParaRPr lang="fr-FR" dirty="0"/>
          </a:p>
        </p:txBody>
      </p:sp>
    </p:spTree>
    <p:extLst>
      <p:ext uri="{BB962C8B-B14F-4D97-AF65-F5344CB8AC3E}">
        <p14:creationId xmlns:p14="http://schemas.microsoft.com/office/powerpoint/2010/main" val="1362323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30B8EA6-27C1-A24C-A07E-F1CD8851042F}"/>
              </a:ext>
            </a:extLst>
          </p:cNvPr>
          <p:cNvSpPr>
            <a:spLocks noGrp="1"/>
          </p:cNvSpPr>
          <p:nvPr>
            <p:ph type="title"/>
          </p:nvPr>
        </p:nvSpPr>
        <p:spPr/>
        <p:txBody>
          <a:bodyPr/>
          <a:lstStyle/>
          <a:p>
            <a:r>
              <a:rPr lang="fr-FR" dirty="0"/>
              <a:t>Transmission / Epidémiologie (2ieme atelier)</a:t>
            </a:r>
          </a:p>
        </p:txBody>
      </p:sp>
      <p:sp>
        <p:nvSpPr>
          <p:cNvPr id="3" name="Espace réservé du contenu 2">
            <a:extLst>
              <a:ext uri="{FF2B5EF4-FFF2-40B4-BE49-F238E27FC236}">
                <a16:creationId xmlns:a16="http://schemas.microsoft.com/office/drawing/2014/main" id="{686B1190-6BDD-1A46-894A-D22CE742CAAB}"/>
              </a:ext>
            </a:extLst>
          </p:cNvPr>
          <p:cNvSpPr>
            <a:spLocks noGrp="1"/>
          </p:cNvSpPr>
          <p:nvPr>
            <p:ph idx="1"/>
          </p:nvPr>
        </p:nvSpPr>
        <p:spPr/>
        <p:txBody>
          <a:bodyPr>
            <a:normAutofit fontScale="92500" lnSpcReduction="20000"/>
          </a:bodyPr>
          <a:lstStyle/>
          <a:p>
            <a:r>
              <a:rPr lang="fr-FR" dirty="0"/>
              <a:t>Transmission du virus en Europe de Fane sauvage vers animaux domestiques: </a:t>
            </a:r>
          </a:p>
          <a:p>
            <a:pPr lvl="1"/>
            <a:r>
              <a:rPr lang="fr-FR" dirty="0"/>
              <a:t>rôle de vecteurs </a:t>
            </a:r>
            <a:r>
              <a:rPr lang="fr-FR" dirty="0" err="1"/>
              <a:t>arthopodes</a:t>
            </a:r>
            <a:r>
              <a:rPr lang="fr-FR" dirty="0"/>
              <a:t> potentiels (</a:t>
            </a:r>
            <a:r>
              <a:rPr lang="fr-FR" dirty="0" err="1"/>
              <a:t>tabanidés</a:t>
            </a:r>
            <a:r>
              <a:rPr lang="fr-FR" dirty="0"/>
              <a:t>, </a:t>
            </a:r>
            <a:r>
              <a:rPr lang="fr-FR" dirty="0" err="1"/>
              <a:t>stomox</a:t>
            </a:r>
            <a:r>
              <a:rPr lang="fr-FR" dirty="0"/>
              <a:t>, etc…); asticots (écologie de la carcasse et risque de transmission via les </a:t>
            </a:r>
            <a:r>
              <a:rPr lang="fr-FR" dirty="0" err="1"/>
              <a:t>caracasses</a:t>
            </a:r>
            <a:r>
              <a:rPr lang="fr-FR" dirty="0"/>
              <a:t>)? </a:t>
            </a:r>
            <a:r>
              <a:rPr lang="fr-FR" dirty="0" err="1"/>
              <a:t>Canibalisme</a:t>
            </a:r>
            <a:r>
              <a:rPr lang="fr-FR" dirty="0"/>
              <a:t>? </a:t>
            </a:r>
          </a:p>
          <a:p>
            <a:pPr lvl="1"/>
            <a:r>
              <a:rPr lang="fr-FR" dirty="0"/>
              <a:t>Contact Faune sauvage/ Faune domestique (Ex quelles relations entre le niveau de contact FS et FD et dynamique régionale?)</a:t>
            </a:r>
          </a:p>
          <a:p>
            <a:pPr lvl="1"/>
            <a:r>
              <a:rPr lang="fr-FR" dirty="0"/>
              <a:t>Rôle des animaux asymptomatiques</a:t>
            </a:r>
          </a:p>
          <a:p>
            <a:r>
              <a:rPr lang="fr-FR" dirty="0"/>
              <a:t>Epidémiologie</a:t>
            </a:r>
          </a:p>
          <a:p>
            <a:pPr lvl="1"/>
            <a:r>
              <a:rPr lang="fr-FR" dirty="0"/>
              <a:t>Facteurs de risques et voies de transmission selon les contexte: Via </a:t>
            </a:r>
            <a:r>
              <a:rPr lang="fr-FR" dirty="0" err="1"/>
              <a:t>épidémio</a:t>
            </a:r>
            <a:r>
              <a:rPr lang="fr-FR" dirty="0"/>
              <a:t> analytique sur les données EU (y compris génomiques)</a:t>
            </a:r>
          </a:p>
          <a:p>
            <a:pPr lvl="1"/>
            <a:r>
              <a:rPr lang="fr-FR" dirty="0"/>
              <a:t>Impact des conduites d’élevage sur dynamique épidémiologique (comparaison de zones contrastées: porcs de basse cours, plein air, élevage </a:t>
            </a:r>
            <a:r>
              <a:rPr lang="fr-FR" dirty="0" err="1"/>
              <a:t>semi-indusctriel</a:t>
            </a:r>
            <a:r>
              <a:rPr lang="fr-FR" dirty="0"/>
              <a:t>, etc…)</a:t>
            </a:r>
          </a:p>
          <a:p>
            <a:pPr lvl="1"/>
            <a:r>
              <a:rPr lang="fr-FR" dirty="0"/>
              <a:t>Quels risques associés à </a:t>
            </a:r>
            <a:r>
              <a:rPr lang="fr-FR" dirty="0" err="1"/>
              <a:t>uneévolution</a:t>
            </a:r>
            <a:r>
              <a:rPr lang="fr-FR" dirty="0"/>
              <a:t> de la conduite plein air?</a:t>
            </a:r>
          </a:p>
          <a:p>
            <a:pPr lvl="1"/>
            <a:r>
              <a:rPr lang="fr-FR" dirty="0"/>
              <a:t>Comment minimiser risque le risque de transmission par gestion de la FS</a:t>
            </a:r>
          </a:p>
        </p:txBody>
      </p:sp>
    </p:spTree>
    <p:extLst>
      <p:ext uri="{BB962C8B-B14F-4D97-AF65-F5344CB8AC3E}">
        <p14:creationId xmlns:p14="http://schemas.microsoft.com/office/powerpoint/2010/main" val="1812931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30B8EA6-27C1-A24C-A07E-F1CD8851042F}"/>
              </a:ext>
            </a:extLst>
          </p:cNvPr>
          <p:cNvSpPr>
            <a:spLocks noGrp="1"/>
          </p:cNvSpPr>
          <p:nvPr>
            <p:ph type="title"/>
          </p:nvPr>
        </p:nvSpPr>
        <p:spPr/>
        <p:txBody>
          <a:bodyPr/>
          <a:lstStyle/>
          <a:p>
            <a:r>
              <a:rPr lang="fr-FR" dirty="0"/>
              <a:t>Physiopathologie (interaction virus/hôtes)</a:t>
            </a:r>
          </a:p>
        </p:txBody>
      </p:sp>
      <p:sp>
        <p:nvSpPr>
          <p:cNvPr id="3" name="Espace réservé du contenu 2">
            <a:extLst>
              <a:ext uri="{FF2B5EF4-FFF2-40B4-BE49-F238E27FC236}">
                <a16:creationId xmlns:a16="http://schemas.microsoft.com/office/drawing/2014/main" id="{686B1190-6BDD-1A46-894A-D22CE742CAAB}"/>
              </a:ext>
            </a:extLst>
          </p:cNvPr>
          <p:cNvSpPr>
            <a:spLocks noGrp="1"/>
          </p:cNvSpPr>
          <p:nvPr>
            <p:ph idx="1"/>
          </p:nvPr>
        </p:nvSpPr>
        <p:spPr/>
        <p:txBody>
          <a:bodyPr>
            <a:normAutofit lnSpcReduction="10000"/>
          </a:bodyPr>
          <a:lstStyle/>
          <a:p>
            <a:r>
              <a:rPr lang="fr-FR" b="1" dirty="0"/>
              <a:t>Voies d’entrée du virus </a:t>
            </a:r>
            <a:r>
              <a:rPr lang="fr-FR" dirty="0"/>
              <a:t>–</a:t>
            </a:r>
            <a:r>
              <a:rPr lang="fr-FR" b="1" dirty="0"/>
              <a:t>tropisme</a:t>
            </a:r>
            <a:r>
              <a:rPr lang="fr-FR" dirty="0"/>
              <a:t> cellulaire (susceptibilité des sous populations cellulaires de la sphère </a:t>
            </a:r>
            <a:r>
              <a:rPr lang="fr-FR" dirty="0" err="1"/>
              <a:t>oro</a:t>
            </a:r>
            <a:r>
              <a:rPr lang="fr-FR" dirty="0"/>
              <a:t>-pharyngée).Localisation virale en système in vivo (virus fluo)</a:t>
            </a:r>
          </a:p>
          <a:p>
            <a:r>
              <a:rPr lang="fr-FR" b="1" dirty="0"/>
              <a:t>Réponse immunitaire </a:t>
            </a:r>
            <a:r>
              <a:rPr lang="fr-FR" dirty="0"/>
              <a:t>de l’hôte vis à vis du virus: Cinétique de la réponse immunitaire en fonction de souches plus ou moins virulentes, de l’origine des souches. Screening de la réponse antivirale pour identifier les partenaires cellulaires essentiels dans la réponse immunitaire précoce.</a:t>
            </a:r>
          </a:p>
          <a:p>
            <a:r>
              <a:rPr lang="fr-FR" b="1" dirty="0"/>
              <a:t>Mécanismes de virulence</a:t>
            </a:r>
            <a:r>
              <a:rPr lang="fr-FR" dirty="0"/>
              <a:t>, de pathogénicité, de franchissement de barrière d’espèce: Approches </a:t>
            </a:r>
            <a:r>
              <a:rPr lang="fr-FR" dirty="0" err="1"/>
              <a:t>protéomiques</a:t>
            </a:r>
            <a:r>
              <a:rPr lang="fr-FR" dirty="0"/>
              <a:t>/double hybride pour identifier les interactions entre protéines virales et de l’hôte. </a:t>
            </a:r>
          </a:p>
        </p:txBody>
      </p:sp>
    </p:spTree>
    <p:extLst>
      <p:ext uri="{BB962C8B-B14F-4D97-AF65-F5344CB8AC3E}">
        <p14:creationId xmlns:p14="http://schemas.microsoft.com/office/powerpoint/2010/main" val="2389304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190</TotalTime>
  <Words>983</Words>
  <Application>Microsoft Macintosh PowerPoint</Application>
  <PresentationFormat>Grand écran</PresentationFormat>
  <Paragraphs>79</Paragraphs>
  <Slides>13</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13</vt:i4>
      </vt:variant>
    </vt:vector>
  </HeadingPairs>
  <TitlesOfParts>
    <vt:vector size="17" baseType="lpstr">
      <vt:lpstr>Arial</vt:lpstr>
      <vt:lpstr>Calibri</vt:lpstr>
      <vt:lpstr>Calibri Light</vt:lpstr>
      <vt:lpstr>Thème Office</vt:lpstr>
      <vt:lpstr>Compte rendu réunion PPA</vt:lpstr>
      <vt:lpstr>Contexte </vt:lpstr>
      <vt:lpstr>Objectif de la journée</vt:lpstr>
      <vt:lpstr>Les participants à la journée</vt:lpstr>
      <vt:lpstr>Les principaux freins aux recherches sur PPA</vt:lpstr>
      <vt:lpstr>Les thématiques à explorer (1er atelier)</vt:lpstr>
      <vt:lpstr>Surveillance/contrôle (2ieme atelier)</vt:lpstr>
      <vt:lpstr>Transmission / Epidémiologie (2ieme atelier)</vt:lpstr>
      <vt:lpstr>Physiopathologie (interaction virus/hôtes)</vt:lpstr>
      <vt:lpstr>Vaccination (2ième atelier)</vt:lpstr>
      <vt:lpstr>Quelles forces mobilisables pour la recherche sur PPA en France?</vt:lpstr>
      <vt:lpstr>Priorités de recherches PPA (STAR-Idaz) – Prochain ERA-NET</vt:lpstr>
      <vt:lpstr>Quelles suites à donner?</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Compte rendu réunion PPA</dc:title>
  <dc:creator>Utilisateur Microsoft Office</dc:creator>
  <cp:lastModifiedBy>Utilisateur Microsoft Office</cp:lastModifiedBy>
  <cp:revision>33</cp:revision>
  <dcterms:created xsi:type="dcterms:W3CDTF">2018-12-01T11:17:42Z</dcterms:created>
  <dcterms:modified xsi:type="dcterms:W3CDTF">2018-12-03T07:07:41Z</dcterms:modified>
</cp:coreProperties>
</file>