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sldIdLst>
    <p:sldId id="267" r:id="rId4"/>
    <p:sldId id="268" r:id="rId5"/>
    <p:sldId id="256" r:id="rId6"/>
    <p:sldId id="262" r:id="rId7"/>
    <p:sldId id="263" r:id="rId8"/>
    <p:sldId id="258" r:id="rId9"/>
    <p:sldId id="260" r:id="rId10"/>
    <p:sldId id="269" r:id="rId11"/>
    <p:sldId id="270" r:id="rId12"/>
    <p:sldId id="272" r:id="rId13"/>
    <p:sldId id="278" r:id="rId14"/>
    <p:sldId id="275" r:id="rId15"/>
    <p:sldId id="271" r:id="rId16"/>
    <p:sldId id="274" r:id="rId17"/>
    <p:sldId id="273" r:id="rId18"/>
    <p:sldId id="276" r:id="rId19"/>
    <p:sldId id="277" r:id="rId20"/>
    <p:sldId id="279" r:id="rId21"/>
  </p:sldIdLst>
  <p:sldSz cx="12192000" cy="6858000"/>
  <p:notesSz cx="6858000"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0" autoAdjust="0"/>
    <p:restoredTop sz="94660"/>
  </p:normalViewPr>
  <p:slideViewPr>
    <p:cSldViewPr snapToGrid="0">
      <p:cViewPr varScale="1">
        <p:scale>
          <a:sx n="71" d="100"/>
          <a:sy n="71" d="100"/>
        </p:scale>
        <p:origin x="480"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microsoft.com/office/2015/10/relationships/revisionInfo" Target="revisionInfo.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BBA1691D-665E-43AC-8E4E-E034B276C8F0}" type="datetimeFigureOut">
              <a:rPr lang="fr-FR" smtClean="0"/>
              <a:t>14/12/2017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332791C-4310-421E-8A4A-C37E84AE34CD}" type="slidenum">
              <a:rPr lang="fr-FR" smtClean="0"/>
              <a:t>‹N°›</a:t>
            </a:fld>
            <a:endParaRPr lang="fr-FR"/>
          </a:p>
        </p:txBody>
      </p:sp>
    </p:spTree>
    <p:extLst>
      <p:ext uri="{BB962C8B-B14F-4D97-AF65-F5344CB8AC3E}">
        <p14:creationId xmlns:p14="http://schemas.microsoft.com/office/powerpoint/2010/main" val="3580771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BA1691D-665E-43AC-8E4E-E034B276C8F0}" type="datetimeFigureOut">
              <a:rPr lang="fr-FR" smtClean="0"/>
              <a:t>14/12/2017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332791C-4310-421E-8A4A-C37E84AE34CD}" type="slidenum">
              <a:rPr lang="fr-FR" smtClean="0"/>
              <a:t>‹N°›</a:t>
            </a:fld>
            <a:endParaRPr lang="fr-FR"/>
          </a:p>
        </p:txBody>
      </p:sp>
    </p:spTree>
    <p:extLst>
      <p:ext uri="{BB962C8B-B14F-4D97-AF65-F5344CB8AC3E}">
        <p14:creationId xmlns:p14="http://schemas.microsoft.com/office/powerpoint/2010/main" val="34942132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1"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1"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BA1691D-665E-43AC-8E4E-E034B276C8F0}" type="datetimeFigureOut">
              <a:rPr lang="fr-FR" smtClean="0"/>
              <a:t>14/12/2017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332791C-4310-421E-8A4A-C37E84AE34CD}" type="slidenum">
              <a:rPr lang="fr-FR" smtClean="0"/>
              <a:t>‹N°›</a:t>
            </a:fld>
            <a:endParaRPr lang="fr-FR"/>
          </a:p>
        </p:txBody>
      </p:sp>
    </p:spTree>
    <p:extLst>
      <p:ext uri="{BB962C8B-B14F-4D97-AF65-F5344CB8AC3E}">
        <p14:creationId xmlns:p14="http://schemas.microsoft.com/office/powerpoint/2010/main" val="10232658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914400" y="2130426"/>
            <a:ext cx="10363200" cy="1470025"/>
          </a:xfrm>
        </p:spPr>
        <p:txBody>
          <a:bodyPr/>
          <a:lstStyle/>
          <a:p>
            <a:r>
              <a:rPr lang="fr-FR"/>
              <a:t>Cliquez pour modifier le style du titre</a:t>
            </a:r>
            <a:endParaRPr lang="fr-BE"/>
          </a:p>
        </p:txBody>
      </p:sp>
      <p:sp>
        <p:nvSpPr>
          <p:cNvPr id="3" name="Sous-titr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solidFill>
                  <a:prstClr val="black">
                    <a:tint val="75000"/>
                  </a:prstClr>
                </a:solidFill>
              </a:rPr>
              <a:pPr/>
              <a:t>14/12/2017</a:t>
            </a:fld>
            <a:endParaRPr lang="fr-BE">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BE">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22490936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dirty="0"/>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solidFill>
                  <a:prstClr val="black">
                    <a:tint val="75000"/>
                  </a:prstClr>
                </a:solidFill>
              </a:rPr>
              <a:pPr/>
              <a:t>14/12/2017</a:t>
            </a:fld>
            <a:endParaRPr lang="fr-BE">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BE">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9775406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84" y="4406901"/>
            <a:ext cx="10363200" cy="1362075"/>
          </a:xfrm>
        </p:spPr>
        <p:txBody>
          <a:bodyPr anchor="t"/>
          <a:lstStyle>
            <a:lvl1pPr algn="l">
              <a:defRPr sz="4000" b="1" cap="all"/>
            </a:lvl1pPr>
          </a:lstStyle>
          <a:p>
            <a:r>
              <a:rPr lang="fr-FR"/>
              <a:t>Cliquez pour modifier le style du titre</a:t>
            </a:r>
            <a:endParaRPr lang="fr-BE"/>
          </a:p>
        </p:txBody>
      </p:sp>
      <p:sp>
        <p:nvSpPr>
          <p:cNvPr id="3" name="Espace réservé du texte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solidFill>
                  <a:prstClr val="black">
                    <a:tint val="75000"/>
                  </a:prstClr>
                </a:solidFill>
              </a:rPr>
              <a:pPr/>
              <a:t>14/12/2017</a:t>
            </a:fld>
            <a:endParaRPr lang="fr-BE">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BE">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4080277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conten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solidFill>
                  <a:prstClr val="black">
                    <a:tint val="75000"/>
                  </a:prstClr>
                </a:solidFill>
              </a:rPr>
              <a:pPr/>
              <a:t>14/12/2017</a:t>
            </a:fld>
            <a:endParaRPr lang="fr-BE">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BE">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17024222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endParaRPr lang="fr-BE"/>
          </a:p>
        </p:txBody>
      </p:sp>
      <p:sp>
        <p:nvSpPr>
          <p:cNvPr id="3" name="Espace réservé du texte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solidFill>
                  <a:prstClr val="black">
                    <a:tint val="75000"/>
                  </a:prstClr>
                </a:solidFill>
              </a:rPr>
              <a:pPr/>
              <a:t>14/12/2017</a:t>
            </a:fld>
            <a:endParaRPr lang="fr-BE">
              <a:solidFill>
                <a:prstClr val="black">
                  <a:tint val="75000"/>
                </a:prstClr>
              </a:solidFill>
            </a:endParaRPr>
          </a:p>
        </p:txBody>
      </p:sp>
      <p:sp>
        <p:nvSpPr>
          <p:cNvPr id="8" name="Espace réservé du pied de page 7"/>
          <p:cNvSpPr>
            <a:spLocks noGrp="1"/>
          </p:cNvSpPr>
          <p:nvPr>
            <p:ph type="ftr" sz="quarter" idx="11"/>
          </p:nvPr>
        </p:nvSpPr>
        <p:spPr/>
        <p:txBody>
          <a:bodyPr/>
          <a:lstStyle/>
          <a:p>
            <a:endParaRPr lang="fr-BE">
              <a:solidFill>
                <a:prstClr val="black">
                  <a:tint val="75000"/>
                </a:prstClr>
              </a:solidFill>
            </a:endParaRPr>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32804645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solidFill>
                  <a:prstClr val="black">
                    <a:tint val="75000"/>
                  </a:prstClr>
                </a:solidFill>
              </a:rPr>
              <a:pPr/>
              <a:t>14/12/2017</a:t>
            </a:fld>
            <a:endParaRPr lang="fr-BE">
              <a:solidFill>
                <a:prstClr val="black">
                  <a:tint val="75000"/>
                </a:prstClr>
              </a:solidFill>
            </a:endParaRPr>
          </a:p>
        </p:txBody>
      </p:sp>
      <p:sp>
        <p:nvSpPr>
          <p:cNvPr id="4" name="Espace réservé du pied de page 3"/>
          <p:cNvSpPr>
            <a:spLocks noGrp="1"/>
          </p:cNvSpPr>
          <p:nvPr>
            <p:ph type="ftr" sz="quarter" idx="11"/>
          </p:nvPr>
        </p:nvSpPr>
        <p:spPr/>
        <p:txBody>
          <a:bodyPr/>
          <a:lstStyle/>
          <a:p>
            <a:endParaRPr lang="fr-BE">
              <a:solidFill>
                <a:prstClr val="black">
                  <a:tint val="75000"/>
                </a:prstClr>
              </a:solidFill>
            </a:endParaRPr>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12606681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solidFill>
                  <a:prstClr val="black">
                    <a:tint val="75000"/>
                  </a:prstClr>
                </a:solidFill>
              </a:rPr>
              <a:pPr/>
              <a:t>14/12/2017</a:t>
            </a:fld>
            <a:endParaRPr lang="fr-BE">
              <a:solidFill>
                <a:prstClr val="black">
                  <a:tint val="75000"/>
                </a:prstClr>
              </a:solidFill>
            </a:endParaRPr>
          </a:p>
        </p:txBody>
      </p:sp>
      <p:sp>
        <p:nvSpPr>
          <p:cNvPr id="3" name="Espace réservé du pied de page 2"/>
          <p:cNvSpPr>
            <a:spLocks noGrp="1"/>
          </p:cNvSpPr>
          <p:nvPr>
            <p:ph type="ftr" sz="quarter" idx="11"/>
          </p:nvPr>
        </p:nvSpPr>
        <p:spPr/>
        <p:txBody>
          <a:bodyPr/>
          <a:lstStyle/>
          <a:p>
            <a:endParaRPr lang="fr-BE">
              <a:solidFill>
                <a:prstClr val="black">
                  <a:tint val="75000"/>
                </a:prstClr>
              </a:solidFill>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10162769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1" y="273050"/>
            <a:ext cx="4011084" cy="1162050"/>
          </a:xfrm>
        </p:spPr>
        <p:txBody>
          <a:bodyPr anchor="b"/>
          <a:lstStyle>
            <a:lvl1pPr algn="l">
              <a:defRPr sz="2000" b="1"/>
            </a:lvl1pPr>
          </a:lstStyle>
          <a:p>
            <a:r>
              <a:rPr lang="fr-FR"/>
              <a:t>Cliquez pour modifier le style du titre</a:t>
            </a:r>
            <a:endParaRPr lang="fr-BE"/>
          </a:p>
        </p:txBody>
      </p:sp>
      <p:sp>
        <p:nvSpPr>
          <p:cNvPr id="3" name="Espace réservé du conten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solidFill>
                  <a:prstClr val="black">
                    <a:tint val="75000"/>
                  </a:prstClr>
                </a:solidFill>
              </a:rPr>
              <a:pPr/>
              <a:t>14/12/2017</a:t>
            </a:fld>
            <a:endParaRPr lang="fr-BE">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BE">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4186928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BA1691D-665E-43AC-8E4E-E034B276C8F0}" type="datetimeFigureOut">
              <a:rPr lang="fr-FR" smtClean="0"/>
              <a:t>14/12/2017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332791C-4310-421E-8A4A-C37E84AE34CD}" type="slidenum">
              <a:rPr lang="fr-FR" smtClean="0"/>
              <a:t>‹N°›</a:t>
            </a:fld>
            <a:endParaRPr lang="fr-FR"/>
          </a:p>
        </p:txBody>
      </p:sp>
    </p:spTree>
    <p:extLst>
      <p:ext uri="{BB962C8B-B14F-4D97-AF65-F5344CB8AC3E}">
        <p14:creationId xmlns:p14="http://schemas.microsoft.com/office/powerpoint/2010/main" val="34835212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9717" y="4800600"/>
            <a:ext cx="7315200" cy="566738"/>
          </a:xfrm>
        </p:spPr>
        <p:txBody>
          <a:bodyPr anchor="b"/>
          <a:lstStyle>
            <a:lvl1pPr algn="l">
              <a:defRPr sz="2000" b="1"/>
            </a:lvl1pPr>
          </a:lstStyle>
          <a:p>
            <a:r>
              <a:rPr lang="fr-FR"/>
              <a:t>Cliquez pour modifier le style du titre</a:t>
            </a:r>
            <a:endParaRPr lang="fr-BE"/>
          </a:p>
        </p:txBody>
      </p:sp>
      <p:sp>
        <p:nvSpPr>
          <p:cNvPr id="3" name="Espace réservé pour une imag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solidFill>
                  <a:prstClr val="black">
                    <a:tint val="75000"/>
                  </a:prstClr>
                </a:solidFill>
              </a:rPr>
              <a:pPr/>
              <a:t>14/12/2017</a:t>
            </a:fld>
            <a:endParaRPr lang="fr-BE">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BE">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1254036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solidFill>
                  <a:prstClr val="black">
                    <a:tint val="75000"/>
                  </a:prstClr>
                </a:solidFill>
              </a:rPr>
              <a:pPr/>
              <a:t>14/12/2017</a:t>
            </a:fld>
            <a:endParaRPr lang="fr-BE">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BE">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29722949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4639"/>
            <a:ext cx="2743200" cy="5851525"/>
          </a:xfrm>
        </p:spPr>
        <p:txBody>
          <a:bodyPr vert="eaVert"/>
          <a:lstStyle/>
          <a:p>
            <a:r>
              <a:rPr lang="fr-FR"/>
              <a:t>Cliquez pour modifier le style du titre</a:t>
            </a:r>
            <a:endParaRPr lang="fr-BE"/>
          </a:p>
        </p:txBody>
      </p:sp>
      <p:sp>
        <p:nvSpPr>
          <p:cNvPr id="3" name="Espace réservé du texte vertical 2"/>
          <p:cNvSpPr>
            <a:spLocks noGrp="1"/>
          </p:cNvSpPr>
          <p:nvPr>
            <p:ph type="body" orient="vert" idx="1"/>
          </p:nvPr>
        </p:nvSpPr>
        <p:spPr>
          <a:xfrm>
            <a:off x="609600" y="274639"/>
            <a:ext cx="80264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solidFill>
                  <a:prstClr val="black">
                    <a:tint val="75000"/>
                  </a:prstClr>
                </a:solidFill>
              </a:rPr>
              <a:pPr/>
              <a:t>14/12/2017</a:t>
            </a:fld>
            <a:endParaRPr lang="fr-BE">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BE">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3568889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914400" y="2130426"/>
            <a:ext cx="10363200" cy="1470025"/>
          </a:xfrm>
          <a:prstGeom prst="rect">
            <a:avLst/>
          </a:prstGeom>
        </p:spPr>
        <p:txBody>
          <a:bodyPr/>
          <a:lstStyle/>
          <a:p>
            <a:r>
              <a:rPr lang="fr-FR"/>
              <a:t>Cliquez pour modifier le style du titre</a:t>
            </a:r>
          </a:p>
        </p:txBody>
      </p:sp>
      <p:sp>
        <p:nvSpPr>
          <p:cNvPr id="3" name="Sous-titre 2"/>
          <p:cNvSpPr>
            <a:spLocks noGrp="1"/>
          </p:cNvSpPr>
          <p:nvPr>
            <p:ph type="subTitle" idx="1"/>
          </p:nvPr>
        </p:nvSpPr>
        <p:spPr>
          <a:xfrm>
            <a:off x="1828800" y="3886200"/>
            <a:ext cx="85344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Cliquez pour modifier le style des sous-titres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4A672DD-5F04-4E05-906E-41774235666A}" type="slidenum">
              <a:rPr lang="fr-FR">
                <a:solidFill>
                  <a:srgbClr val="000000"/>
                </a:solidFill>
              </a:rPr>
              <a:pPr>
                <a:defRPr/>
              </a:pPr>
              <a:t>‹N°›</a:t>
            </a:fld>
            <a:endParaRPr lang="fr-FR" dirty="0">
              <a:solidFill>
                <a:srgbClr val="000000"/>
              </a:solidFill>
            </a:endParaRPr>
          </a:p>
        </p:txBody>
      </p:sp>
    </p:spTree>
    <p:extLst>
      <p:ext uri="{BB962C8B-B14F-4D97-AF65-F5344CB8AC3E}">
        <p14:creationId xmlns:p14="http://schemas.microsoft.com/office/powerpoint/2010/main" val="39854254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p>
            <a:r>
              <a:rPr lang="fr-FR" dirty="0"/>
              <a:t>Cliquez pour modifier le style du titre</a:t>
            </a:r>
          </a:p>
        </p:txBody>
      </p:sp>
      <p:sp>
        <p:nvSpPr>
          <p:cNvPr id="3" name="Espace réservé du contenu 2"/>
          <p:cNvSpPr>
            <a:spLocks noGrp="1"/>
          </p:cNvSpPr>
          <p:nvPr>
            <p:ph idx="1"/>
          </p:nvPr>
        </p:nvSpPr>
        <p:spPr>
          <a:xfrm>
            <a:off x="609600" y="1600201"/>
            <a:ext cx="10972800" cy="4525963"/>
          </a:xfrm>
          <a:prstGeom prst="rect">
            <a:avLst/>
          </a:prstGeom>
        </p:spPr>
        <p:txBody>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CE92D08-460A-4206-B7BF-588B5C2C26CB}" type="slidenum">
              <a:rPr lang="fr-FR">
                <a:solidFill>
                  <a:srgbClr val="000000"/>
                </a:solidFill>
              </a:rPr>
              <a:pPr>
                <a:defRPr/>
              </a:pPr>
              <a:t>‹N°›</a:t>
            </a:fld>
            <a:endParaRPr lang="fr-FR" dirty="0">
              <a:solidFill>
                <a:srgbClr val="000000"/>
              </a:solidFill>
            </a:endParaRPr>
          </a:p>
        </p:txBody>
      </p:sp>
    </p:spTree>
    <p:extLst>
      <p:ext uri="{BB962C8B-B14F-4D97-AF65-F5344CB8AC3E}">
        <p14:creationId xmlns:p14="http://schemas.microsoft.com/office/powerpoint/2010/main" val="208901394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963084" y="2906713"/>
            <a:ext cx="103632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212EC7A-6C13-43C4-A0D8-F5AAC11373E9}" type="slidenum">
              <a:rPr lang="fr-FR">
                <a:solidFill>
                  <a:srgbClr val="000000"/>
                </a:solidFill>
              </a:rPr>
              <a:pPr>
                <a:defRPr/>
              </a:pPr>
              <a:t>‹N°›</a:t>
            </a:fld>
            <a:endParaRPr lang="fr-FR" dirty="0">
              <a:solidFill>
                <a:srgbClr val="000000"/>
              </a:solidFill>
            </a:endParaRPr>
          </a:p>
        </p:txBody>
      </p:sp>
    </p:spTree>
    <p:extLst>
      <p:ext uri="{BB962C8B-B14F-4D97-AF65-F5344CB8AC3E}">
        <p14:creationId xmlns:p14="http://schemas.microsoft.com/office/powerpoint/2010/main" val="25875908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p>
            <a:r>
              <a:rPr lang="fr-FR"/>
              <a:t>Cliquez pour modifier le style du titre</a:t>
            </a:r>
          </a:p>
        </p:txBody>
      </p:sp>
      <p:sp>
        <p:nvSpPr>
          <p:cNvPr id="3" name="Espace réservé du contenu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9BF32ED-2932-4B49-9F4C-C7D4F7200408}" type="slidenum">
              <a:rPr lang="fr-FR">
                <a:solidFill>
                  <a:srgbClr val="000000"/>
                </a:solidFill>
              </a:rPr>
              <a:pPr>
                <a:defRPr/>
              </a:pPr>
              <a:t>‹N°›</a:t>
            </a:fld>
            <a:endParaRPr lang="fr-FR" dirty="0">
              <a:solidFill>
                <a:srgbClr val="000000"/>
              </a:solidFill>
            </a:endParaRPr>
          </a:p>
        </p:txBody>
      </p:sp>
    </p:spTree>
    <p:extLst>
      <p:ext uri="{BB962C8B-B14F-4D97-AF65-F5344CB8AC3E}">
        <p14:creationId xmlns:p14="http://schemas.microsoft.com/office/powerpoint/2010/main" val="35926464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58E33733-1DA0-4B40-A2AE-53FBA32B9890}" type="slidenum">
              <a:rPr lang="fr-FR">
                <a:solidFill>
                  <a:srgbClr val="000000"/>
                </a:solidFill>
              </a:rPr>
              <a:pPr>
                <a:defRPr/>
              </a:pPr>
              <a:t>‹N°›</a:t>
            </a:fld>
            <a:endParaRPr lang="fr-FR" dirty="0">
              <a:solidFill>
                <a:srgbClr val="000000"/>
              </a:solidFill>
            </a:endParaRPr>
          </a:p>
        </p:txBody>
      </p:sp>
    </p:spTree>
    <p:extLst>
      <p:ext uri="{BB962C8B-B14F-4D97-AF65-F5344CB8AC3E}">
        <p14:creationId xmlns:p14="http://schemas.microsoft.com/office/powerpoint/2010/main" val="55295949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p>
            <a:r>
              <a:rPr lang="fr-FR"/>
              <a:t>Cliquez pour modifier le style du titre</a:t>
            </a:r>
          </a:p>
        </p:txBody>
      </p:sp>
      <p:sp>
        <p:nvSpPr>
          <p:cNvPr id="3"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865E5401-5BF7-4F28-B006-76D377EDB3C1}" type="slidenum">
              <a:rPr lang="fr-FR">
                <a:solidFill>
                  <a:srgbClr val="000000"/>
                </a:solidFill>
              </a:rPr>
              <a:pPr>
                <a:defRPr/>
              </a:pPr>
              <a:t>‹N°›</a:t>
            </a:fld>
            <a:endParaRPr lang="fr-FR" dirty="0">
              <a:solidFill>
                <a:srgbClr val="000000"/>
              </a:solidFill>
            </a:endParaRPr>
          </a:p>
        </p:txBody>
      </p:sp>
    </p:spTree>
    <p:extLst>
      <p:ext uri="{BB962C8B-B14F-4D97-AF65-F5344CB8AC3E}">
        <p14:creationId xmlns:p14="http://schemas.microsoft.com/office/powerpoint/2010/main" val="394644550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1CE0298B-71B8-4A60-A446-C8E5910B9BC7}" type="slidenum">
              <a:rPr lang="fr-FR">
                <a:solidFill>
                  <a:srgbClr val="000000"/>
                </a:solidFill>
              </a:rPr>
              <a:pPr>
                <a:defRPr/>
              </a:pPr>
              <a:t>‹N°›</a:t>
            </a:fld>
            <a:endParaRPr lang="fr-FR" dirty="0">
              <a:solidFill>
                <a:srgbClr val="000000"/>
              </a:solidFill>
            </a:endParaRPr>
          </a:p>
        </p:txBody>
      </p:sp>
    </p:spTree>
    <p:extLst>
      <p:ext uri="{BB962C8B-B14F-4D97-AF65-F5344CB8AC3E}">
        <p14:creationId xmlns:p14="http://schemas.microsoft.com/office/powerpoint/2010/main" val="1561674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1" y="1709740"/>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BBA1691D-665E-43AC-8E4E-E034B276C8F0}" type="datetimeFigureOut">
              <a:rPr lang="fr-FR" smtClean="0"/>
              <a:t>14/12/2017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332791C-4310-421E-8A4A-C37E84AE34CD}" type="slidenum">
              <a:rPr lang="fr-FR" smtClean="0"/>
              <a:t>‹N°›</a:t>
            </a:fld>
            <a:endParaRPr lang="fr-FR"/>
          </a:p>
        </p:txBody>
      </p:sp>
    </p:spTree>
    <p:extLst>
      <p:ext uri="{BB962C8B-B14F-4D97-AF65-F5344CB8AC3E}">
        <p14:creationId xmlns:p14="http://schemas.microsoft.com/office/powerpoint/2010/main" val="102477328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1" y="273050"/>
            <a:ext cx="4011084" cy="1162050"/>
          </a:xfrm>
          <a:prstGeom prst="rect">
            <a:avLst/>
          </a:prstGeo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51EA4AE-F51E-40D3-8861-A36B0C46525E}" type="slidenum">
              <a:rPr lang="fr-FR">
                <a:solidFill>
                  <a:srgbClr val="000000"/>
                </a:solidFill>
              </a:rPr>
              <a:pPr>
                <a:defRPr/>
              </a:pPr>
              <a:t>‹N°›</a:t>
            </a:fld>
            <a:endParaRPr lang="fr-FR" dirty="0">
              <a:solidFill>
                <a:srgbClr val="000000"/>
              </a:solidFill>
            </a:endParaRPr>
          </a:p>
        </p:txBody>
      </p:sp>
    </p:spTree>
    <p:extLst>
      <p:ext uri="{BB962C8B-B14F-4D97-AF65-F5344CB8AC3E}">
        <p14:creationId xmlns:p14="http://schemas.microsoft.com/office/powerpoint/2010/main" val="366386349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dirty="0"/>
          </a:p>
        </p:txBody>
      </p:sp>
      <p:sp>
        <p:nvSpPr>
          <p:cNvPr id="4" name="Espace réservé du texte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1C83F6B-F161-4258-A83A-174DCE419304}" type="slidenum">
              <a:rPr lang="fr-FR">
                <a:solidFill>
                  <a:srgbClr val="000000"/>
                </a:solidFill>
              </a:rPr>
              <a:pPr>
                <a:defRPr/>
              </a:pPr>
              <a:t>‹N°›</a:t>
            </a:fld>
            <a:endParaRPr lang="fr-FR" dirty="0">
              <a:solidFill>
                <a:srgbClr val="000000"/>
              </a:solidFill>
            </a:endParaRPr>
          </a:p>
        </p:txBody>
      </p:sp>
    </p:spTree>
    <p:extLst>
      <p:ext uri="{BB962C8B-B14F-4D97-AF65-F5344CB8AC3E}">
        <p14:creationId xmlns:p14="http://schemas.microsoft.com/office/powerpoint/2010/main" val="290380129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p>
            <a:r>
              <a:rPr lang="fr-FR"/>
              <a:t>Cliquez pour modifier le style du titre</a:t>
            </a:r>
          </a:p>
        </p:txBody>
      </p:sp>
      <p:sp>
        <p:nvSpPr>
          <p:cNvPr id="3" name="Espace réservé du texte vertical 2"/>
          <p:cNvSpPr>
            <a:spLocks noGrp="1"/>
          </p:cNvSpPr>
          <p:nvPr>
            <p:ph type="body" orient="vert" idx="1"/>
          </p:nvPr>
        </p:nvSpPr>
        <p:spPr>
          <a:xfrm>
            <a:off x="609600" y="1600201"/>
            <a:ext cx="10972800" cy="4525963"/>
          </a:xfrm>
          <a:prstGeom prst="rect">
            <a:avLst/>
          </a:prstGeo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1FEF5FD-FCF2-4AE0-ACD7-89A25CD3740C}" type="slidenum">
              <a:rPr lang="fr-FR">
                <a:solidFill>
                  <a:srgbClr val="000000"/>
                </a:solidFill>
              </a:rPr>
              <a:pPr>
                <a:defRPr/>
              </a:pPr>
              <a:t>‹N°›</a:t>
            </a:fld>
            <a:endParaRPr lang="fr-FR" dirty="0">
              <a:solidFill>
                <a:srgbClr val="000000"/>
              </a:solidFill>
            </a:endParaRPr>
          </a:p>
        </p:txBody>
      </p:sp>
    </p:spTree>
    <p:extLst>
      <p:ext uri="{BB962C8B-B14F-4D97-AF65-F5344CB8AC3E}">
        <p14:creationId xmlns:p14="http://schemas.microsoft.com/office/powerpoint/2010/main" val="207220079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4639"/>
            <a:ext cx="2743200" cy="5851525"/>
          </a:xfrm>
          <a:prstGeom prst="rect">
            <a:avLst/>
          </a:prstGeo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609600" y="274639"/>
            <a:ext cx="8026400" cy="5851525"/>
          </a:xfrm>
          <a:prstGeom prst="rect">
            <a:avLst/>
          </a:prstGeo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9532637-9424-4E48-B7A7-BACDC147BBEF}" type="slidenum">
              <a:rPr lang="fr-FR">
                <a:solidFill>
                  <a:srgbClr val="000000"/>
                </a:solidFill>
              </a:rPr>
              <a:pPr>
                <a:defRPr/>
              </a:pPr>
              <a:t>‹N°›</a:t>
            </a:fld>
            <a:endParaRPr lang="fr-FR" dirty="0">
              <a:solidFill>
                <a:srgbClr val="000000"/>
              </a:solidFill>
            </a:endParaRPr>
          </a:p>
        </p:txBody>
      </p:sp>
    </p:spTree>
    <p:extLst>
      <p:ext uri="{BB962C8B-B14F-4D97-AF65-F5344CB8AC3E}">
        <p14:creationId xmlns:p14="http://schemas.microsoft.com/office/powerpoint/2010/main" val="1943022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BBA1691D-665E-43AC-8E4E-E034B276C8F0}" type="datetimeFigureOut">
              <a:rPr lang="fr-FR" smtClean="0"/>
              <a:t>14/12/2017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332791C-4310-421E-8A4A-C37E84AE34CD}" type="slidenum">
              <a:rPr lang="fr-FR" smtClean="0"/>
              <a:t>‹N°›</a:t>
            </a:fld>
            <a:endParaRPr lang="fr-FR"/>
          </a:p>
        </p:txBody>
      </p:sp>
    </p:spTree>
    <p:extLst>
      <p:ext uri="{BB962C8B-B14F-4D97-AF65-F5344CB8AC3E}">
        <p14:creationId xmlns:p14="http://schemas.microsoft.com/office/powerpoint/2010/main" val="1939088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7"/>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9"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1"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BBA1691D-665E-43AC-8E4E-E034B276C8F0}" type="datetimeFigureOut">
              <a:rPr lang="fr-FR" smtClean="0"/>
              <a:t>14/12/2017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332791C-4310-421E-8A4A-C37E84AE34CD}" type="slidenum">
              <a:rPr lang="fr-FR" smtClean="0"/>
              <a:t>‹N°›</a:t>
            </a:fld>
            <a:endParaRPr lang="fr-FR"/>
          </a:p>
        </p:txBody>
      </p:sp>
    </p:spTree>
    <p:extLst>
      <p:ext uri="{BB962C8B-B14F-4D97-AF65-F5344CB8AC3E}">
        <p14:creationId xmlns:p14="http://schemas.microsoft.com/office/powerpoint/2010/main" val="10672206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BBA1691D-665E-43AC-8E4E-E034B276C8F0}" type="datetimeFigureOut">
              <a:rPr lang="fr-FR" smtClean="0"/>
              <a:t>14/12/2017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332791C-4310-421E-8A4A-C37E84AE34CD}" type="slidenum">
              <a:rPr lang="fr-FR" smtClean="0"/>
              <a:t>‹N°›</a:t>
            </a:fld>
            <a:endParaRPr lang="fr-FR"/>
          </a:p>
        </p:txBody>
      </p:sp>
    </p:spTree>
    <p:extLst>
      <p:ext uri="{BB962C8B-B14F-4D97-AF65-F5344CB8AC3E}">
        <p14:creationId xmlns:p14="http://schemas.microsoft.com/office/powerpoint/2010/main" val="1486613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BA1691D-665E-43AC-8E4E-E034B276C8F0}" type="datetimeFigureOut">
              <a:rPr lang="fr-FR" smtClean="0"/>
              <a:t>14/12/2017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332791C-4310-421E-8A4A-C37E84AE34CD}" type="slidenum">
              <a:rPr lang="fr-FR" smtClean="0"/>
              <a:t>‹N°›</a:t>
            </a:fld>
            <a:endParaRPr lang="fr-FR"/>
          </a:p>
        </p:txBody>
      </p:sp>
    </p:spTree>
    <p:extLst>
      <p:ext uri="{BB962C8B-B14F-4D97-AF65-F5344CB8AC3E}">
        <p14:creationId xmlns:p14="http://schemas.microsoft.com/office/powerpoint/2010/main" val="4006609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BBA1691D-665E-43AC-8E4E-E034B276C8F0}" type="datetimeFigureOut">
              <a:rPr lang="fr-FR" smtClean="0"/>
              <a:t>14/12/2017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332791C-4310-421E-8A4A-C37E84AE34CD}" type="slidenum">
              <a:rPr lang="fr-FR" smtClean="0"/>
              <a:t>‹N°›</a:t>
            </a:fld>
            <a:endParaRPr lang="fr-FR"/>
          </a:p>
        </p:txBody>
      </p:sp>
    </p:spTree>
    <p:extLst>
      <p:ext uri="{BB962C8B-B14F-4D97-AF65-F5344CB8AC3E}">
        <p14:creationId xmlns:p14="http://schemas.microsoft.com/office/powerpoint/2010/main" val="1693365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7"/>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BBA1691D-665E-43AC-8E4E-E034B276C8F0}" type="datetimeFigureOut">
              <a:rPr lang="fr-FR" smtClean="0"/>
              <a:t>14/12/2017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332791C-4310-421E-8A4A-C37E84AE34CD}" type="slidenum">
              <a:rPr lang="fr-FR" smtClean="0"/>
              <a:t>‹N°›</a:t>
            </a:fld>
            <a:endParaRPr lang="fr-FR"/>
          </a:p>
        </p:txBody>
      </p:sp>
    </p:spTree>
    <p:extLst>
      <p:ext uri="{BB962C8B-B14F-4D97-AF65-F5344CB8AC3E}">
        <p14:creationId xmlns:p14="http://schemas.microsoft.com/office/powerpoint/2010/main" val="1151641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wmf"/><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A1691D-665E-43AC-8E4E-E034B276C8F0}" type="datetimeFigureOut">
              <a:rPr lang="fr-FR" smtClean="0"/>
              <a:t>14/12/2017</a:t>
            </a:fld>
            <a:endParaRPr lang="fr-FR"/>
          </a:p>
        </p:txBody>
      </p:sp>
      <p:sp>
        <p:nvSpPr>
          <p:cNvPr id="5" name="Espace réservé du pied de page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32791C-4310-421E-8A4A-C37E84AE34CD}" type="slidenum">
              <a:rPr lang="fr-FR" smtClean="0"/>
              <a:t>‹N°›</a:t>
            </a:fld>
            <a:endParaRPr lang="fr-FR"/>
          </a:p>
        </p:txBody>
      </p:sp>
    </p:spTree>
    <p:extLst>
      <p:ext uri="{BB962C8B-B14F-4D97-AF65-F5344CB8AC3E}">
        <p14:creationId xmlns:p14="http://schemas.microsoft.com/office/powerpoint/2010/main" val="3529373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fr-FR"/>
              <a:t>Cliquez pour modifier le style du titre</a:t>
            </a:r>
            <a:endParaRPr lang="fr-BE"/>
          </a:p>
        </p:txBody>
      </p:sp>
      <p:sp>
        <p:nvSpPr>
          <p:cNvPr id="3" name="Espace réservé du texte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solidFill>
                  <a:prstClr val="black">
                    <a:tint val="75000"/>
                  </a:prstClr>
                </a:solidFill>
              </a:rPr>
              <a:pPr/>
              <a:t>14/12/2017</a:t>
            </a:fld>
            <a:endParaRPr lang="fr-BE">
              <a:solidFill>
                <a:prstClr val="black">
                  <a:tint val="75000"/>
                </a:prstClr>
              </a:solidFill>
            </a:endParaRPr>
          </a:p>
        </p:txBody>
      </p:sp>
      <p:sp>
        <p:nvSpPr>
          <p:cNvPr id="5" name="Espace réservé du pied de page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solidFill>
                <a:prstClr val="black">
                  <a:tint val="75000"/>
                </a:prstClr>
              </a:solidFill>
            </a:endParaRPr>
          </a:p>
        </p:txBody>
      </p:sp>
      <p:sp>
        <p:nvSpPr>
          <p:cNvPr id="6" name="Espace réservé du numéro de diapositive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solidFill>
                  <a:prstClr val="black">
                    <a:tint val="75000"/>
                  </a:prstClr>
                </a:solidFill>
              </a:rPr>
              <a:pPr/>
              <a:t>‹N°›</a:t>
            </a:fld>
            <a:endParaRPr lang="fr-BE">
              <a:solidFill>
                <a:prstClr val="black">
                  <a:tint val="75000"/>
                </a:prstClr>
              </a:solidFill>
            </a:endParaRPr>
          </a:p>
        </p:txBody>
      </p:sp>
    </p:spTree>
    <p:extLst>
      <p:ext uri="{BB962C8B-B14F-4D97-AF65-F5344CB8AC3E}">
        <p14:creationId xmlns:p14="http://schemas.microsoft.com/office/powerpoint/2010/main" val="12691281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b="0"/>
            </a:lvl1pPr>
          </a:lstStyle>
          <a:p>
            <a:pPr eaLnBrk="0" fontAlgn="base" hangingPunct="0">
              <a:spcBef>
                <a:spcPct val="0"/>
              </a:spcBef>
              <a:spcAft>
                <a:spcPct val="0"/>
              </a:spcAft>
              <a:defRPr/>
            </a:pPr>
            <a:endParaRPr lang="fr-FR" dirty="0">
              <a:solidFill>
                <a:srgbClr val="000000"/>
              </a:solidFill>
            </a:endParaRPr>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b="0"/>
            </a:lvl1pPr>
          </a:lstStyle>
          <a:p>
            <a:pPr eaLnBrk="0" fontAlgn="base" hangingPunct="0">
              <a:spcBef>
                <a:spcPct val="0"/>
              </a:spcBef>
              <a:spcAft>
                <a:spcPct val="0"/>
              </a:spcAft>
              <a:defRPr/>
            </a:pPr>
            <a:endParaRPr lang="fr-FR" dirty="0">
              <a:solidFill>
                <a:srgbClr val="000000"/>
              </a:solidFill>
            </a:endParaRPr>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b="0"/>
            </a:lvl1pPr>
          </a:lstStyle>
          <a:p>
            <a:pPr eaLnBrk="0" fontAlgn="base" hangingPunct="0">
              <a:spcBef>
                <a:spcPct val="0"/>
              </a:spcBef>
              <a:spcAft>
                <a:spcPct val="0"/>
              </a:spcAft>
              <a:defRPr/>
            </a:pPr>
            <a:fld id="{EDEE624B-1401-4560-A93A-BB562758A024}" type="slidenum">
              <a:rPr lang="fr-FR">
                <a:solidFill>
                  <a:srgbClr val="000000"/>
                </a:solidFill>
              </a:rPr>
              <a:pPr eaLnBrk="0" fontAlgn="base" hangingPunct="0">
                <a:spcBef>
                  <a:spcPct val="0"/>
                </a:spcBef>
                <a:spcAft>
                  <a:spcPct val="0"/>
                </a:spcAft>
                <a:defRPr/>
              </a:pPr>
              <a:t>‹N°›</a:t>
            </a:fld>
            <a:endParaRPr lang="fr-FR" dirty="0">
              <a:solidFill>
                <a:srgbClr val="000000"/>
              </a:solidFill>
            </a:endParaRPr>
          </a:p>
        </p:txBody>
      </p:sp>
      <p:sp>
        <p:nvSpPr>
          <p:cNvPr id="1033" name="Rectangle 9"/>
          <p:cNvSpPr>
            <a:spLocks noChangeArrowheads="1"/>
          </p:cNvSpPr>
          <p:nvPr userDrawn="1"/>
        </p:nvSpPr>
        <p:spPr bwMode="auto">
          <a:xfrm>
            <a:off x="8467" y="-273050"/>
            <a:ext cx="184731" cy="461665"/>
          </a:xfrm>
          <a:prstGeom prst="rect">
            <a:avLst/>
          </a:prstGeom>
          <a:noFill/>
          <a:ln w="9525">
            <a:noFill/>
            <a:miter lim="800000"/>
            <a:headEnd/>
            <a:tailEnd/>
          </a:ln>
        </p:spPr>
        <p:txBody>
          <a:bodyPr wrap="none">
            <a:spAutoFit/>
          </a:bodyPr>
          <a:lstStyle/>
          <a:p>
            <a:pPr eaLnBrk="0" fontAlgn="base" hangingPunct="0">
              <a:spcBef>
                <a:spcPct val="0"/>
              </a:spcBef>
              <a:spcAft>
                <a:spcPct val="0"/>
              </a:spcAft>
              <a:defRPr/>
            </a:pPr>
            <a:endParaRPr lang="fr-FR" sz="2400" b="1" dirty="0">
              <a:solidFill>
                <a:srgbClr val="000000"/>
              </a:solidFill>
            </a:endParaRPr>
          </a:p>
        </p:txBody>
      </p:sp>
      <p:pic>
        <p:nvPicPr>
          <p:cNvPr id="2" name="Picture 13"/>
          <p:cNvPicPr>
            <a:picLocks noChangeAspect="1" noChangeArrowheads="1"/>
          </p:cNvPicPr>
          <p:nvPr userDrawn="1"/>
        </p:nvPicPr>
        <p:blipFill>
          <a:blip r:embed="rId13" cstate="print"/>
          <a:srcRect/>
          <a:stretch>
            <a:fillRect/>
          </a:stretch>
        </p:blipFill>
        <p:spPr bwMode="auto">
          <a:xfrm>
            <a:off x="0" y="6227764"/>
            <a:ext cx="11887200" cy="325437"/>
          </a:xfrm>
          <a:prstGeom prst="rect">
            <a:avLst/>
          </a:prstGeom>
          <a:noFill/>
          <a:ln w="9525">
            <a:noFill/>
            <a:miter lim="800000"/>
            <a:headEnd/>
            <a:tailEnd/>
          </a:ln>
        </p:spPr>
      </p:pic>
      <p:pic>
        <p:nvPicPr>
          <p:cNvPr id="1031" name="Picture 15"/>
          <p:cNvPicPr>
            <a:picLocks noChangeAspect="1" noChangeArrowheads="1"/>
          </p:cNvPicPr>
          <p:nvPr userDrawn="1"/>
        </p:nvPicPr>
        <p:blipFill>
          <a:blip r:embed="rId14" cstate="print"/>
          <a:srcRect/>
          <a:stretch>
            <a:fillRect/>
          </a:stretch>
        </p:blipFill>
        <p:spPr bwMode="auto">
          <a:xfrm flipV="1">
            <a:off x="0" y="571501"/>
            <a:ext cx="12236451" cy="53975"/>
          </a:xfrm>
          <a:prstGeom prst="rect">
            <a:avLst/>
          </a:prstGeom>
          <a:noFill/>
          <a:ln w="9525">
            <a:noFill/>
            <a:miter lim="800000"/>
            <a:headEnd/>
            <a:tailEnd/>
          </a:ln>
        </p:spPr>
      </p:pic>
    </p:spTree>
    <p:extLst>
      <p:ext uri="{BB962C8B-B14F-4D97-AF65-F5344CB8AC3E}">
        <p14:creationId xmlns:p14="http://schemas.microsoft.com/office/powerpoint/2010/main" val="233381850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pitchFamily="-96" charset="-128"/>
        </a:defRPr>
      </a:lvl2pPr>
      <a:lvl3pPr algn="ctr" rtl="0" eaLnBrk="0" fontAlgn="base" hangingPunct="0">
        <a:spcBef>
          <a:spcPct val="0"/>
        </a:spcBef>
        <a:spcAft>
          <a:spcPct val="0"/>
        </a:spcAft>
        <a:defRPr sz="4400">
          <a:solidFill>
            <a:schemeClr val="tx2"/>
          </a:solidFill>
          <a:latin typeface="Arial" charset="0"/>
          <a:ea typeface="ＭＳ Ｐゴシック" pitchFamily="-96" charset="-128"/>
        </a:defRPr>
      </a:lvl3pPr>
      <a:lvl4pPr algn="ctr" rtl="0" eaLnBrk="0" fontAlgn="base" hangingPunct="0">
        <a:spcBef>
          <a:spcPct val="0"/>
        </a:spcBef>
        <a:spcAft>
          <a:spcPct val="0"/>
        </a:spcAft>
        <a:defRPr sz="4400">
          <a:solidFill>
            <a:schemeClr val="tx2"/>
          </a:solidFill>
          <a:latin typeface="Arial" charset="0"/>
          <a:ea typeface="ＭＳ Ｐゴシック" pitchFamily="-96" charset="-128"/>
        </a:defRPr>
      </a:lvl4pPr>
      <a:lvl5pPr algn="ctr" rtl="0" eaLnBrk="0" fontAlgn="base" hangingPunct="0">
        <a:spcBef>
          <a:spcPct val="0"/>
        </a:spcBef>
        <a:spcAft>
          <a:spcPct val="0"/>
        </a:spcAft>
        <a:defRPr sz="4400">
          <a:solidFill>
            <a:schemeClr val="tx2"/>
          </a:solidFill>
          <a:latin typeface="Arial" charset="0"/>
          <a:ea typeface="ＭＳ Ｐゴシック" pitchFamily="-96" charset="-128"/>
        </a:defRPr>
      </a:lvl5pPr>
      <a:lvl6pPr marL="457200" algn="ctr" rtl="0" fontAlgn="base">
        <a:spcBef>
          <a:spcPct val="0"/>
        </a:spcBef>
        <a:spcAft>
          <a:spcPct val="0"/>
        </a:spcAft>
        <a:defRPr sz="4400">
          <a:solidFill>
            <a:schemeClr val="tx2"/>
          </a:solidFill>
          <a:latin typeface="Arial" charset="0"/>
          <a:ea typeface="ＭＳ Ｐゴシック" pitchFamily="-96" charset="-128"/>
        </a:defRPr>
      </a:lvl6pPr>
      <a:lvl7pPr marL="914400" algn="ctr" rtl="0" fontAlgn="base">
        <a:spcBef>
          <a:spcPct val="0"/>
        </a:spcBef>
        <a:spcAft>
          <a:spcPct val="0"/>
        </a:spcAft>
        <a:defRPr sz="4400">
          <a:solidFill>
            <a:schemeClr val="tx2"/>
          </a:solidFill>
          <a:latin typeface="Arial" charset="0"/>
          <a:ea typeface="ＭＳ Ｐゴシック" pitchFamily="-96" charset="-128"/>
        </a:defRPr>
      </a:lvl7pPr>
      <a:lvl8pPr marL="1371600" algn="ctr" rtl="0" fontAlgn="base">
        <a:spcBef>
          <a:spcPct val="0"/>
        </a:spcBef>
        <a:spcAft>
          <a:spcPct val="0"/>
        </a:spcAft>
        <a:defRPr sz="4400">
          <a:solidFill>
            <a:schemeClr val="tx2"/>
          </a:solidFill>
          <a:latin typeface="Arial" charset="0"/>
          <a:ea typeface="ＭＳ Ｐゴシック" pitchFamily="-96" charset="-128"/>
        </a:defRPr>
      </a:lvl8pPr>
      <a:lvl9pPr marL="1828800" algn="ctr" rtl="0" fontAlgn="base">
        <a:spcBef>
          <a:spcPct val="0"/>
        </a:spcBef>
        <a:spcAft>
          <a:spcPct val="0"/>
        </a:spcAft>
        <a:defRPr sz="4400">
          <a:solidFill>
            <a:schemeClr val="tx2"/>
          </a:solidFill>
          <a:latin typeface="Arial" charset="0"/>
          <a:ea typeface="ＭＳ Ｐゴシック" pitchFamily="-96"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wmf"/><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817563"/>
            <a:ext cx="9144000" cy="2387600"/>
          </a:xfrm>
        </p:spPr>
        <p:txBody>
          <a:bodyPr/>
          <a:lstStyle/>
          <a:p>
            <a:r>
              <a:rPr lang="fr-FR" dirty="0"/>
              <a:t>GT RFSA Réactifs </a:t>
            </a:r>
          </a:p>
        </p:txBody>
      </p:sp>
      <p:sp>
        <p:nvSpPr>
          <p:cNvPr id="3" name="Sous-titre 2"/>
          <p:cNvSpPr>
            <a:spLocks noGrp="1"/>
          </p:cNvSpPr>
          <p:nvPr>
            <p:ph type="subTitle" idx="1"/>
          </p:nvPr>
        </p:nvSpPr>
        <p:spPr>
          <a:xfrm>
            <a:off x="1524000" y="3297238"/>
            <a:ext cx="9144000" cy="1655762"/>
          </a:xfrm>
        </p:spPr>
        <p:txBody>
          <a:bodyPr>
            <a:normAutofit/>
          </a:bodyPr>
          <a:lstStyle/>
          <a:p>
            <a:r>
              <a:rPr lang="fr-FR" sz="3200" dirty="0"/>
              <a:t>Qualité des tests rapides</a:t>
            </a:r>
          </a:p>
          <a:p>
            <a:r>
              <a:rPr lang="fr-FR" sz="3200" dirty="0"/>
              <a:t>Harmonisation européenne des contrôles des réactifs</a:t>
            </a:r>
          </a:p>
        </p:txBody>
      </p:sp>
      <p:pic>
        <p:nvPicPr>
          <p:cNvPr id="4" name="Picture 13"/>
          <p:cNvPicPr>
            <a:picLocks noChangeAspect="1" noChangeArrowheads="1"/>
          </p:cNvPicPr>
          <p:nvPr/>
        </p:nvPicPr>
        <p:blipFill>
          <a:blip r:embed="rId2" cstate="print"/>
          <a:srcRect/>
          <a:stretch>
            <a:fillRect/>
          </a:stretch>
        </p:blipFill>
        <p:spPr bwMode="auto">
          <a:xfrm>
            <a:off x="224209" y="6116320"/>
            <a:ext cx="11887200" cy="446729"/>
          </a:xfrm>
          <a:prstGeom prst="rect">
            <a:avLst/>
          </a:prstGeom>
          <a:noFill/>
          <a:ln w="9525">
            <a:noFill/>
            <a:miter lim="800000"/>
            <a:headEnd/>
            <a:tailEnd/>
          </a:ln>
        </p:spPr>
      </p:pic>
    </p:spTree>
    <p:extLst>
      <p:ext uri="{BB962C8B-B14F-4D97-AF65-F5344CB8AC3E}">
        <p14:creationId xmlns:p14="http://schemas.microsoft.com/office/powerpoint/2010/main" val="29134084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a:xfrm>
            <a:off x="9663608" y="6525344"/>
            <a:ext cx="752872" cy="457200"/>
          </a:xfrm>
        </p:spPr>
        <p:txBody>
          <a:bodyPr/>
          <a:lstStyle/>
          <a:p>
            <a:pPr>
              <a:defRPr/>
            </a:pPr>
            <a:fld id="{F1B4553E-DB8E-4EC9-97F3-9015D9858D35}" type="slidenum">
              <a:rPr lang="fr-FR" smtClean="0">
                <a:solidFill>
                  <a:srgbClr val="000000"/>
                </a:solidFill>
              </a:rPr>
              <a:pPr>
                <a:defRPr/>
              </a:pPr>
              <a:t>10</a:t>
            </a:fld>
            <a:endParaRPr lang="fr-FR" dirty="0">
              <a:solidFill>
                <a:srgbClr val="000000"/>
              </a:solidFill>
            </a:endParaRPr>
          </a:p>
        </p:txBody>
      </p:sp>
      <p:sp>
        <p:nvSpPr>
          <p:cNvPr id="3" name="ZoneTexte 2"/>
          <p:cNvSpPr txBox="1"/>
          <p:nvPr/>
        </p:nvSpPr>
        <p:spPr>
          <a:xfrm>
            <a:off x="1991544" y="87016"/>
            <a:ext cx="5785558" cy="461665"/>
          </a:xfrm>
          <a:prstGeom prst="rect">
            <a:avLst/>
          </a:prstGeom>
          <a:noFill/>
        </p:spPr>
        <p:txBody>
          <a:bodyPr wrap="none" rtlCol="0">
            <a:spAutoFit/>
          </a:bodyPr>
          <a:lstStyle/>
          <a:p>
            <a:pPr eaLnBrk="0" fontAlgn="base" hangingPunct="0">
              <a:spcBef>
                <a:spcPct val="0"/>
              </a:spcBef>
              <a:spcAft>
                <a:spcPct val="0"/>
              </a:spcAft>
            </a:pPr>
            <a:r>
              <a:rPr lang="fr-FR" sz="2400" dirty="0">
                <a:solidFill>
                  <a:srgbClr val="000000"/>
                </a:solidFill>
              </a:rPr>
              <a:t>Marquage CE – la « nouvelle approche »</a:t>
            </a:r>
          </a:p>
        </p:txBody>
      </p:sp>
      <p:sp>
        <p:nvSpPr>
          <p:cNvPr id="4" name="ZoneTexte 3"/>
          <p:cNvSpPr txBox="1"/>
          <p:nvPr/>
        </p:nvSpPr>
        <p:spPr>
          <a:xfrm>
            <a:off x="1703512" y="6505600"/>
            <a:ext cx="8040984" cy="307777"/>
          </a:xfrm>
          <a:prstGeom prst="rect">
            <a:avLst/>
          </a:prstGeom>
          <a:noFill/>
        </p:spPr>
        <p:txBody>
          <a:bodyPr wrap="none" rtlCol="0">
            <a:spAutoFit/>
          </a:bodyPr>
          <a:lstStyle/>
          <a:p>
            <a:pPr eaLnBrk="0" fontAlgn="base" hangingPunct="0">
              <a:spcBef>
                <a:spcPct val="0"/>
              </a:spcBef>
              <a:spcAft>
                <a:spcPct val="0"/>
              </a:spcAft>
            </a:pPr>
            <a:r>
              <a:rPr lang="fr-FR" sz="1400" b="1" dirty="0">
                <a:solidFill>
                  <a:srgbClr val="FFFFFF">
                    <a:lumMod val="50000"/>
                  </a:srgbClr>
                </a:solidFill>
              </a:rPr>
              <a:t>GT DGAL/Anses Contrôle des réactifs – Dispositifs médicaux de DIV – </a:t>
            </a:r>
            <a:r>
              <a:rPr lang="fr-FR" sz="1400" b="1" dirty="0" err="1">
                <a:solidFill>
                  <a:srgbClr val="FFFFFF">
                    <a:lumMod val="50000"/>
                  </a:srgbClr>
                </a:solidFill>
              </a:rPr>
              <a:t>O.Pierson</a:t>
            </a:r>
            <a:r>
              <a:rPr lang="fr-FR" sz="1400" b="1" dirty="0">
                <a:solidFill>
                  <a:srgbClr val="FFFFFF">
                    <a:lumMod val="50000"/>
                  </a:srgbClr>
                </a:solidFill>
              </a:rPr>
              <a:t>  08/04/2015</a:t>
            </a:r>
          </a:p>
        </p:txBody>
      </p:sp>
      <p:sp>
        <p:nvSpPr>
          <p:cNvPr id="6" name="ZoneTexte 5"/>
          <p:cNvSpPr txBox="1"/>
          <p:nvPr/>
        </p:nvSpPr>
        <p:spPr>
          <a:xfrm>
            <a:off x="1990222" y="692696"/>
            <a:ext cx="8424936" cy="5570756"/>
          </a:xfrm>
          <a:prstGeom prst="rect">
            <a:avLst/>
          </a:prstGeom>
          <a:noFill/>
        </p:spPr>
        <p:txBody>
          <a:bodyPr wrap="square" rtlCol="0">
            <a:spAutoFit/>
          </a:bodyPr>
          <a:lstStyle/>
          <a:p>
            <a:pPr eaLnBrk="0" fontAlgn="base" hangingPunct="0">
              <a:spcBef>
                <a:spcPct val="0"/>
              </a:spcBef>
              <a:spcAft>
                <a:spcPct val="0"/>
              </a:spcAft>
            </a:pPr>
            <a:r>
              <a:rPr lang="fr-FR" i="1" dirty="0">
                <a:solidFill>
                  <a:srgbClr val="000000"/>
                </a:solidFill>
              </a:rPr>
              <a:t>Définie dans la résolution du 7/5/1985 : </a:t>
            </a:r>
          </a:p>
          <a:p>
            <a:pPr eaLnBrk="0" fontAlgn="base" hangingPunct="0">
              <a:spcBef>
                <a:spcPct val="0"/>
              </a:spcBef>
              <a:spcAft>
                <a:spcPct val="0"/>
              </a:spcAft>
            </a:pPr>
            <a:r>
              <a:rPr lang="fr-FR" i="1" dirty="0">
                <a:solidFill>
                  <a:srgbClr val="000000"/>
                </a:solidFill>
              </a:rPr>
              <a:t>« Nouvelle approche en matière d’harmonisation technique et de normalisation » </a:t>
            </a:r>
          </a:p>
          <a:p>
            <a:pPr eaLnBrk="0" fontAlgn="base" hangingPunct="0">
              <a:spcBef>
                <a:spcPct val="0"/>
              </a:spcBef>
              <a:spcAft>
                <a:spcPct val="0"/>
              </a:spcAft>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Pour un type de produits donné, des </a:t>
            </a:r>
            <a:r>
              <a:rPr lang="fr-FR" sz="2000" b="1" dirty="0">
                <a:solidFill>
                  <a:srgbClr val="0070C0"/>
                </a:solidFill>
              </a:rPr>
              <a:t>exigences essentielles </a:t>
            </a:r>
            <a:r>
              <a:rPr lang="fr-FR" sz="2000" b="1" dirty="0">
                <a:solidFill>
                  <a:srgbClr val="000000"/>
                </a:solidFill>
              </a:rPr>
              <a:t>en matière de santé et de sécurité sont définies</a:t>
            </a: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Des normes européennes sont établies, qui contribuent à démontrer la conformité des produits aux exigences essentielles, pour tout ou partie de leurs caractéristiques de conception, fabrication, marquage ou performance. Ces normes sont validées et recensées par la Commission européenne en tant que normes « </a:t>
            </a:r>
            <a:r>
              <a:rPr lang="fr-FR" sz="2000" b="1" dirty="0">
                <a:solidFill>
                  <a:srgbClr val="0070C0"/>
                </a:solidFill>
              </a:rPr>
              <a:t>harmonisées</a:t>
            </a:r>
            <a:r>
              <a:rPr lang="fr-FR" sz="2000" b="1" dirty="0">
                <a:solidFill>
                  <a:srgbClr val="000000"/>
                </a:solidFill>
              </a:rPr>
              <a:t> »</a:t>
            </a: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Sur la base d’une analyse de risque, le fabricant atteste qu’il répond aux exigences essentielles</a:t>
            </a:r>
          </a:p>
          <a:p>
            <a:pPr marL="800100" lvl="1" indent="-342900" eaLnBrk="0" fontAlgn="base" hangingPunct="0">
              <a:spcBef>
                <a:spcPct val="0"/>
              </a:spcBef>
              <a:spcAft>
                <a:spcPct val="0"/>
              </a:spcAft>
              <a:buFont typeface="Wingdings" panose="05000000000000000000" pitchFamily="2" charset="2"/>
              <a:buChar char="§"/>
            </a:pPr>
            <a:r>
              <a:rPr lang="fr-FR" sz="2000" dirty="0">
                <a:solidFill>
                  <a:srgbClr val="000000"/>
                </a:solidFill>
              </a:rPr>
              <a:t>En s’appuyant sur les normes harmonisées</a:t>
            </a:r>
          </a:p>
          <a:p>
            <a:pPr marL="800100" lvl="1"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OU</a:t>
            </a:r>
            <a:r>
              <a:rPr lang="fr-FR" sz="2000" dirty="0">
                <a:solidFill>
                  <a:srgbClr val="000000"/>
                </a:solidFill>
              </a:rPr>
              <a:t> en établissant qu’il a pris des dispositions équivalentes en termes de risques</a:t>
            </a:r>
          </a:p>
        </p:txBody>
      </p:sp>
    </p:spTree>
    <p:extLst>
      <p:ext uri="{BB962C8B-B14F-4D97-AF65-F5344CB8AC3E}">
        <p14:creationId xmlns:p14="http://schemas.microsoft.com/office/powerpoint/2010/main" val="19021934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a:xfrm>
            <a:off x="9663608" y="6525344"/>
            <a:ext cx="752872" cy="457200"/>
          </a:xfrm>
        </p:spPr>
        <p:txBody>
          <a:bodyPr/>
          <a:lstStyle/>
          <a:p>
            <a:pPr>
              <a:defRPr/>
            </a:pPr>
            <a:fld id="{F1B4553E-DB8E-4EC9-97F3-9015D9858D35}" type="slidenum">
              <a:rPr lang="fr-FR" smtClean="0">
                <a:solidFill>
                  <a:srgbClr val="000000"/>
                </a:solidFill>
              </a:rPr>
              <a:pPr>
                <a:defRPr/>
              </a:pPr>
              <a:t>11</a:t>
            </a:fld>
            <a:endParaRPr lang="fr-FR" dirty="0">
              <a:solidFill>
                <a:srgbClr val="000000"/>
              </a:solidFill>
            </a:endParaRPr>
          </a:p>
        </p:txBody>
      </p:sp>
      <p:sp>
        <p:nvSpPr>
          <p:cNvPr id="3" name="ZoneTexte 2"/>
          <p:cNvSpPr txBox="1"/>
          <p:nvPr/>
        </p:nvSpPr>
        <p:spPr>
          <a:xfrm>
            <a:off x="1991544" y="87016"/>
            <a:ext cx="4859022" cy="461665"/>
          </a:xfrm>
          <a:prstGeom prst="rect">
            <a:avLst/>
          </a:prstGeom>
          <a:noFill/>
        </p:spPr>
        <p:txBody>
          <a:bodyPr wrap="none" rtlCol="0">
            <a:spAutoFit/>
          </a:bodyPr>
          <a:lstStyle/>
          <a:p>
            <a:pPr eaLnBrk="0" fontAlgn="base" hangingPunct="0">
              <a:spcBef>
                <a:spcPct val="0"/>
              </a:spcBef>
              <a:spcAft>
                <a:spcPct val="0"/>
              </a:spcAft>
            </a:pPr>
            <a:r>
              <a:rPr lang="fr-FR" sz="2400" dirty="0">
                <a:solidFill>
                  <a:srgbClr val="000000"/>
                </a:solidFill>
              </a:rPr>
              <a:t>Exigences essentielles (annexe I) </a:t>
            </a:r>
          </a:p>
        </p:txBody>
      </p:sp>
      <p:sp>
        <p:nvSpPr>
          <p:cNvPr id="4" name="ZoneTexte 3"/>
          <p:cNvSpPr txBox="1"/>
          <p:nvPr/>
        </p:nvSpPr>
        <p:spPr>
          <a:xfrm>
            <a:off x="1703512" y="6505600"/>
            <a:ext cx="8040984" cy="307777"/>
          </a:xfrm>
          <a:prstGeom prst="rect">
            <a:avLst/>
          </a:prstGeom>
          <a:noFill/>
        </p:spPr>
        <p:txBody>
          <a:bodyPr wrap="none" rtlCol="0">
            <a:spAutoFit/>
          </a:bodyPr>
          <a:lstStyle/>
          <a:p>
            <a:pPr eaLnBrk="0" fontAlgn="base" hangingPunct="0">
              <a:spcBef>
                <a:spcPct val="0"/>
              </a:spcBef>
              <a:spcAft>
                <a:spcPct val="0"/>
              </a:spcAft>
            </a:pPr>
            <a:r>
              <a:rPr lang="fr-FR" sz="1400" b="1" dirty="0">
                <a:solidFill>
                  <a:srgbClr val="FFFFFF">
                    <a:lumMod val="50000"/>
                  </a:srgbClr>
                </a:solidFill>
              </a:rPr>
              <a:t>GT DGAL/Anses Contrôle des réactifs – Dispositifs médicaux de DIV – </a:t>
            </a:r>
            <a:r>
              <a:rPr lang="fr-FR" sz="1400" b="1" dirty="0" err="1">
                <a:solidFill>
                  <a:srgbClr val="FFFFFF">
                    <a:lumMod val="50000"/>
                  </a:srgbClr>
                </a:solidFill>
              </a:rPr>
              <a:t>O.Pierson</a:t>
            </a:r>
            <a:r>
              <a:rPr lang="fr-FR" sz="1400" b="1" dirty="0">
                <a:solidFill>
                  <a:srgbClr val="FFFFFF">
                    <a:lumMod val="50000"/>
                  </a:srgbClr>
                </a:solidFill>
              </a:rPr>
              <a:t>  08/04/2015</a:t>
            </a:r>
          </a:p>
        </p:txBody>
      </p:sp>
      <p:sp>
        <p:nvSpPr>
          <p:cNvPr id="6" name="ZoneTexte 5"/>
          <p:cNvSpPr txBox="1"/>
          <p:nvPr/>
        </p:nvSpPr>
        <p:spPr>
          <a:xfrm>
            <a:off x="1847528" y="692696"/>
            <a:ext cx="8496944" cy="6247864"/>
          </a:xfrm>
          <a:prstGeom prst="rect">
            <a:avLst/>
          </a:prstGeom>
          <a:noFill/>
        </p:spPr>
        <p:txBody>
          <a:bodyPr wrap="square" rtlCol="0">
            <a:spAutoFit/>
          </a:bodyPr>
          <a:lstStyle/>
          <a:p>
            <a:pPr eaLnBrk="0" fontAlgn="base" hangingPunct="0">
              <a:spcBef>
                <a:spcPct val="0"/>
              </a:spcBef>
              <a:spcAft>
                <a:spcPct val="0"/>
              </a:spcAft>
            </a:pPr>
            <a:r>
              <a:rPr lang="fr-FR" sz="2000" b="1" dirty="0">
                <a:solidFill>
                  <a:srgbClr val="0070C0"/>
                </a:solidFill>
              </a:rPr>
              <a:t>Exigences générales :</a:t>
            </a: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Sécurité des patients</a:t>
            </a: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 rapport bénéfice / risque acceptable</a:t>
            </a: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Performances en correspondance avec les allégations du fabricant</a:t>
            </a:r>
          </a:p>
          <a:p>
            <a:pPr marL="800100" lvl="1"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Sensibilité analytique</a:t>
            </a:r>
          </a:p>
          <a:p>
            <a:pPr marL="800100" lvl="1"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Sensibilité diagnostique</a:t>
            </a:r>
          </a:p>
          <a:p>
            <a:pPr marL="800100" lvl="1"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Exactitude, répétabilité, reproductibilité</a:t>
            </a:r>
          </a:p>
          <a:p>
            <a:pPr marL="800100" lvl="1"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Limites de détection</a:t>
            </a:r>
          </a:p>
          <a:p>
            <a:pPr marL="800100" lvl="1"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Traçabilité métrologique / valeurs de référence</a:t>
            </a:r>
          </a:p>
          <a:p>
            <a:pPr marL="800100" lvl="1"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Stabilité des performances des produits sur leur période d’utilisation</a:t>
            </a:r>
          </a:p>
          <a:p>
            <a:pPr marL="800100" lvl="1"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Pour l’usage prévu</a:t>
            </a:r>
          </a:p>
          <a:p>
            <a:pPr marL="800100" lvl="1"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En tenant compte des conditions de stockage et de transport</a:t>
            </a:r>
          </a:p>
          <a:p>
            <a:pPr lvl="1" eaLnBrk="0" fontAlgn="base" hangingPunct="0">
              <a:spcBef>
                <a:spcPct val="0"/>
              </a:spcBef>
              <a:spcAft>
                <a:spcPct val="0"/>
              </a:spcAft>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p:txBody>
      </p:sp>
    </p:spTree>
    <p:extLst>
      <p:ext uri="{BB962C8B-B14F-4D97-AF65-F5344CB8AC3E}">
        <p14:creationId xmlns:p14="http://schemas.microsoft.com/office/powerpoint/2010/main" val="30409427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a:xfrm>
            <a:off x="9663608" y="6525344"/>
            <a:ext cx="752872" cy="457200"/>
          </a:xfrm>
        </p:spPr>
        <p:txBody>
          <a:bodyPr/>
          <a:lstStyle/>
          <a:p>
            <a:pPr>
              <a:defRPr/>
            </a:pPr>
            <a:fld id="{F1B4553E-DB8E-4EC9-97F3-9015D9858D35}" type="slidenum">
              <a:rPr lang="fr-FR" smtClean="0">
                <a:solidFill>
                  <a:srgbClr val="000000"/>
                </a:solidFill>
              </a:rPr>
              <a:pPr>
                <a:defRPr/>
              </a:pPr>
              <a:t>12</a:t>
            </a:fld>
            <a:endParaRPr lang="fr-FR" dirty="0">
              <a:solidFill>
                <a:srgbClr val="000000"/>
              </a:solidFill>
            </a:endParaRPr>
          </a:p>
        </p:txBody>
      </p:sp>
      <p:sp>
        <p:nvSpPr>
          <p:cNvPr id="3" name="ZoneTexte 2"/>
          <p:cNvSpPr txBox="1"/>
          <p:nvPr/>
        </p:nvSpPr>
        <p:spPr>
          <a:xfrm>
            <a:off x="1919537" y="87016"/>
            <a:ext cx="4104009" cy="461665"/>
          </a:xfrm>
          <a:prstGeom prst="rect">
            <a:avLst/>
          </a:prstGeom>
          <a:noFill/>
        </p:spPr>
        <p:txBody>
          <a:bodyPr wrap="none" rtlCol="0">
            <a:spAutoFit/>
          </a:bodyPr>
          <a:lstStyle/>
          <a:p>
            <a:pPr eaLnBrk="0" fontAlgn="base" hangingPunct="0">
              <a:spcBef>
                <a:spcPct val="0"/>
              </a:spcBef>
              <a:spcAft>
                <a:spcPct val="0"/>
              </a:spcAft>
            </a:pPr>
            <a:r>
              <a:rPr lang="fr-FR" sz="2400" dirty="0">
                <a:solidFill>
                  <a:srgbClr val="000000"/>
                </a:solidFill>
              </a:rPr>
              <a:t>Marquage CE – Les acteurs </a:t>
            </a:r>
          </a:p>
        </p:txBody>
      </p:sp>
      <p:sp>
        <p:nvSpPr>
          <p:cNvPr id="4" name="ZoneTexte 3"/>
          <p:cNvSpPr txBox="1"/>
          <p:nvPr/>
        </p:nvSpPr>
        <p:spPr>
          <a:xfrm>
            <a:off x="1703512" y="6505600"/>
            <a:ext cx="8040984" cy="307777"/>
          </a:xfrm>
          <a:prstGeom prst="rect">
            <a:avLst/>
          </a:prstGeom>
          <a:noFill/>
        </p:spPr>
        <p:txBody>
          <a:bodyPr wrap="none" rtlCol="0">
            <a:spAutoFit/>
          </a:bodyPr>
          <a:lstStyle/>
          <a:p>
            <a:pPr eaLnBrk="0" fontAlgn="base" hangingPunct="0">
              <a:spcBef>
                <a:spcPct val="0"/>
              </a:spcBef>
              <a:spcAft>
                <a:spcPct val="0"/>
              </a:spcAft>
            </a:pPr>
            <a:r>
              <a:rPr lang="fr-FR" sz="1400" b="1" dirty="0">
                <a:solidFill>
                  <a:srgbClr val="FFFFFF">
                    <a:lumMod val="50000"/>
                  </a:srgbClr>
                </a:solidFill>
              </a:rPr>
              <a:t>GT DGAL/Anses Contrôle des réactifs – Dispositifs médicaux de DIV – </a:t>
            </a:r>
            <a:r>
              <a:rPr lang="fr-FR" sz="1400" b="1" dirty="0" err="1">
                <a:solidFill>
                  <a:srgbClr val="FFFFFF">
                    <a:lumMod val="50000"/>
                  </a:srgbClr>
                </a:solidFill>
              </a:rPr>
              <a:t>O.Pierson</a:t>
            </a:r>
            <a:r>
              <a:rPr lang="fr-FR" sz="1400" b="1" dirty="0">
                <a:solidFill>
                  <a:srgbClr val="FFFFFF">
                    <a:lumMod val="50000"/>
                  </a:srgbClr>
                </a:solidFill>
              </a:rPr>
              <a:t>  08/04/2015</a:t>
            </a:r>
          </a:p>
        </p:txBody>
      </p:sp>
      <p:sp>
        <p:nvSpPr>
          <p:cNvPr id="6" name="ZoneTexte 5"/>
          <p:cNvSpPr txBox="1"/>
          <p:nvPr/>
        </p:nvSpPr>
        <p:spPr>
          <a:xfrm>
            <a:off x="1887624" y="1022750"/>
            <a:ext cx="8136904" cy="5262979"/>
          </a:xfrm>
          <a:prstGeom prst="rect">
            <a:avLst/>
          </a:prstGeom>
          <a:noFill/>
        </p:spPr>
        <p:txBody>
          <a:bodyPr wrap="square" rtlCol="0">
            <a:spAutoFit/>
          </a:bodyPr>
          <a:lstStyle/>
          <a:p>
            <a:pPr marL="342900"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Le fabricant </a:t>
            </a: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Le responsable de la mise sur le marché européen</a:t>
            </a: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Les distributeurs</a:t>
            </a: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L’organisme notifié (ON)</a:t>
            </a:r>
          </a:p>
          <a:p>
            <a:pPr eaLnBrk="0" fontAlgn="base" hangingPunct="0">
              <a:spcBef>
                <a:spcPct val="0"/>
              </a:spcBef>
              <a:spcAft>
                <a:spcPct val="0"/>
              </a:spcAft>
            </a:pPr>
            <a:r>
              <a:rPr lang="fr-FR" sz="2000" b="1" dirty="0">
                <a:solidFill>
                  <a:srgbClr val="000000"/>
                </a:solidFill>
              </a:rPr>
              <a:t>	</a:t>
            </a:r>
            <a:r>
              <a:rPr lang="fr-FR" dirty="0">
                <a:solidFill>
                  <a:srgbClr val="000000"/>
                </a:solidFill>
              </a:rPr>
              <a:t>ni concepteur, ni fabricant</a:t>
            </a:r>
          </a:p>
          <a:p>
            <a:pPr eaLnBrk="0" fontAlgn="base" hangingPunct="0">
              <a:spcBef>
                <a:spcPct val="0"/>
              </a:spcBef>
              <a:spcAft>
                <a:spcPct val="0"/>
              </a:spcAft>
            </a:pPr>
            <a:r>
              <a:rPr lang="fr-FR" dirty="0">
                <a:solidFill>
                  <a:srgbClr val="000000"/>
                </a:solidFill>
              </a:rPr>
              <a:t>	n’intervient pas dans la conception</a:t>
            </a:r>
          </a:p>
          <a:p>
            <a:pPr eaLnBrk="0" fontAlgn="base" hangingPunct="0">
              <a:spcBef>
                <a:spcPct val="0"/>
              </a:spcBef>
              <a:spcAft>
                <a:spcPct val="0"/>
              </a:spcAft>
            </a:pPr>
            <a:r>
              <a:rPr lang="fr-FR" dirty="0">
                <a:solidFill>
                  <a:srgbClr val="000000"/>
                </a:solidFill>
              </a:rPr>
              <a:t>	libre de pression commerciale/ contrôles</a:t>
            </a: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L’autorité compétente</a:t>
            </a:r>
          </a:p>
          <a:p>
            <a:pPr lvl="1" eaLnBrk="0" fontAlgn="base" hangingPunct="0">
              <a:spcBef>
                <a:spcPct val="0"/>
              </a:spcBef>
              <a:spcAft>
                <a:spcPct val="0"/>
              </a:spcAft>
            </a:pPr>
            <a:r>
              <a:rPr lang="fr-FR" sz="2000" dirty="0">
                <a:solidFill>
                  <a:srgbClr val="000000"/>
                </a:solidFill>
              </a:rPr>
              <a:t>	désigne les ON</a:t>
            </a: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p:txBody>
      </p:sp>
      <p:pic>
        <p:nvPicPr>
          <p:cNvPr id="2050" name="Picture 2" descr="http://www.bioservicetunisie.com/sites/default/files/ce0459.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8202" y="3503127"/>
            <a:ext cx="1217291" cy="1059955"/>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http://www.sebastienbouyssou.com/wp-content/uploads/2009/10/imagerep0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400256" y="5210982"/>
            <a:ext cx="1440160" cy="954323"/>
          </a:xfrm>
          <a:prstGeom prst="rect">
            <a:avLst/>
          </a:prstGeom>
          <a:noFill/>
          <a:extLst>
            <a:ext uri="{909E8E84-426E-40DD-AFC4-6F175D3DCCD1}">
              <a14:hiddenFill xmlns:a14="http://schemas.microsoft.com/office/drawing/2010/main">
                <a:solidFill>
                  <a:srgbClr val="FFFFFF"/>
                </a:solidFill>
              </a14:hiddenFill>
            </a:ext>
          </a:extLst>
        </p:spPr>
      </p:pic>
      <p:sp>
        <p:nvSpPr>
          <p:cNvPr id="5" name="AutoShape 7" descr="https://www.ophtalmic-compagnie.fr/images/media/image1.jpeg"/>
          <p:cNvSpPr>
            <a:spLocks noChangeAspect="1" noChangeArrowheads="1"/>
          </p:cNvSpPr>
          <p:nvPr/>
        </p:nvSpPr>
        <p:spPr bwMode="auto">
          <a:xfrm>
            <a:off x="1679575" y="-2522538"/>
            <a:ext cx="5257800" cy="5257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fr-FR" sz="2400" b="1">
              <a:solidFill>
                <a:srgbClr val="000000"/>
              </a:solidFill>
            </a:endParaRPr>
          </a:p>
        </p:txBody>
      </p:sp>
      <p:sp>
        <p:nvSpPr>
          <p:cNvPr id="7" name="AutoShape 9" descr="https://www.ophtalmic-compagnie.fr/images/media/image1.jpeg"/>
          <p:cNvSpPr>
            <a:spLocks noChangeAspect="1" noChangeArrowheads="1"/>
          </p:cNvSpPr>
          <p:nvPr/>
        </p:nvSpPr>
        <p:spPr bwMode="auto">
          <a:xfrm>
            <a:off x="1831975" y="-2370138"/>
            <a:ext cx="5257800" cy="5257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fr-FR" sz="2400" b="1">
              <a:solidFill>
                <a:srgbClr val="000000"/>
              </a:solidFill>
            </a:endParaRPr>
          </a:p>
        </p:txBody>
      </p:sp>
      <p:sp>
        <p:nvSpPr>
          <p:cNvPr id="8" name="AutoShape 11" descr="https://www.ophtalmic-compagnie.fr/images/media/image1.jpeg"/>
          <p:cNvSpPr>
            <a:spLocks noChangeAspect="1" noChangeArrowheads="1"/>
          </p:cNvSpPr>
          <p:nvPr/>
        </p:nvSpPr>
        <p:spPr bwMode="auto">
          <a:xfrm>
            <a:off x="1984375" y="-2217738"/>
            <a:ext cx="5257800" cy="5257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fr-FR" sz="2400" b="1">
              <a:solidFill>
                <a:srgbClr val="000000"/>
              </a:solidFill>
            </a:endParaRPr>
          </a:p>
        </p:txBody>
      </p:sp>
      <p:sp>
        <p:nvSpPr>
          <p:cNvPr id="9" name="AutoShape 13" descr="https://www.ophtalmic-compagnie.fr/images/media/image1.jpeg"/>
          <p:cNvSpPr>
            <a:spLocks noChangeAspect="1" noChangeArrowheads="1"/>
          </p:cNvSpPr>
          <p:nvPr/>
        </p:nvSpPr>
        <p:spPr bwMode="auto">
          <a:xfrm>
            <a:off x="2136775" y="-2065337"/>
            <a:ext cx="2065338" cy="206533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fr-FR" sz="2400" b="1">
              <a:solidFill>
                <a:srgbClr val="000000"/>
              </a:solidFill>
            </a:endParaRPr>
          </a:p>
        </p:txBody>
      </p:sp>
      <p:sp>
        <p:nvSpPr>
          <p:cNvPr id="10" name="AutoShape 15" descr="Résultat de recherche d'images pour &quot;symbole CE fabricant&quot;"/>
          <p:cNvSpPr>
            <a:spLocks noChangeAspect="1" noChangeArrowheads="1"/>
          </p:cNvSpPr>
          <p:nvPr/>
        </p:nvSpPr>
        <p:spPr bwMode="auto">
          <a:xfrm>
            <a:off x="16414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fr-FR" sz="2400" b="1">
              <a:solidFill>
                <a:srgbClr val="000000"/>
              </a:solidFill>
            </a:endParaRPr>
          </a:p>
        </p:txBody>
      </p:sp>
      <p:sp>
        <p:nvSpPr>
          <p:cNvPr id="11" name="AutoShape 17" descr="Résultat de recherche d'images pour &quot;symbole CE fabricant&quot;"/>
          <p:cNvSpPr>
            <a:spLocks noChangeAspect="1" noChangeArrowheads="1"/>
          </p:cNvSpPr>
          <p:nvPr/>
        </p:nvSpPr>
        <p:spPr bwMode="auto">
          <a:xfrm>
            <a:off x="1793875" y="7938"/>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fr-FR" sz="2400" b="1">
              <a:solidFill>
                <a:srgbClr val="000000"/>
              </a:solidFill>
            </a:endParaRPr>
          </a:p>
        </p:txBody>
      </p:sp>
      <p:sp>
        <p:nvSpPr>
          <p:cNvPr id="12" name="Rectangle 18"/>
          <p:cNvSpPr>
            <a:spLocks noChangeArrowheads="1"/>
          </p:cNvSpPr>
          <p:nvPr/>
        </p:nvSpPr>
        <p:spPr bwMode="auto">
          <a:xfrm>
            <a:off x="1524000" y="120878"/>
            <a:ext cx="242374"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eaLnBrk="0" fontAlgn="base" hangingPunct="0">
              <a:spcBef>
                <a:spcPct val="0"/>
              </a:spcBef>
              <a:spcAft>
                <a:spcPct val="0"/>
              </a:spcAft>
            </a:pPr>
            <a:r>
              <a:rPr lang="fr-FR" altLang="fr-FR" sz="800" dirty="0">
                <a:solidFill>
                  <a:srgbClr val="000000"/>
                </a:solidFill>
                <a:cs typeface="Arial" pitchFamily="34" charset="0"/>
              </a:rPr>
              <a:t>  </a:t>
            </a:r>
            <a:endParaRPr lang="fr-FR" altLang="fr-FR" sz="4800" dirty="0">
              <a:solidFill>
                <a:srgbClr val="000000"/>
              </a:solidFill>
              <a:cs typeface="Arial" pitchFamily="34" charset="0"/>
            </a:endParaRPr>
          </a:p>
        </p:txBody>
      </p:sp>
      <p:sp>
        <p:nvSpPr>
          <p:cNvPr id="13" name="AutoShape 19" descr="https://www.ophtalmic-compagnie.fr/images/media/image1.jpeg"/>
          <p:cNvSpPr>
            <a:spLocks noChangeAspect="1" noChangeArrowheads="1"/>
          </p:cNvSpPr>
          <p:nvPr/>
        </p:nvSpPr>
        <p:spPr bwMode="auto">
          <a:xfrm>
            <a:off x="1552575" y="7938"/>
            <a:ext cx="762000" cy="7620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fr-FR" sz="2400" b="1">
              <a:solidFill>
                <a:srgbClr val="000000"/>
              </a:solidFill>
            </a:endParaRPr>
          </a:p>
        </p:txBody>
      </p:sp>
      <p:sp>
        <p:nvSpPr>
          <p:cNvPr id="16" name="AutoShape 23" descr="https://www.ophtalmic-compagnie.fr/images/media/image1.jpeg"/>
          <p:cNvSpPr>
            <a:spLocks noChangeAspect="1" noChangeArrowheads="1"/>
          </p:cNvSpPr>
          <p:nvPr/>
        </p:nvSpPr>
        <p:spPr bwMode="auto">
          <a:xfrm>
            <a:off x="1679575" y="-365125"/>
            <a:ext cx="762000" cy="7620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eaLnBrk="0" fontAlgn="base" hangingPunct="0">
              <a:spcBef>
                <a:spcPct val="0"/>
              </a:spcBef>
              <a:spcAft>
                <a:spcPct val="0"/>
              </a:spcAft>
            </a:pPr>
            <a:endParaRPr lang="fr-FR" sz="2400" b="1">
              <a:solidFill>
                <a:srgbClr val="000000"/>
              </a:solidFill>
            </a:endParaRPr>
          </a:p>
        </p:txBody>
      </p:sp>
      <p:sp>
        <p:nvSpPr>
          <p:cNvPr id="17" name="Rectangle 16"/>
          <p:cNvSpPr/>
          <p:nvPr/>
        </p:nvSpPr>
        <p:spPr bwMode="auto">
          <a:xfrm>
            <a:off x="8688288" y="1268760"/>
            <a:ext cx="720080" cy="288032"/>
          </a:xfrm>
          <a:prstGeom prst="rect">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fr-FR" sz="2400" b="1">
              <a:solidFill>
                <a:srgbClr val="000000"/>
              </a:solidFill>
            </a:endParaRPr>
          </a:p>
        </p:txBody>
      </p:sp>
      <p:sp>
        <p:nvSpPr>
          <p:cNvPr id="21" name="Rectangle 20"/>
          <p:cNvSpPr/>
          <p:nvPr/>
        </p:nvSpPr>
        <p:spPr bwMode="auto">
          <a:xfrm>
            <a:off x="9408368" y="764704"/>
            <a:ext cx="216024" cy="792088"/>
          </a:xfrm>
          <a:prstGeom prst="rect">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fr-FR" sz="2400" b="1">
              <a:solidFill>
                <a:srgbClr val="000000"/>
              </a:solidFill>
            </a:endParaRPr>
          </a:p>
        </p:txBody>
      </p:sp>
      <p:sp>
        <p:nvSpPr>
          <p:cNvPr id="23" name="Triangle isocèle 22"/>
          <p:cNvSpPr/>
          <p:nvPr/>
        </p:nvSpPr>
        <p:spPr bwMode="auto">
          <a:xfrm>
            <a:off x="8688289" y="1117734"/>
            <a:ext cx="210071" cy="137007"/>
          </a:xfrm>
          <a:prstGeom prst="triangl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fr-FR" sz="2400" b="1">
              <a:solidFill>
                <a:srgbClr val="000000"/>
              </a:solidFill>
            </a:endParaRPr>
          </a:p>
        </p:txBody>
      </p:sp>
      <p:sp>
        <p:nvSpPr>
          <p:cNvPr id="24" name="Triangle isocèle 23"/>
          <p:cNvSpPr/>
          <p:nvPr/>
        </p:nvSpPr>
        <p:spPr bwMode="auto">
          <a:xfrm>
            <a:off x="8898360" y="1117735"/>
            <a:ext cx="248487" cy="137007"/>
          </a:xfrm>
          <a:prstGeom prst="triangl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fr-FR" sz="2400" b="1">
              <a:solidFill>
                <a:srgbClr val="000000"/>
              </a:solidFill>
            </a:endParaRPr>
          </a:p>
        </p:txBody>
      </p:sp>
      <p:sp>
        <p:nvSpPr>
          <p:cNvPr id="26" name="Triangle isocèle 25"/>
          <p:cNvSpPr/>
          <p:nvPr/>
        </p:nvSpPr>
        <p:spPr bwMode="auto">
          <a:xfrm>
            <a:off x="9159882" y="1124745"/>
            <a:ext cx="248487" cy="137007"/>
          </a:xfrm>
          <a:prstGeom prst="triangl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fr-FR" sz="2400" b="1">
              <a:solidFill>
                <a:srgbClr val="000000"/>
              </a:solidFill>
            </a:endParaRPr>
          </a:p>
        </p:txBody>
      </p:sp>
    </p:spTree>
    <p:extLst>
      <p:ext uri="{BB962C8B-B14F-4D97-AF65-F5344CB8AC3E}">
        <p14:creationId xmlns:p14="http://schemas.microsoft.com/office/powerpoint/2010/main" val="15717941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a:xfrm>
            <a:off x="9663608" y="6525344"/>
            <a:ext cx="752872" cy="457200"/>
          </a:xfrm>
        </p:spPr>
        <p:txBody>
          <a:bodyPr/>
          <a:lstStyle/>
          <a:p>
            <a:pPr>
              <a:defRPr/>
            </a:pPr>
            <a:fld id="{F1B4553E-DB8E-4EC9-97F3-9015D9858D35}" type="slidenum">
              <a:rPr lang="fr-FR" smtClean="0">
                <a:solidFill>
                  <a:srgbClr val="000000"/>
                </a:solidFill>
              </a:rPr>
              <a:pPr>
                <a:defRPr/>
              </a:pPr>
              <a:t>13</a:t>
            </a:fld>
            <a:endParaRPr lang="fr-FR" dirty="0">
              <a:solidFill>
                <a:srgbClr val="000000"/>
              </a:solidFill>
            </a:endParaRPr>
          </a:p>
        </p:txBody>
      </p:sp>
      <p:sp>
        <p:nvSpPr>
          <p:cNvPr id="3" name="ZoneTexte 2"/>
          <p:cNvSpPr txBox="1"/>
          <p:nvPr/>
        </p:nvSpPr>
        <p:spPr>
          <a:xfrm>
            <a:off x="1991545" y="87016"/>
            <a:ext cx="7239482" cy="461665"/>
          </a:xfrm>
          <a:prstGeom prst="rect">
            <a:avLst/>
          </a:prstGeom>
          <a:noFill/>
        </p:spPr>
        <p:txBody>
          <a:bodyPr wrap="none" rtlCol="0">
            <a:spAutoFit/>
          </a:bodyPr>
          <a:lstStyle/>
          <a:p>
            <a:pPr eaLnBrk="0" fontAlgn="base" hangingPunct="0">
              <a:spcBef>
                <a:spcPct val="0"/>
              </a:spcBef>
              <a:spcAft>
                <a:spcPct val="0"/>
              </a:spcAft>
            </a:pPr>
            <a:r>
              <a:rPr lang="fr-FR" sz="2400" dirty="0">
                <a:solidFill>
                  <a:srgbClr val="000000"/>
                </a:solidFill>
              </a:rPr>
              <a:t>Marquage CE - dispositifs médicaux – les principes</a:t>
            </a:r>
          </a:p>
        </p:txBody>
      </p:sp>
      <p:sp>
        <p:nvSpPr>
          <p:cNvPr id="4" name="ZoneTexte 3"/>
          <p:cNvSpPr txBox="1"/>
          <p:nvPr/>
        </p:nvSpPr>
        <p:spPr>
          <a:xfrm>
            <a:off x="1703512" y="6505600"/>
            <a:ext cx="8040984" cy="307777"/>
          </a:xfrm>
          <a:prstGeom prst="rect">
            <a:avLst/>
          </a:prstGeom>
          <a:noFill/>
        </p:spPr>
        <p:txBody>
          <a:bodyPr wrap="none" rtlCol="0">
            <a:spAutoFit/>
          </a:bodyPr>
          <a:lstStyle/>
          <a:p>
            <a:pPr eaLnBrk="0" fontAlgn="base" hangingPunct="0">
              <a:spcBef>
                <a:spcPct val="0"/>
              </a:spcBef>
              <a:spcAft>
                <a:spcPct val="0"/>
              </a:spcAft>
            </a:pPr>
            <a:r>
              <a:rPr lang="fr-FR" sz="1400" b="1" dirty="0">
                <a:solidFill>
                  <a:srgbClr val="FFFFFF">
                    <a:lumMod val="50000"/>
                  </a:srgbClr>
                </a:solidFill>
              </a:rPr>
              <a:t>GT DGAL/Anses Contrôle des réactifs – Dispositifs médicaux de DIV – </a:t>
            </a:r>
            <a:r>
              <a:rPr lang="fr-FR" sz="1400" b="1" dirty="0" err="1">
                <a:solidFill>
                  <a:srgbClr val="FFFFFF">
                    <a:lumMod val="50000"/>
                  </a:srgbClr>
                </a:solidFill>
              </a:rPr>
              <a:t>O.Pierson</a:t>
            </a:r>
            <a:r>
              <a:rPr lang="fr-FR" sz="1400" b="1" dirty="0">
                <a:solidFill>
                  <a:srgbClr val="FFFFFF">
                    <a:lumMod val="50000"/>
                  </a:srgbClr>
                </a:solidFill>
              </a:rPr>
              <a:t>  08/04/2015</a:t>
            </a:r>
          </a:p>
        </p:txBody>
      </p:sp>
      <p:sp>
        <p:nvSpPr>
          <p:cNvPr id="6" name="ZoneTexte 5"/>
          <p:cNvSpPr txBox="1"/>
          <p:nvPr/>
        </p:nvSpPr>
        <p:spPr>
          <a:xfrm>
            <a:off x="1991544" y="980729"/>
            <a:ext cx="8136904" cy="5324535"/>
          </a:xfrm>
          <a:prstGeom prst="rect">
            <a:avLst/>
          </a:prstGeom>
          <a:noFill/>
        </p:spPr>
        <p:txBody>
          <a:bodyPr wrap="square" rtlCol="0">
            <a:spAutoFit/>
          </a:bodyPr>
          <a:lstStyle/>
          <a:p>
            <a:pPr eaLnBrk="0" fontAlgn="base" hangingPunct="0">
              <a:spcBef>
                <a:spcPct val="0"/>
              </a:spcBef>
              <a:spcAft>
                <a:spcPct val="0"/>
              </a:spcAft>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C’est le fabricant ou le distributeur sur le territoire européen qui porte la responsabilité d’apposer le marquage CE sur les produits qu’il commercialise</a:t>
            </a: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Ce marquage vaut engagement de conformité à la réglementation européenne applicable</a:t>
            </a: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L’évaluation de la conformité est, selon les cas, réalisée par les responsables de la mise sur le marché du produit ou déléguée à des organismes désignés par les Etats membres (« notifiés »)</a:t>
            </a: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La surveillance du marché est de la responsabilité de chaque Etat membre. Des dispositifs européens de surveillance ou d’échange d’informations sont encouragés</a:t>
            </a: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p:txBody>
      </p:sp>
    </p:spTree>
    <p:extLst>
      <p:ext uri="{BB962C8B-B14F-4D97-AF65-F5344CB8AC3E}">
        <p14:creationId xmlns:p14="http://schemas.microsoft.com/office/powerpoint/2010/main" val="30820437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a:xfrm>
            <a:off x="9663608" y="6525344"/>
            <a:ext cx="752872" cy="457200"/>
          </a:xfrm>
        </p:spPr>
        <p:txBody>
          <a:bodyPr/>
          <a:lstStyle/>
          <a:p>
            <a:pPr>
              <a:defRPr/>
            </a:pPr>
            <a:fld id="{F1B4553E-DB8E-4EC9-97F3-9015D9858D35}" type="slidenum">
              <a:rPr lang="fr-FR" smtClean="0">
                <a:solidFill>
                  <a:srgbClr val="000000"/>
                </a:solidFill>
              </a:rPr>
              <a:pPr>
                <a:defRPr/>
              </a:pPr>
              <a:t>14</a:t>
            </a:fld>
            <a:endParaRPr lang="fr-FR" dirty="0">
              <a:solidFill>
                <a:srgbClr val="000000"/>
              </a:solidFill>
            </a:endParaRPr>
          </a:p>
        </p:txBody>
      </p:sp>
      <p:sp>
        <p:nvSpPr>
          <p:cNvPr id="3" name="ZoneTexte 2"/>
          <p:cNvSpPr txBox="1"/>
          <p:nvPr/>
        </p:nvSpPr>
        <p:spPr>
          <a:xfrm>
            <a:off x="1991544" y="87016"/>
            <a:ext cx="6571030" cy="461665"/>
          </a:xfrm>
          <a:prstGeom prst="rect">
            <a:avLst/>
          </a:prstGeom>
          <a:noFill/>
        </p:spPr>
        <p:txBody>
          <a:bodyPr wrap="none" rtlCol="0">
            <a:spAutoFit/>
          </a:bodyPr>
          <a:lstStyle/>
          <a:p>
            <a:pPr eaLnBrk="0" fontAlgn="base" hangingPunct="0">
              <a:spcBef>
                <a:spcPct val="0"/>
              </a:spcBef>
              <a:spcAft>
                <a:spcPct val="0"/>
              </a:spcAft>
            </a:pPr>
            <a:r>
              <a:rPr lang="fr-FR" sz="2400" dirty="0">
                <a:solidFill>
                  <a:srgbClr val="000000"/>
                </a:solidFill>
              </a:rPr>
              <a:t>Le marquage CE – modules de démonstration </a:t>
            </a:r>
          </a:p>
        </p:txBody>
      </p:sp>
      <p:sp>
        <p:nvSpPr>
          <p:cNvPr id="4" name="ZoneTexte 3"/>
          <p:cNvSpPr txBox="1"/>
          <p:nvPr/>
        </p:nvSpPr>
        <p:spPr>
          <a:xfrm>
            <a:off x="1703512" y="6505600"/>
            <a:ext cx="8040984" cy="307777"/>
          </a:xfrm>
          <a:prstGeom prst="rect">
            <a:avLst/>
          </a:prstGeom>
          <a:noFill/>
        </p:spPr>
        <p:txBody>
          <a:bodyPr wrap="none" rtlCol="0">
            <a:spAutoFit/>
          </a:bodyPr>
          <a:lstStyle/>
          <a:p>
            <a:pPr eaLnBrk="0" fontAlgn="base" hangingPunct="0">
              <a:spcBef>
                <a:spcPct val="0"/>
              </a:spcBef>
              <a:spcAft>
                <a:spcPct val="0"/>
              </a:spcAft>
            </a:pPr>
            <a:r>
              <a:rPr lang="fr-FR" sz="1400" b="1" dirty="0">
                <a:solidFill>
                  <a:srgbClr val="FFFFFF">
                    <a:lumMod val="50000"/>
                  </a:srgbClr>
                </a:solidFill>
              </a:rPr>
              <a:t>GT DGAL/Anses Contrôle des réactifs – Dispositifs médicaux de DIV – </a:t>
            </a:r>
            <a:r>
              <a:rPr lang="fr-FR" sz="1400" b="1" dirty="0" err="1">
                <a:solidFill>
                  <a:srgbClr val="FFFFFF">
                    <a:lumMod val="50000"/>
                  </a:srgbClr>
                </a:solidFill>
              </a:rPr>
              <a:t>O.Pierson</a:t>
            </a:r>
            <a:r>
              <a:rPr lang="fr-FR" sz="1400" b="1" dirty="0">
                <a:solidFill>
                  <a:srgbClr val="FFFFFF">
                    <a:lumMod val="50000"/>
                  </a:srgbClr>
                </a:solidFill>
              </a:rPr>
              <a:t>  08/04/2015</a:t>
            </a:r>
          </a:p>
        </p:txBody>
      </p:sp>
      <p:sp>
        <p:nvSpPr>
          <p:cNvPr id="5" name="Rectangle 4"/>
          <p:cNvSpPr/>
          <p:nvPr/>
        </p:nvSpPr>
        <p:spPr bwMode="auto">
          <a:xfrm>
            <a:off x="2423592" y="836712"/>
            <a:ext cx="2232248" cy="576064"/>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fr-FR" sz="1600" b="1" dirty="0">
                <a:solidFill>
                  <a:srgbClr val="000000"/>
                </a:solidFill>
              </a:rPr>
              <a:t>Définition d’un cahier des charges</a:t>
            </a:r>
          </a:p>
        </p:txBody>
      </p:sp>
      <p:sp>
        <p:nvSpPr>
          <p:cNvPr id="7" name="Rectangle 6"/>
          <p:cNvSpPr/>
          <p:nvPr/>
        </p:nvSpPr>
        <p:spPr bwMode="auto">
          <a:xfrm>
            <a:off x="2423592" y="1700808"/>
            <a:ext cx="2232248" cy="576064"/>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fr-FR" sz="1600" b="1" dirty="0">
                <a:solidFill>
                  <a:srgbClr val="000000"/>
                </a:solidFill>
              </a:rPr>
              <a:t>Développement du produit </a:t>
            </a:r>
          </a:p>
        </p:txBody>
      </p:sp>
      <p:sp>
        <p:nvSpPr>
          <p:cNvPr id="8" name="Rectangle 7"/>
          <p:cNvSpPr/>
          <p:nvPr/>
        </p:nvSpPr>
        <p:spPr bwMode="auto">
          <a:xfrm>
            <a:off x="2927648" y="2276872"/>
            <a:ext cx="2448272" cy="288032"/>
          </a:xfrm>
          <a:prstGeom prst="rect">
            <a:avLst/>
          </a:prstGeom>
          <a:solidFill>
            <a:schemeClr val="accent5">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fr-FR" sz="1600" b="1" dirty="0">
                <a:solidFill>
                  <a:srgbClr val="000000"/>
                </a:solidFill>
              </a:rPr>
              <a:t>Analyse de risque</a:t>
            </a:r>
          </a:p>
        </p:txBody>
      </p:sp>
      <p:sp>
        <p:nvSpPr>
          <p:cNvPr id="9" name="Rectangle 8"/>
          <p:cNvSpPr/>
          <p:nvPr/>
        </p:nvSpPr>
        <p:spPr bwMode="auto">
          <a:xfrm>
            <a:off x="2927648" y="2564904"/>
            <a:ext cx="2448272" cy="288032"/>
          </a:xfrm>
          <a:prstGeom prst="rect">
            <a:avLst/>
          </a:prstGeom>
          <a:solidFill>
            <a:schemeClr val="accent5">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fr-FR" sz="1600" b="1" dirty="0">
                <a:solidFill>
                  <a:srgbClr val="000000"/>
                </a:solidFill>
              </a:rPr>
              <a:t>Validation</a:t>
            </a:r>
          </a:p>
        </p:txBody>
      </p:sp>
      <p:sp>
        <p:nvSpPr>
          <p:cNvPr id="10" name="Rectangle 9"/>
          <p:cNvSpPr/>
          <p:nvPr/>
        </p:nvSpPr>
        <p:spPr bwMode="auto">
          <a:xfrm>
            <a:off x="2927648" y="2852936"/>
            <a:ext cx="2448272" cy="288032"/>
          </a:xfrm>
          <a:prstGeom prst="rect">
            <a:avLst/>
          </a:prstGeom>
          <a:solidFill>
            <a:schemeClr val="accent5">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fr-FR" sz="1600" b="1" dirty="0">
                <a:solidFill>
                  <a:srgbClr val="000000"/>
                </a:solidFill>
              </a:rPr>
              <a:t>Dossier de conception</a:t>
            </a:r>
          </a:p>
        </p:txBody>
      </p:sp>
      <p:sp>
        <p:nvSpPr>
          <p:cNvPr id="11" name="Rectangle 10"/>
          <p:cNvSpPr/>
          <p:nvPr/>
        </p:nvSpPr>
        <p:spPr bwMode="auto">
          <a:xfrm>
            <a:off x="2423592" y="3429000"/>
            <a:ext cx="2232248" cy="576064"/>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fr-FR" sz="1600" b="1" dirty="0">
                <a:solidFill>
                  <a:srgbClr val="000000"/>
                </a:solidFill>
              </a:rPr>
              <a:t>Production</a:t>
            </a:r>
          </a:p>
        </p:txBody>
      </p:sp>
      <p:sp>
        <p:nvSpPr>
          <p:cNvPr id="13" name="Rectangle 12"/>
          <p:cNvSpPr/>
          <p:nvPr/>
        </p:nvSpPr>
        <p:spPr bwMode="auto">
          <a:xfrm>
            <a:off x="2927648" y="4005064"/>
            <a:ext cx="2448272" cy="288032"/>
          </a:xfrm>
          <a:prstGeom prst="rect">
            <a:avLst/>
          </a:prstGeom>
          <a:solidFill>
            <a:schemeClr val="accent5">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fr-FR" sz="1600" b="1" dirty="0">
                <a:solidFill>
                  <a:srgbClr val="000000"/>
                </a:solidFill>
              </a:rPr>
              <a:t>Contrôles du produit</a:t>
            </a:r>
          </a:p>
        </p:txBody>
      </p:sp>
      <p:sp>
        <p:nvSpPr>
          <p:cNvPr id="14" name="Rectangle 13"/>
          <p:cNvSpPr/>
          <p:nvPr/>
        </p:nvSpPr>
        <p:spPr bwMode="auto">
          <a:xfrm>
            <a:off x="2927648" y="4293096"/>
            <a:ext cx="2448272" cy="288032"/>
          </a:xfrm>
          <a:prstGeom prst="rect">
            <a:avLst/>
          </a:prstGeom>
          <a:solidFill>
            <a:schemeClr val="accent5">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fr-FR" sz="1600" b="1" dirty="0">
                <a:solidFill>
                  <a:srgbClr val="000000"/>
                </a:solidFill>
              </a:rPr>
              <a:t>Dossier de fabrication</a:t>
            </a:r>
          </a:p>
        </p:txBody>
      </p:sp>
      <p:sp>
        <p:nvSpPr>
          <p:cNvPr id="15" name="Rectangle 14"/>
          <p:cNvSpPr/>
          <p:nvPr/>
        </p:nvSpPr>
        <p:spPr bwMode="auto">
          <a:xfrm>
            <a:off x="2423592" y="4869160"/>
            <a:ext cx="2232248" cy="576064"/>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fr-FR" sz="1600" b="1" dirty="0">
                <a:solidFill>
                  <a:srgbClr val="000000"/>
                </a:solidFill>
              </a:rPr>
              <a:t>Mise sur le marché</a:t>
            </a:r>
          </a:p>
        </p:txBody>
      </p:sp>
      <p:sp>
        <p:nvSpPr>
          <p:cNvPr id="16" name="Rectangle 15"/>
          <p:cNvSpPr/>
          <p:nvPr/>
        </p:nvSpPr>
        <p:spPr bwMode="auto">
          <a:xfrm>
            <a:off x="2927648" y="5445224"/>
            <a:ext cx="2448272" cy="288032"/>
          </a:xfrm>
          <a:prstGeom prst="rect">
            <a:avLst/>
          </a:prstGeom>
          <a:solidFill>
            <a:schemeClr val="accent5">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fr-FR" sz="1600" b="1" dirty="0">
                <a:solidFill>
                  <a:srgbClr val="000000"/>
                </a:solidFill>
              </a:rPr>
              <a:t>Autorisation</a:t>
            </a:r>
          </a:p>
        </p:txBody>
      </p:sp>
      <p:sp>
        <p:nvSpPr>
          <p:cNvPr id="17" name="Rectangle 16"/>
          <p:cNvSpPr/>
          <p:nvPr/>
        </p:nvSpPr>
        <p:spPr bwMode="auto">
          <a:xfrm>
            <a:off x="2927648" y="5733256"/>
            <a:ext cx="2448272" cy="288032"/>
          </a:xfrm>
          <a:prstGeom prst="rect">
            <a:avLst/>
          </a:prstGeom>
          <a:solidFill>
            <a:schemeClr val="accent5">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fr-FR" sz="1600" b="1" dirty="0">
                <a:solidFill>
                  <a:srgbClr val="000000"/>
                </a:solidFill>
              </a:rPr>
              <a:t>Retours du marché</a:t>
            </a:r>
          </a:p>
        </p:txBody>
      </p:sp>
      <p:sp>
        <p:nvSpPr>
          <p:cNvPr id="18" name="Demi-tour 17"/>
          <p:cNvSpPr/>
          <p:nvPr/>
        </p:nvSpPr>
        <p:spPr bwMode="auto">
          <a:xfrm rot="16200000">
            <a:off x="-170291" y="3283389"/>
            <a:ext cx="4755718" cy="432048"/>
          </a:xfrm>
          <a:prstGeom prst="uturn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fr-FR" sz="2400" b="1">
              <a:solidFill>
                <a:srgbClr val="000000"/>
              </a:solidFill>
            </a:endParaRPr>
          </a:p>
        </p:txBody>
      </p:sp>
      <p:sp>
        <p:nvSpPr>
          <p:cNvPr id="20" name="Flèche vers le bas 19"/>
          <p:cNvSpPr/>
          <p:nvPr/>
        </p:nvSpPr>
        <p:spPr bwMode="auto">
          <a:xfrm>
            <a:off x="3359696" y="1484784"/>
            <a:ext cx="360040" cy="216024"/>
          </a:xfrm>
          <a:prstGeom prst="down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fr-FR" sz="2400" b="1">
              <a:solidFill>
                <a:srgbClr val="000000"/>
              </a:solidFill>
            </a:endParaRPr>
          </a:p>
        </p:txBody>
      </p:sp>
      <p:sp>
        <p:nvSpPr>
          <p:cNvPr id="21" name="Flèche vers le bas 20"/>
          <p:cNvSpPr/>
          <p:nvPr/>
        </p:nvSpPr>
        <p:spPr bwMode="auto">
          <a:xfrm>
            <a:off x="3359696" y="3212976"/>
            <a:ext cx="360040" cy="216024"/>
          </a:xfrm>
          <a:prstGeom prst="down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fr-FR" sz="2400" b="1">
              <a:solidFill>
                <a:srgbClr val="000000"/>
              </a:solidFill>
            </a:endParaRPr>
          </a:p>
        </p:txBody>
      </p:sp>
      <p:sp>
        <p:nvSpPr>
          <p:cNvPr id="22" name="Flèche vers le bas 21"/>
          <p:cNvSpPr/>
          <p:nvPr/>
        </p:nvSpPr>
        <p:spPr bwMode="auto">
          <a:xfrm>
            <a:off x="3359696" y="4653136"/>
            <a:ext cx="360040" cy="216024"/>
          </a:xfrm>
          <a:prstGeom prst="down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fr-FR" sz="2400" b="1">
              <a:solidFill>
                <a:srgbClr val="000000"/>
              </a:solidFill>
            </a:endParaRPr>
          </a:p>
        </p:txBody>
      </p:sp>
      <p:sp>
        <p:nvSpPr>
          <p:cNvPr id="23" name="ZoneTexte 22"/>
          <p:cNvSpPr txBox="1"/>
          <p:nvPr/>
        </p:nvSpPr>
        <p:spPr>
          <a:xfrm>
            <a:off x="6168008" y="836712"/>
            <a:ext cx="2621230" cy="369332"/>
          </a:xfrm>
          <a:prstGeom prst="rect">
            <a:avLst/>
          </a:prstGeom>
          <a:noFill/>
        </p:spPr>
        <p:txBody>
          <a:bodyPr wrap="none" rtlCol="0">
            <a:spAutoFit/>
          </a:bodyPr>
          <a:lstStyle/>
          <a:p>
            <a:pPr eaLnBrk="0" fontAlgn="base" hangingPunct="0">
              <a:spcBef>
                <a:spcPct val="0"/>
              </a:spcBef>
              <a:spcAft>
                <a:spcPct val="0"/>
              </a:spcAft>
            </a:pPr>
            <a:r>
              <a:rPr lang="fr-FR" b="1" dirty="0">
                <a:solidFill>
                  <a:srgbClr val="0070C0"/>
                </a:solidFill>
              </a:rPr>
              <a:t>Dossier de conformité</a:t>
            </a:r>
          </a:p>
        </p:txBody>
      </p:sp>
      <p:sp>
        <p:nvSpPr>
          <p:cNvPr id="24" name="ZoneTexte 23"/>
          <p:cNvSpPr txBox="1"/>
          <p:nvPr/>
        </p:nvSpPr>
        <p:spPr>
          <a:xfrm>
            <a:off x="6168009" y="1331476"/>
            <a:ext cx="1941557" cy="369332"/>
          </a:xfrm>
          <a:prstGeom prst="rect">
            <a:avLst/>
          </a:prstGeom>
          <a:noFill/>
        </p:spPr>
        <p:txBody>
          <a:bodyPr wrap="none" rtlCol="0">
            <a:spAutoFit/>
          </a:bodyPr>
          <a:lstStyle/>
          <a:p>
            <a:pPr eaLnBrk="0" fontAlgn="base" hangingPunct="0">
              <a:spcBef>
                <a:spcPct val="0"/>
              </a:spcBef>
              <a:spcAft>
                <a:spcPct val="0"/>
              </a:spcAft>
            </a:pPr>
            <a:r>
              <a:rPr lang="fr-FR" b="1" dirty="0">
                <a:solidFill>
                  <a:srgbClr val="0070C0"/>
                </a:solidFill>
              </a:rPr>
              <a:t>Examen de type</a:t>
            </a:r>
          </a:p>
        </p:txBody>
      </p:sp>
      <p:sp>
        <p:nvSpPr>
          <p:cNvPr id="25" name="ZoneTexte 24"/>
          <p:cNvSpPr txBox="1"/>
          <p:nvPr/>
        </p:nvSpPr>
        <p:spPr>
          <a:xfrm>
            <a:off x="6168009" y="2483604"/>
            <a:ext cx="1659429" cy="369332"/>
          </a:xfrm>
          <a:prstGeom prst="rect">
            <a:avLst/>
          </a:prstGeom>
          <a:noFill/>
        </p:spPr>
        <p:txBody>
          <a:bodyPr wrap="none" rtlCol="0">
            <a:spAutoFit/>
          </a:bodyPr>
          <a:lstStyle/>
          <a:p>
            <a:pPr eaLnBrk="0" fontAlgn="base" hangingPunct="0">
              <a:spcBef>
                <a:spcPct val="0"/>
              </a:spcBef>
              <a:spcAft>
                <a:spcPct val="0"/>
              </a:spcAft>
            </a:pPr>
            <a:r>
              <a:rPr lang="fr-FR" b="1" dirty="0">
                <a:solidFill>
                  <a:srgbClr val="00B050"/>
                </a:solidFill>
              </a:rPr>
              <a:t>Essai de type</a:t>
            </a:r>
          </a:p>
        </p:txBody>
      </p:sp>
      <p:sp>
        <p:nvSpPr>
          <p:cNvPr id="26" name="ZoneTexte 25"/>
          <p:cNvSpPr txBox="1"/>
          <p:nvPr/>
        </p:nvSpPr>
        <p:spPr>
          <a:xfrm>
            <a:off x="6168008" y="2987660"/>
            <a:ext cx="2313454" cy="369332"/>
          </a:xfrm>
          <a:prstGeom prst="rect">
            <a:avLst/>
          </a:prstGeom>
          <a:noFill/>
        </p:spPr>
        <p:txBody>
          <a:bodyPr wrap="none" rtlCol="0">
            <a:spAutoFit/>
          </a:bodyPr>
          <a:lstStyle/>
          <a:p>
            <a:pPr eaLnBrk="0" fontAlgn="base" hangingPunct="0">
              <a:spcBef>
                <a:spcPct val="0"/>
              </a:spcBef>
              <a:spcAft>
                <a:spcPct val="0"/>
              </a:spcAft>
            </a:pPr>
            <a:r>
              <a:rPr lang="fr-FR" b="1" dirty="0">
                <a:solidFill>
                  <a:srgbClr val="00B050"/>
                </a:solidFill>
              </a:rPr>
              <a:t>Vérification de type</a:t>
            </a:r>
          </a:p>
        </p:txBody>
      </p:sp>
      <p:sp>
        <p:nvSpPr>
          <p:cNvPr id="27" name="ZoneTexte 26"/>
          <p:cNvSpPr txBox="1"/>
          <p:nvPr/>
        </p:nvSpPr>
        <p:spPr>
          <a:xfrm>
            <a:off x="6168008" y="3491716"/>
            <a:ext cx="3506088" cy="369332"/>
          </a:xfrm>
          <a:prstGeom prst="rect">
            <a:avLst/>
          </a:prstGeom>
          <a:noFill/>
        </p:spPr>
        <p:txBody>
          <a:bodyPr wrap="none" rtlCol="0">
            <a:spAutoFit/>
          </a:bodyPr>
          <a:lstStyle/>
          <a:p>
            <a:pPr eaLnBrk="0" fontAlgn="base" hangingPunct="0">
              <a:spcBef>
                <a:spcPct val="0"/>
              </a:spcBef>
              <a:spcAft>
                <a:spcPct val="0"/>
              </a:spcAft>
            </a:pPr>
            <a:r>
              <a:rPr lang="fr-FR" b="1" dirty="0">
                <a:solidFill>
                  <a:srgbClr val="00B050"/>
                </a:solidFill>
              </a:rPr>
              <a:t>Vérification de chaque produit</a:t>
            </a:r>
          </a:p>
        </p:txBody>
      </p:sp>
      <p:sp>
        <p:nvSpPr>
          <p:cNvPr id="28" name="ZoneTexte 27"/>
          <p:cNvSpPr txBox="1"/>
          <p:nvPr/>
        </p:nvSpPr>
        <p:spPr>
          <a:xfrm>
            <a:off x="6168008" y="3995772"/>
            <a:ext cx="2659702" cy="369332"/>
          </a:xfrm>
          <a:prstGeom prst="rect">
            <a:avLst/>
          </a:prstGeom>
          <a:noFill/>
        </p:spPr>
        <p:txBody>
          <a:bodyPr wrap="none" rtlCol="0">
            <a:spAutoFit/>
          </a:bodyPr>
          <a:lstStyle/>
          <a:p>
            <a:pPr eaLnBrk="0" fontAlgn="base" hangingPunct="0">
              <a:spcBef>
                <a:spcPct val="0"/>
              </a:spcBef>
              <a:spcAft>
                <a:spcPct val="0"/>
              </a:spcAft>
            </a:pPr>
            <a:r>
              <a:rPr lang="fr-FR" b="1" dirty="0">
                <a:solidFill>
                  <a:srgbClr val="00B050"/>
                </a:solidFill>
              </a:rPr>
              <a:t>Vérification statistique</a:t>
            </a:r>
          </a:p>
        </p:txBody>
      </p:sp>
      <p:sp>
        <p:nvSpPr>
          <p:cNvPr id="29" name="ZoneTexte 28"/>
          <p:cNvSpPr txBox="1"/>
          <p:nvPr/>
        </p:nvSpPr>
        <p:spPr>
          <a:xfrm>
            <a:off x="6168008" y="4787860"/>
            <a:ext cx="2634054" cy="369332"/>
          </a:xfrm>
          <a:prstGeom prst="rect">
            <a:avLst/>
          </a:prstGeom>
          <a:noFill/>
        </p:spPr>
        <p:txBody>
          <a:bodyPr wrap="none" rtlCol="0">
            <a:spAutoFit/>
          </a:bodyPr>
          <a:lstStyle/>
          <a:p>
            <a:pPr eaLnBrk="0" fontAlgn="base" hangingPunct="0">
              <a:spcBef>
                <a:spcPct val="0"/>
              </a:spcBef>
              <a:spcAft>
                <a:spcPct val="0"/>
              </a:spcAft>
            </a:pPr>
            <a:r>
              <a:rPr lang="fr-FR" b="1" dirty="0">
                <a:solidFill>
                  <a:srgbClr val="FF0000"/>
                </a:solidFill>
              </a:rPr>
              <a:t>Audit de la production</a:t>
            </a:r>
          </a:p>
        </p:txBody>
      </p:sp>
      <p:sp>
        <p:nvSpPr>
          <p:cNvPr id="30" name="ZoneTexte 29"/>
          <p:cNvSpPr txBox="1"/>
          <p:nvPr/>
        </p:nvSpPr>
        <p:spPr>
          <a:xfrm>
            <a:off x="6168008" y="5363924"/>
            <a:ext cx="3672800" cy="369332"/>
          </a:xfrm>
          <a:prstGeom prst="rect">
            <a:avLst/>
          </a:prstGeom>
          <a:noFill/>
        </p:spPr>
        <p:txBody>
          <a:bodyPr wrap="none" rtlCol="0">
            <a:spAutoFit/>
          </a:bodyPr>
          <a:lstStyle/>
          <a:p>
            <a:pPr eaLnBrk="0" fontAlgn="base" hangingPunct="0">
              <a:spcBef>
                <a:spcPct val="0"/>
              </a:spcBef>
              <a:spcAft>
                <a:spcPct val="0"/>
              </a:spcAft>
            </a:pPr>
            <a:r>
              <a:rPr lang="fr-FR" b="1" dirty="0">
                <a:solidFill>
                  <a:srgbClr val="FF0000"/>
                </a:solidFill>
              </a:rPr>
              <a:t>Audit du système complet d’AQ</a:t>
            </a:r>
          </a:p>
        </p:txBody>
      </p:sp>
      <p:sp>
        <p:nvSpPr>
          <p:cNvPr id="31" name="ZoneTexte 30"/>
          <p:cNvSpPr txBox="1"/>
          <p:nvPr/>
        </p:nvSpPr>
        <p:spPr>
          <a:xfrm>
            <a:off x="6168008" y="5939988"/>
            <a:ext cx="2634054" cy="369332"/>
          </a:xfrm>
          <a:prstGeom prst="rect">
            <a:avLst/>
          </a:prstGeom>
          <a:noFill/>
        </p:spPr>
        <p:txBody>
          <a:bodyPr wrap="none" rtlCol="0">
            <a:spAutoFit/>
          </a:bodyPr>
          <a:lstStyle/>
          <a:p>
            <a:pPr eaLnBrk="0" fontAlgn="base" hangingPunct="0">
              <a:spcBef>
                <a:spcPct val="0"/>
              </a:spcBef>
              <a:spcAft>
                <a:spcPct val="0"/>
              </a:spcAft>
            </a:pPr>
            <a:r>
              <a:rPr lang="fr-FR" b="1" dirty="0">
                <a:solidFill>
                  <a:srgbClr val="FF0000"/>
                </a:solidFill>
              </a:rPr>
              <a:t>Audit du contrôle final</a:t>
            </a:r>
          </a:p>
        </p:txBody>
      </p:sp>
      <p:sp>
        <p:nvSpPr>
          <p:cNvPr id="32" name="ZoneTexte 31"/>
          <p:cNvSpPr txBox="1"/>
          <p:nvPr/>
        </p:nvSpPr>
        <p:spPr>
          <a:xfrm rot="5400000">
            <a:off x="8209468" y="3683131"/>
            <a:ext cx="4044697" cy="369332"/>
          </a:xfrm>
          <a:prstGeom prst="rect">
            <a:avLst/>
          </a:prstGeom>
          <a:noFill/>
        </p:spPr>
        <p:txBody>
          <a:bodyPr wrap="none" rtlCol="0">
            <a:spAutoFit/>
          </a:bodyPr>
          <a:lstStyle/>
          <a:p>
            <a:pPr eaLnBrk="0" fontAlgn="base" hangingPunct="0">
              <a:spcBef>
                <a:spcPct val="0"/>
              </a:spcBef>
              <a:spcAft>
                <a:spcPct val="0"/>
              </a:spcAft>
            </a:pPr>
            <a:r>
              <a:rPr lang="fr-FR" b="1" dirty="0">
                <a:solidFill>
                  <a:srgbClr val="000000"/>
                </a:solidFill>
              </a:rPr>
              <a:t>Intervention d’un organisme notifié</a:t>
            </a:r>
          </a:p>
        </p:txBody>
      </p:sp>
      <p:sp>
        <p:nvSpPr>
          <p:cNvPr id="33" name="Rectangle 32"/>
          <p:cNvSpPr/>
          <p:nvPr/>
        </p:nvSpPr>
        <p:spPr bwMode="auto">
          <a:xfrm>
            <a:off x="5724004" y="1331476"/>
            <a:ext cx="4323144" cy="4977844"/>
          </a:xfrm>
          <a:prstGeom prst="rect">
            <a:avLst/>
          </a:prstGeom>
          <a:no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fr-FR" sz="2400" b="1">
              <a:solidFill>
                <a:srgbClr val="000000"/>
              </a:solidFill>
            </a:endParaRPr>
          </a:p>
        </p:txBody>
      </p:sp>
      <p:sp>
        <p:nvSpPr>
          <p:cNvPr id="34" name="ZoneTexte 33"/>
          <p:cNvSpPr txBox="1"/>
          <p:nvPr/>
        </p:nvSpPr>
        <p:spPr>
          <a:xfrm>
            <a:off x="6168009" y="1763524"/>
            <a:ext cx="2954655" cy="369332"/>
          </a:xfrm>
          <a:prstGeom prst="rect">
            <a:avLst/>
          </a:prstGeom>
          <a:noFill/>
        </p:spPr>
        <p:txBody>
          <a:bodyPr wrap="none" rtlCol="0">
            <a:spAutoFit/>
          </a:bodyPr>
          <a:lstStyle/>
          <a:p>
            <a:pPr eaLnBrk="0" fontAlgn="base" hangingPunct="0">
              <a:spcBef>
                <a:spcPct val="0"/>
              </a:spcBef>
              <a:spcAft>
                <a:spcPct val="0"/>
              </a:spcAft>
            </a:pPr>
            <a:r>
              <a:rPr lang="fr-FR" b="1" dirty="0">
                <a:solidFill>
                  <a:srgbClr val="0070C0"/>
                </a:solidFill>
              </a:rPr>
              <a:t>Examen de la conception</a:t>
            </a:r>
          </a:p>
        </p:txBody>
      </p:sp>
    </p:spTree>
    <p:extLst>
      <p:ext uri="{BB962C8B-B14F-4D97-AF65-F5344CB8AC3E}">
        <p14:creationId xmlns:p14="http://schemas.microsoft.com/office/powerpoint/2010/main" val="3141879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p:bldP spid="25" grpId="0"/>
      <p:bldP spid="26" grpId="0"/>
      <p:bldP spid="27" grpId="0"/>
      <p:bldP spid="28" grpId="0"/>
      <p:bldP spid="29" grpId="0"/>
      <p:bldP spid="30" grpId="0"/>
      <p:bldP spid="31" grpId="0"/>
      <p:bldP spid="32" grpId="0"/>
      <p:bldP spid="33" grpId="0" animBg="1"/>
      <p:bldP spid="34" grpId="0"/>
    </p:bld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a:xfrm>
            <a:off x="9663608" y="6525344"/>
            <a:ext cx="752872" cy="457200"/>
          </a:xfrm>
        </p:spPr>
        <p:txBody>
          <a:bodyPr/>
          <a:lstStyle/>
          <a:p>
            <a:pPr>
              <a:defRPr/>
            </a:pPr>
            <a:fld id="{F1B4553E-DB8E-4EC9-97F3-9015D9858D35}" type="slidenum">
              <a:rPr lang="fr-FR" smtClean="0">
                <a:solidFill>
                  <a:srgbClr val="000000"/>
                </a:solidFill>
              </a:rPr>
              <a:pPr>
                <a:defRPr/>
              </a:pPr>
              <a:t>15</a:t>
            </a:fld>
            <a:endParaRPr lang="fr-FR" dirty="0">
              <a:solidFill>
                <a:srgbClr val="000000"/>
              </a:solidFill>
            </a:endParaRPr>
          </a:p>
        </p:txBody>
      </p:sp>
      <p:sp>
        <p:nvSpPr>
          <p:cNvPr id="3" name="ZoneTexte 2"/>
          <p:cNvSpPr txBox="1"/>
          <p:nvPr/>
        </p:nvSpPr>
        <p:spPr>
          <a:xfrm>
            <a:off x="1991544" y="87016"/>
            <a:ext cx="5602624" cy="461665"/>
          </a:xfrm>
          <a:prstGeom prst="rect">
            <a:avLst/>
          </a:prstGeom>
          <a:noFill/>
        </p:spPr>
        <p:txBody>
          <a:bodyPr wrap="none" rtlCol="0">
            <a:spAutoFit/>
          </a:bodyPr>
          <a:lstStyle/>
          <a:p>
            <a:pPr eaLnBrk="0" fontAlgn="base" hangingPunct="0">
              <a:spcBef>
                <a:spcPct val="0"/>
              </a:spcBef>
              <a:spcAft>
                <a:spcPct val="0"/>
              </a:spcAft>
            </a:pPr>
            <a:r>
              <a:rPr lang="fr-FR" sz="2400" dirty="0">
                <a:solidFill>
                  <a:srgbClr val="000000"/>
                </a:solidFill>
              </a:rPr>
              <a:t>Marquage CE – l’ « approche globale »</a:t>
            </a:r>
          </a:p>
        </p:txBody>
      </p:sp>
      <p:sp>
        <p:nvSpPr>
          <p:cNvPr id="4" name="ZoneTexte 3"/>
          <p:cNvSpPr txBox="1"/>
          <p:nvPr/>
        </p:nvSpPr>
        <p:spPr>
          <a:xfrm>
            <a:off x="1703512" y="6505600"/>
            <a:ext cx="8040984" cy="307777"/>
          </a:xfrm>
          <a:prstGeom prst="rect">
            <a:avLst/>
          </a:prstGeom>
          <a:noFill/>
        </p:spPr>
        <p:txBody>
          <a:bodyPr wrap="none" rtlCol="0">
            <a:spAutoFit/>
          </a:bodyPr>
          <a:lstStyle/>
          <a:p>
            <a:pPr eaLnBrk="0" fontAlgn="base" hangingPunct="0">
              <a:spcBef>
                <a:spcPct val="0"/>
              </a:spcBef>
              <a:spcAft>
                <a:spcPct val="0"/>
              </a:spcAft>
            </a:pPr>
            <a:r>
              <a:rPr lang="fr-FR" sz="1400" b="1" dirty="0">
                <a:solidFill>
                  <a:srgbClr val="FFFFFF">
                    <a:lumMod val="50000"/>
                  </a:srgbClr>
                </a:solidFill>
              </a:rPr>
              <a:t>GT DGAL/Anses Contrôle des réactifs – Dispositifs médicaux de DIV – </a:t>
            </a:r>
            <a:r>
              <a:rPr lang="fr-FR" sz="1400" b="1" dirty="0" err="1">
                <a:solidFill>
                  <a:srgbClr val="FFFFFF">
                    <a:lumMod val="50000"/>
                  </a:srgbClr>
                </a:solidFill>
              </a:rPr>
              <a:t>O.Pierson</a:t>
            </a:r>
            <a:r>
              <a:rPr lang="fr-FR" sz="1400" b="1" dirty="0">
                <a:solidFill>
                  <a:srgbClr val="FFFFFF">
                    <a:lumMod val="50000"/>
                  </a:srgbClr>
                </a:solidFill>
              </a:rPr>
              <a:t>  08/04/2015</a:t>
            </a:r>
          </a:p>
        </p:txBody>
      </p:sp>
      <p:sp>
        <p:nvSpPr>
          <p:cNvPr id="6" name="ZoneTexte 5"/>
          <p:cNvSpPr txBox="1"/>
          <p:nvPr/>
        </p:nvSpPr>
        <p:spPr>
          <a:xfrm>
            <a:off x="1991544" y="836713"/>
            <a:ext cx="8136904" cy="5262979"/>
          </a:xfrm>
          <a:prstGeom prst="rect">
            <a:avLst/>
          </a:prstGeom>
          <a:noFill/>
        </p:spPr>
        <p:txBody>
          <a:bodyPr wrap="square" rtlCol="0">
            <a:spAutoFit/>
          </a:bodyPr>
          <a:lstStyle/>
          <a:p>
            <a:pPr eaLnBrk="0" fontAlgn="base" hangingPunct="0">
              <a:spcBef>
                <a:spcPct val="0"/>
              </a:spcBef>
              <a:spcAft>
                <a:spcPct val="0"/>
              </a:spcAft>
            </a:pPr>
            <a:r>
              <a:rPr lang="fr-FR" i="1" dirty="0">
                <a:solidFill>
                  <a:srgbClr val="000000"/>
                </a:solidFill>
              </a:rPr>
              <a:t>Résolution du 21/12/1989 concernant une approche globale en matière d’évaluation de la conformité</a:t>
            </a:r>
          </a:p>
          <a:p>
            <a:pPr eaLnBrk="0" fontAlgn="base" hangingPunct="0">
              <a:spcBef>
                <a:spcPct val="0"/>
              </a:spcBef>
              <a:spcAft>
                <a:spcPct val="0"/>
              </a:spcAft>
            </a:pPr>
            <a:r>
              <a:rPr lang="fr-FR" sz="2000" b="1" dirty="0">
                <a:solidFill>
                  <a:srgbClr val="000000"/>
                </a:solidFill>
              </a:rPr>
              <a:t> </a:t>
            </a:r>
          </a:p>
          <a:p>
            <a:pPr marL="342900"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Un nombre fini de modules standards est prévu, pour toutes les directives de marquage CE, pour établir la conformité des produits. </a:t>
            </a:r>
            <a:r>
              <a:rPr lang="fr-FR" sz="2000" dirty="0">
                <a:solidFill>
                  <a:srgbClr val="000000"/>
                </a:solidFill>
              </a:rPr>
              <a:t>Ces modules</a:t>
            </a:r>
          </a:p>
          <a:p>
            <a:pPr marL="800100" lvl="1" indent="-342900" eaLnBrk="0" fontAlgn="base" hangingPunct="0">
              <a:spcBef>
                <a:spcPct val="0"/>
              </a:spcBef>
              <a:spcAft>
                <a:spcPct val="0"/>
              </a:spcAft>
              <a:buFont typeface="Wingdings" panose="05000000000000000000" pitchFamily="2" charset="2"/>
              <a:buChar char="§"/>
            </a:pPr>
            <a:r>
              <a:rPr lang="fr-FR" sz="2000" dirty="0">
                <a:solidFill>
                  <a:srgbClr val="000000"/>
                </a:solidFill>
              </a:rPr>
              <a:t>Correspondent au cycle de vie d’un produit ;</a:t>
            </a:r>
          </a:p>
          <a:p>
            <a:pPr marL="800100" lvl="1" indent="-342900" eaLnBrk="0" fontAlgn="base" hangingPunct="0">
              <a:spcBef>
                <a:spcPct val="0"/>
              </a:spcBef>
              <a:spcAft>
                <a:spcPct val="0"/>
              </a:spcAft>
              <a:buFont typeface="Wingdings" panose="05000000000000000000" pitchFamily="2" charset="2"/>
              <a:buChar char="§"/>
            </a:pPr>
            <a:r>
              <a:rPr lang="fr-FR" sz="2000" dirty="0">
                <a:solidFill>
                  <a:srgbClr val="000000"/>
                </a:solidFill>
              </a:rPr>
              <a:t>Donnent des garanties de maîtrise de niveau différent ;</a:t>
            </a:r>
          </a:p>
          <a:p>
            <a:pPr marL="800100" lvl="1" indent="-342900" eaLnBrk="0" fontAlgn="base" hangingPunct="0">
              <a:spcBef>
                <a:spcPct val="0"/>
              </a:spcBef>
              <a:spcAft>
                <a:spcPct val="0"/>
              </a:spcAft>
              <a:buFont typeface="Wingdings" panose="05000000000000000000" pitchFamily="2" charset="2"/>
              <a:buChar char="§"/>
            </a:pPr>
            <a:r>
              <a:rPr lang="fr-FR" sz="2000" dirty="0">
                <a:solidFill>
                  <a:srgbClr val="000000"/>
                </a:solidFill>
              </a:rPr>
              <a:t>Sont articulés avec les démarches d’accréditation (série des normes ISO 17000) et de certification (ISO 9001+)</a:t>
            </a:r>
          </a:p>
          <a:p>
            <a:pPr eaLnBrk="0" fontAlgn="base" hangingPunct="0">
              <a:spcBef>
                <a:spcPct val="0"/>
              </a:spcBef>
              <a:spcAft>
                <a:spcPct val="0"/>
              </a:spcAft>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Chaque directive </a:t>
            </a:r>
          </a:p>
          <a:p>
            <a:pPr marL="800100" lvl="1" indent="-342900" eaLnBrk="0" fontAlgn="base" hangingPunct="0">
              <a:spcBef>
                <a:spcPct val="0"/>
              </a:spcBef>
              <a:spcAft>
                <a:spcPct val="0"/>
              </a:spcAft>
              <a:buFont typeface="Wingdings" panose="05000000000000000000" pitchFamily="2" charset="2"/>
              <a:buChar char="§"/>
            </a:pPr>
            <a:r>
              <a:rPr lang="fr-FR" sz="2000" dirty="0">
                <a:solidFill>
                  <a:srgbClr val="000000"/>
                </a:solidFill>
              </a:rPr>
              <a:t>définit les modules qui peuvent être employés par les fabricants en fonction du niveau de risque (qui se traduit par une classification des produits)</a:t>
            </a:r>
          </a:p>
          <a:p>
            <a:pPr marL="800100" lvl="1" indent="-342900" eaLnBrk="0" fontAlgn="base" hangingPunct="0">
              <a:spcBef>
                <a:spcPct val="0"/>
              </a:spcBef>
              <a:spcAft>
                <a:spcPct val="0"/>
              </a:spcAft>
              <a:buFont typeface="Wingdings" panose="05000000000000000000" pitchFamily="2" charset="2"/>
              <a:buChar char="§"/>
            </a:pPr>
            <a:r>
              <a:rPr lang="fr-FR" sz="2000" dirty="0">
                <a:solidFill>
                  <a:srgbClr val="000000"/>
                </a:solidFill>
              </a:rPr>
              <a:t>Définit les conditions de déclaration, surveillance du marché, clauses de sauvegarde,…</a:t>
            </a:r>
          </a:p>
        </p:txBody>
      </p:sp>
    </p:spTree>
    <p:extLst>
      <p:ext uri="{BB962C8B-B14F-4D97-AF65-F5344CB8AC3E}">
        <p14:creationId xmlns:p14="http://schemas.microsoft.com/office/powerpoint/2010/main" val="4787133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a:xfrm>
            <a:off x="9663608" y="6525344"/>
            <a:ext cx="752872" cy="457200"/>
          </a:xfrm>
        </p:spPr>
        <p:txBody>
          <a:bodyPr/>
          <a:lstStyle/>
          <a:p>
            <a:pPr>
              <a:defRPr/>
            </a:pPr>
            <a:fld id="{F1B4553E-DB8E-4EC9-97F3-9015D9858D35}" type="slidenum">
              <a:rPr lang="fr-FR" smtClean="0">
                <a:solidFill>
                  <a:srgbClr val="000000"/>
                </a:solidFill>
              </a:rPr>
              <a:pPr>
                <a:defRPr/>
              </a:pPr>
              <a:t>16</a:t>
            </a:fld>
            <a:endParaRPr lang="fr-FR" dirty="0">
              <a:solidFill>
                <a:srgbClr val="000000"/>
              </a:solidFill>
            </a:endParaRPr>
          </a:p>
        </p:txBody>
      </p:sp>
      <p:sp>
        <p:nvSpPr>
          <p:cNvPr id="3" name="ZoneTexte 2"/>
          <p:cNvSpPr txBox="1"/>
          <p:nvPr/>
        </p:nvSpPr>
        <p:spPr>
          <a:xfrm>
            <a:off x="1991544" y="87016"/>
            <a:ext cx="7223452" cy="461665"/>
          </a:xfrm>
          <a:prstGeom prst="rect">
            <a:avLst/>
          </a:prstGeom>
          <a:noFill/>
        </p:spPr>
        <p:txBody>
          <a:bodyPr wrap="none" rtlCol="0">
            <a:spAutoFit/>
          </a:bodyPr>
          <a:lstStyle/>
          <a:p>
            <a:pPr eaLnBrk="0" fontAlgn="base" hangingPunct="0">
              <a:spcBef>
                <a:spcPct val="0"/>
              </a:spcBef>
              <a:spcAft>
                <a:spcPct val="0"/>
              </a:spcAft>
            </a:pPr>
            <a:r>
              <a:rPr lang="fr-FR" sz="2400" dirty="0">
                <a:solidFill>
                  <a:srgbClr val="000000"/>
                </a:solidFill>
              </a:rPr>
              <a:t>Définition du dispositif médical de diagnostic in vitro</a:t>
            </a:r>
          </a:p>
        </p:txBody>
      </p:sp>
      <p:sp>
        <p:nvSpPr>
          <p:cNvPr id="4" name="ZoneTexte 3"/>
          <p:cNvSpPr txBox="1"/>
          <p:nvPr/>
        </p:nvSpPr>
        <p:spPr>
          <a:xfrm>
            <a:off x="1703512" y="6505600"/>
            <a:ext cx="8040984" cy="307777"/>
          </a:xfrm>
          <a:prstGeom prst="rect">
            <a:avLst/>
          </a:prstGeom>
          <a:noFill/>
        </p:spPr>
        <p:txBody>
          <a:bodyPr wrap="none" rtlCol="0">
            <a:spAutoFit/>
          </a:bodyPr>
          <a:lstStyle/>
          <a:p>
            <a:pPr eaLnBrk="0" fontAlgn="base" hangingPunct="0">
              <a:spcBef>
                <a:spcPct val="0"/>
              </a:spcBef>
              <a:spcAft>
                <a:spcPct val="0"/>
              </a:spcAft>
            </a:pPr>
            <a:r>
              <a:rPr lang="fr-FR" sz="1400" b="1" dirty="0">
                <a:solidFill>
                  <a:srgbClr val="FFFFFF">
                    <a:lumMod val="50000"/>
                  </a:srgbClr>
                </a:solidFill>
              </a:rPr>
              <a:t>GT DGAL/Anses Contrôle des réactifs – Dispositifs médicaux de DIV – </a:t>
            </a:r>
            <a:r>
              <a:rPr lang="fr-FR" sz="1400" b="1" dirty="0" err="1">
                <a:solidFill>
                  <a:srgbClr val="FFFFFF">
                    <a:lumMod val="50000"/>
                  </a:srgbClr>
                </a:solidFill>
              </a:rPr>
              <a:t>O.Pierson</a:t>
            </a:r>
            <a:r>
              <a:rPr lang="fr-FR" sz="1400" b="1" dirty="0">
                <a:solidFill>
                  <a:srgbClr val="FFFFFF">
                    <a:lumMod val="50000"/>
                  </a:srgbClr>
                </a:solidFill>
              </a:rPr>
              <a:t>  08/04/2015</a:t>
            </a:r>
          </a:p>
        </p:txBody>
      </p:sp>
      <p:sp>
        <p:nvSpPr>
          <p:cNvPr id="6" name="ZoneTexte 5"/>
          <p:cNvSpPr txBox="1"/>
          <p:nvPr/>
        </p:nvSpPr>
        <p:spPr>
          <a:xfrm>
            <a:off x="1991544" y="764704"/>
            <a:ext cx="8136904" cy="5016758"/>
          </a:xfrm>
          <a:prstGeom prst="rect">
            <a:avLst/>
          </a:prstGeom>
          <a:noFill/>
        </p:spPr>
        <p:txBody>
          <a:bodyPr wrap="square" rtlCol="0">
            <a:spAutoFit/>
          </a:bodyPr>
          <a:lstStyle/>
          <a:p>
            <a:pPr eaLnBrk="0" fontAlgn="base" hangingPunct="0">
              <a:spcBef>
                <a:spcPct val="0"/>
              </a:spcBef>
              <a:spcAft>
                <a:spcPct val="0"/>
              </a:spcAft>
            </a:pPr>
            <a:r>
              <a:rPr lang="fr-FR" sz="2000" b="1" dirty="0">
                <a:solidFill>
                  <a:srgbClr val="000000"/>
                </a:solidFill>
              </a:rPr>
              <a:t>« Tout dispositif médical qui consiste en un réactif, un produit réactif, un matériau d’étalonnage, un matériau de contrôle, une trousse, un instrument, un appareil, un équipement ou un système, utilisé seul ou en combinaison, destiné par le fabricant à être utilisé in vitro dans l’examen d’échantillons provenant du corps humain, y compris les dons de sang et de tissus, uniquement ou principalement dans le but de fournir une information :</a:t>
            </a:r>
          </a:p>
          <a:p>
            <a:pPr marL="342900" indent="-342900" eaLnBrk="0" fontAlgn="base" hangingPunct="0">
              <a:spcBef>
                <a:spcPct val="0"/>
              </a:spcBef>
              <a:spcAft>
                <a:spcPct val="0"/>
              </a:spcAft>
              <a:buFont typeface="Courier New" panose="02070309020205020404" pitchFamily="49" charset="0"/>
              <a:buChar char="o"/>
            </a:pPr>
            <a:r>
              <a:rPr lang="fr-FR" sz="2000" b="1" dirty="0">
                <a:solidFill>
                  <a:srgbClr val="000000"/>
                </a:solidFill>
              </a:rPr>
              <a:t>Concernant un état physiologique ou pathologique</a:t>
            </a:r>
          </a:p>
          <a:p>
            <a:pPr eaLnBrk="0" fontAlgn="base" hangingPunct="0">
              <a:spcBef>
                <a:spcPct val="0"/>
              </a:spcBef>
              <a:spcAft>
                <a:spcPct val="0"/>
              </a:spcAft>
            </a:pPr>
            <a:r>
              <a:rPr lang="fr-FR" sz="2000" b="1" dirty="0">
                <a:solidFill>
                  <a:srgbClr val="000000"/>
                </a:solidFill>
              </a:rPr>
              <a:t>OU</a:t>
            </a:r>
          </a:p>
          <a:p>
            <a:pPr marL="342900" indent="-342900" eaLnBrk="0" fontAlgn="base" hangingPunct="0">
              <a:spcBef>
                <a:spcPct val="0"/>
              </a:spcBef>
              <a:spcAft>
                <a:spcPct val="0"/>
              </a:spcAft>
              <a:buFont typeface="Courier New" panose="02070309020205020404" pitchFamily="49" charset="0"/>
              <a:buChar char="o"/>
            </a:pPr>
            <a:r>
              <a:rPr lang="fr-FR" sz="2000" b="1" dirty="0">
                <a:solidFill>
                  <a:srgbClr val="000000"/>
                </a:solidFill>
              </a:rPr>
              <a:t>Concernant une anomalie congénitale</a:t>
            </a:r>
          </a:p>
          <a:p>
            <a:pPr eaLnBrk="0" fontAlgn="base" hangingPunct="0">
              <a:spcBef>
                <a:spcPct val="0"/>
              </a:spcBef>
              <a:spcAft>
                <a:spcPct val="0"/>
              </a:spcAft>
            </a:pPr>
            <a:r>
              <a:rPr lang="fr-FR" sz="2000" b="1" dirty="0">
                <a:solidFill>
                  <a:srgbClr val="000000"/>
                </a:solidFill>
              </a:rPr>
              <a:t>OU</a:t>
            </a:r>
          </a:p>
          <a:p>
            <a:pPr marL="342900" indent="-342900" eaLnBrk="0" fontAlgn="base" hangingPunct="0">
              <a:spcBef>
                <a:spcPct val="0"/>
              </a:spcBef>
              <a:spcAft>
                <a:spcPct val="0"/>
              </a:spcAft>
              <a:buFont typeface="Courier New" panose="02070309020205020404" pitchFamily="49" charset="0"/>
              <a:buChar char="o"/>
            </a:pPr>
            <a:r>
              <a:rPr lang="fr-FR" sz="2000" b="1" dirty="0">
                <a:solidFill>
                  <a:srgbClr val="000000"/>
                </a:solidFill>
              </a:rPr>
              <a:t>Permettant de déterminer la sécurité et la compatibilité avec des receveurs potentiels</a:t>
            </a:r>
          </a:p>
          <a:p>
            <a:pPr eaLnBrk="0" fontAlgn="base" hangingPunct="0">
              <a:spcBef>
                <a:spcPct val="0"/>
              </a:spcBef>
              <a:spcAft>
                <a:spcPct val="0"/>
              </a:spcAft>
            </a:pPr>
            <a:r>
              <a:rPr lang="fr-FR" sz="2000" b="1" dirty="0">
                <a:solidFill>
                  <a:srgbClr val="000000"/>
                </a:solidFill>
              </a:rPr>
              <a:t>OU</a:t>
            </a:r>
          </a:p>
          <a:p>
            <a:pPr marL="342900" indent="-342900" eaLnBrk="0" fontAlgn="base" hangingPunct="0">
              <a:spcBef>
                <a:spcPct val="0"/>
              </a:spcBef>
              <a:spcAft>
                <a:spcPct val="0"/>
              </a:spcAft>
              <a:buFont typeface="Courier New" panose="02070309020205020404" pitchFamily="49" charset="0"/>
              <a:buChar char="o"/>
            </a:pPr>
            <a:r>
              <a:rPr lang="fr-FR" sz="2000" b="1" dirty="0">
                <a:solidFill>
                  <a:srgbClr val="000000"/>
                </a:solidFill>
              </a:rPr>
              <a:t>Permettant de contrôler des mesures thérapeutiques »</a:t>
            </a:r>
          </a:p>
        </p:txBody>
      </p:sp>
      <p:sp>
        <p:nvSpPr>
          <p:cNvPr id="5" name="ZoneTexte 4"/>
          <p:cNvSpPr txBox="1"/>
          <p:nvPr/>
        </p:nvSpPr>
        <p:spPr>
          <a:xfrm>
            <a:off x="6384033" y="5804851"/>
            <a:ext cx="3180679" cy="369332"/>
          </a:xfrm>
          <a:prstGeom prst="rect">
            <a:avLst/>
          </a:prstGeom>
          <a:noFill/>
        </p:spPr>
        <p:txBody>
          <a:bodyPr wrap="none" rtlCol="0">
            <a:spAutoFit/>
          </a:bodyPr>
          <a:lstStyle/>
          <a:p>
            <a:pPr eaLnBrk="0" fontAlgn="base" hangingPunct="0">
              <a:spcBef>
                <a:spcPct val="0"/>
              </a:spcBef>
              <a:spcAft>
                <a:spcPct val="0"/>
              </a:spcAft>
            </a:pPr>
            <a:r>
              <a:rPr lang="fr-FR" i="1" dirty="0">
                <a:solidFill>
                  <a:srgbClr val="000000"/>
                </a:solidFill>
              </a:rPr>
              <a:t>Directive 98/79/CE article 1</a:t>
            </a:r>
            <a:r>
              <a:rPr lang="fr-FR" i="1" baseline="30000" dirty="0">
                <a:solidFill>
                  <a:srgbClr val="000000"/>
                </a:solidFill>
              </a:rPr>
              <a:t>er</a:t>
            </a:r>
            <a:r>
              <a:rPr lang="fr-FR" i="1" dirty="0">
                <a:solidFill>
                  <a:srgbClr val="000000"/>
                </a:solidFill>
              </a:rPr>
              <a:t> </a:t>
            </a:r>
          </a:p>
        </p:txBody>
      </p:sp>
    </p:spTree>
    <p:extLst>
      <p:ext uri="{BB962C8B-B14F-4D97-AF65-F5344CB8AC3E}">
        <p14:creationId xmlns:p14="http://schemas.microsoft.com/office/powerpoint/2010/main" val="26031675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a:xfrm>
            <a:off x="9663608" y="6525344"/>
            <a:ext cx="752872" cy="457200"/>
          </a:xfrm>
        </p:spPr>
        <p:txBody>
          <a:bodyPr/>
          <a:lstStyle/>
          <a:p>
            <a:pPr>
              <a:defRPr/>
            </a:pPr>
            <a:fld id="{F1B4553E-DB8E-4EC9-97F3-9015D9858D35}" type="slidenum">
              <a:rPr lang="fr-FR" smtClean="0">
                <a:solidFill>
                  <a:srgbClr val="000000"/>
                </a:solidFill>
              </a:rPr>
              <a:pPr>
                <a:defRPr/>
              </a:pPr>
              <a:t>17</a:t>
            </a:fld>
            <a:endParaRPr lang="fr-FR" dirty="0">
              <a:solidFill>
                <a:srgbClr val="000000"/>
              </a:solidFill>
            </a:endParaRPr>
          </a:p>
        </p:txBody>
      </p:sp>
      <p:sp>
        <p:nvSpPr>
          <p:cNvPr id="3" name="ZoneTexte 2"/>
          <p:cNvSpPr txBox="1"/>
          <p:nvPr/>
        </p:nvSpPr>
        <p:spPr>
          <a:xfrm>
            <a:off x="1991544" y="87016"/>
            <a:ext cx="7837402" cy="461665"/>
          </a:xfrm>
          <a:prstGeom prst="rect">
            <a:avLst/>
          </a:prstGeom>
          <a:noFill/>
        </p:spPr>
        <p:txBody>
          <a:bodyPr wrap="none" rtlCol="0">
            <a:spAutoFit/>
          </a:bodyPr>
          <a:lstStyle/>
          <a:p>
            <a:pPr eaLnBrk="0" fontAlgn="base" hangingPunct="0">
              <a:spcBef>
                <a:spcPct val="0"/>
              </a:spcBef>
              <a:spcAft>
                <a:spcPct val="0"/>
              </a:spcAft>
            </a:pPr>
            <a:r>
              <a:rPr lang="fr-FR" sz="2400" dirty="0">
                <a:solidFill>
                  <a:srgbClr val="000000"/>
                </a:solidFill>
              </a:rPr>
              <a:t>Marquage CE et dispositif médical de diagnostic in vitro </a:t>
            </a:r>
          </a:p>
        </p:txBody>
      </p:sp>
      <p:sp>
        <p:nvSpPr>
          <p:cNvPr id="4" name="ZoneTexte 3"/>
          <p:cNvSpPr txBox="1"/>
          <p:nvPr/>
        </p:nvSpPr>
        <p:spPr>
          <a:xfrm>
            <a:off x="1703512" y="6505600"/>
            <a:ext cx="8040984" cy="307777"/>
          </a:xfrm>
          <a:prstGeom prst="rect">
            <a:avLst/>
          </a:prstGeom>
          <a:noFill/>
        </p:spPr>
        <p:txBody>
          <a:bodyPr wrap="none" rtlCol="0">
            <a:spAutoFit/>
          </a:bodyPr>
          <a:lstStyle/>
          <a:p>
            <a:pPr eaLnBrk="0" fontAlgn="base" hangingPunct="0">
              <a:spcBef>
                <a:spcPct val="0"/>
              </a:spcBef>
              <a:spcAft>
                <a:spcPct val="0"/>
              </a:spcAft>
            </a:pPr>
            <a:r>
              <a:rPr lang="fr-FR" sz="1400" b="1" dirty="0">
                <a:solidFill>
                  <a:srgbClr val="FFFFFF">
                    <a:lumMod val="50000"/>
                  </a:srgbClr>
                </a:solidFill>
              </a:rPr>
              <a:t>GT DGAL/Anses Contrôle des réactifs – Dispositifs médicaux de DIV – </a:t>
            </a:r>
            <a:r>
              <a:rPr lang="fr-FR" sz="1400" b="1" dirty="0" err="1">
                <a:solidFill>
                  <a:srgbClr val="FFFFFF">
                    <a:lumMod val="50000"/>
                  </a:srgbClr>
                </a:solidFill>
              </a:rPr>
              <a:t>O.Pierson</a:t>
            </a:r>
            <a:r>
              <a:rPr lang="fr-FR" sz="1400" b="1" dirty="0">
                <a:solidFill>
                  <a:srgbClr val="FFFFFF">
                    <a:lumMod val="50000"/>
                  </a:srgbClr>
                </a:solidFill>
              </a:rPr>
              <a:t>  08/04/2015</a:t>
            </a:r>
          </a:p>
        </p:txBody>
      </p:sp>
      <p:sp>
        <p:nvSpPr>
          <p:cNvPr id="6" name="ZoneTexte 5"/>
          <p:cNvSpPr txBox="1"/>
          <p:nvPr/>
        </p:nvSpPr>
        <p:spPr>
          <a:xfrm>
            <a:off x="1991544" y="836712"/>
            <a:ext cx="8136904" cy="6247864"/>
          </a:xfrm>
          <a:prstGeom prst="rect">
            <a:avLst/>
          </a:prstGeom>
          <a:noFill/>
        </p:spPr>
        <p:txBody>
          <a:bodyPr wrap="square" rtlCol="0">
            <a:spAutoFit/>
          </a:bodyPr>
          <a:lstStyle/>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Directive 98/79/CE</a:t>
            </a:r>
          </a:p>
          <a:p>
            <a:pPr lvl="1" eaLnBrk="0" fontAlgn="base" hangingPunct="0">
              <a:spcBef>
                <a:spcPct val="0"/>
              </a:spcBef>
              <a:spcAft>
                <a:spcPct val="0"/>
              </a:spcAft>
            </a:pPr>
            <a:r>
              <a:rPr lang="fr-FR" sz="2000" dirty="0">
                <a:solidFill>
                  <a:srgbClr val="000000"/>
                </a:solidFill>
              </a:rPr>
              <a:t>Mise à jour 3 fois</a:t>
            </a: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Un seul organisme notifié par la France</a:t>
            </a: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Des fabricants dans le monde entier, avec des accords de reconnaissance (USA, Canada, Japon, Australie, Nouvelle-Zélande, Taiwan)</a:t>
            </a: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L’ANSM est l’autorité compétente et maintient un système de </a:t>
            </a:r>
            <a:r>
              <a:rPr lang="fr-FR" sz="2000" b="1" dirty="0" err="1">
                <a:solidFill>
                  <a:srgbClr val="000000"/>
                </a:solidFill>
              </a:rPr>
              <a:t>réacto</a:t>
            </a:r>
            <a:r>
              <a:rPr lang="fr-FR" sz="2000" b="1" dirty="0">
                <a:solidFill>
                  <a:srgbClr val="000000"/>
                </a:solidFill>
              </a:rPr>
              <a:t>-vigilance</a:t>
            </a: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Plusieurs fabricants également fabricants de kits vétérinaires</a:t>
            </a: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p:txBody>
      </p:sp>
      <p:pic>
        <p:nvPicPr>
          <p:cNvPr id="3074" name="Picture 2" descr="http://www.genourob.com/images/logo/lne-gme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25820" y="1796337"/>
            <a:ext cx="1714500" cy="1143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88885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a:xfrm>
            <a:off x="9663608" y="6525344"/>
            <a:ext cx="752872" cy="457200"/>
          </a:xfrm>
        </p:spPr>
        <p:txBody>
          <a:bodyPr/>
          <a:lstStyle/>
          <a:p>
            <a:pPr>
              <a:defRPr/>
            </a:pPr>
            <a:fld id="{F1B4553E-DB8E-4EC9-97F3-9015D9858D35}" type="slidenum">
              <a:rPr lang="fr-FR" smtClean="0">
                <a:solidFill>
                  <a:srgbClr val="000000"/>
                </a:solidFill>
              </a:rPr>
              <a:pPr>
                <a:defRPr/>
              </a:pPr>
              <a:t>18</a:t>
            </a:fld>
            <a:endParaRPr lang="fr-FR" dirty="0">
              <a:solidFill>
                <a:srgbClr val="000000"/>
              </a:solidFill>
            </a:endParaRPr>
          </a:p>
        </p:txBody>
      </p:sp>
      <p:sp>
        <p:nvSpPr>
          <p:cNvPr id="3" name="ZoneTexte 2"/>
          <p:cNvSpPr txBox="1"/>
          <p:nvPr/>
        </p:nvSpPr>
        <p:spPr>
          <a:xfrm>
            <a:off x="1991544" y="87016"/>
            <a:ext cx="5705408" cy="461665"/>
          </a:xfrm>
          <a:prstGeom prst="rect">
            <a:avLst/>
          </a:prstGeom>
          <a:noFill/>
        </p:spPr>
        <p:txBody>
          <a:bodyPr wrap="none" rtlCol="0">
            <a:spAutoFit/>
          </a:bodyPr>
          <a:lstStyle/>
          <a:p>
            <a:pPr eaLnBrk="0" fontAlgn="base" hangingPunct="0">
              <a:spcBef>
                <a:spcPct val="0"/>
              </a:spcBef>
              <a:spcAft>
                <a:spcPct val="0"/>
              </a:spcAft>
            </a:pPr>
            <a:r>
              <a:rPr lang="fr-FR" sz="2400" dirty="0">
                <a:solidFill>
                  <a:srgbClr val="000000"/>
                </a:solidFill>
              </a:rPr>
              <a:t>Exigences essentielles </a:t>
            </a:r>
            <a:r>
              <a:rPr lang="fr-FR" sz="2000" dirty="0">
                <a:solidFill>
                  <a:srgbClr val="000000"/>
                </a:solidFill>
              </a:rPr>
              <a:t>(annexe I,  partie B) </a:t>
            </a:r>
          </a:p>
        </p:txBody>
      </p:sp>
      <p:sp>
        <p:nvSpPr>
          <p:cNvPr id="4" name="ZoneTexte 3"/>
          <p:cNvSpPr txBox="1"/>
          <p:nvPr/>
        </p:nvSpPr>
        <p:spPr>
          <a:xfrm>
            <a:off x="1703512" y="6505600"/>
            <a:ext cx="8040984" cy="307777"/>
          </a:xfrm>
          <a:prstGeom prst="rect">
            <a:avLst/>
          </a:prstGeom>
          <a:noFill/>
        </p:spPr>
        <p:txBody>
          <a:bodyPr wrap="none" rtlCol="0">
            <a:spAutoFit/>
          </a:bodyPr>
          <a:lstStyle/>
          <a:p>
            <a:pPr eaLnBrk="0" fontAlgn="base" hangingPunct="0">
              <a:spcBef>
                <a:spcPct val="0"/>
              </a:spcBef>
              <a:spcAft>
                <a:spcPct val="0"/>
              </a:spcAft>
            </a:pPr>
            <a:r>
              <a:rPr lang="fr-FR" sz="1400" b="1" dirty="0">
                <a:solidFill>
                  <a:srgbClr val="FFFFFF">
                    <a:lumMod val="50000"/>
                  </a:srgbClr>
                </a:solidFill>
              </a:rPr>
              <a:t>GT DGAL/Anses Contrôle des réactifs – Dispositifs médicaux de DIV – </a:t>
            </a:r>
            <a:r>
              <a:rPr lang="fr-FR" sz="1400" b="1" dirty="0" err="1">
                <a:solidFill>
                  <a:srgbClr val="FFFFFF">
                    <a:lumMod val="50000"/>
                  </a:srgbClr>
                </a:solidFill>
              </a:rPr>
              <a:t>O.Pierson</a:t>
            </a:r>
            <a:r>
              <a:rPr lang="fr-FR" sz="1400" b="1" dirty="0">
                <a:solidFill>
                  <a:srgbClr val="FFFFFF">
                    <a:lumMod val="50000"/>
                  </a:srgbClr>
                </a:solidFill>
              </a:rPr>
              <a:t>  08/04/2015</a:t>
            </a:r>
          </a:p>
        </p:txBody>
      </p:sp>
      <p:sp>
        <p:nvSpPr>
          <p:cNvPr id="6" name="ZoneTexte 5"/>
          <p:cNvSpPr txBox="1"/>
          <p:nvPr/>
        </p:nvSpPr>
        <p:spPr>
          <a:xfrm>
            <a:off x="1847528" y="692697"/>
            <a:ext cx="8496944" cy="5324535"/>
          </a:xfrm>
          <a:prstGeom prst="rect">
            <a:avLst/>
          </a:prstGeom>
          <a:noFill/>
        </p:spPr>
        <p:txBody>
          <a:bodyPr wrap="square" rtlCol="0">
            <a:spAutoFit/>
          </a:bodyPr>
          <a:lstStyle/>
          <a:p>
            <a:pPr eaLnBrk="0" fontAlgn="base" hangingPunct="0">
              <a:spcBef>
                <a:spcPct val="0"/>
              </a:spcBef>
              <a:spcAft>
                <a:spcPct val="0"/>
              </a:spcAft>
            </a:pPr>
            <a:r>
              <a:rPr lang="fr-FR" sz="2000" b="1" dirty="0">
                <a:solidFill>
                  <a:srgbClr val="0070C0"/>
                </a:solidFill>
              </a:rPr>
              <a:t>Exigences relatives à la conception et la fabrication :</a:t>
            </a: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Propriétés chimiques et physiques</a:t>
            </a:r>
          </a:p>
          <a:p>
            <a:pPr marL="342900"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Infection et contamination microbienne</a:t>
            </a:r>
          </a:p>
          <a:p>
            <a:pPr marL="342900"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Propriétés relatives à la fabrication et à l’environnement</a:t>
            </a:r>
          </a:p>
          <a:p>
            <a:pPr marL="342900"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Dispositifs qui sont des instruments ayant une fonction de mesurage</a:t>
            </a: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r>
              <a:rPr lang="fr-FR" sz="2000" b="1" dirty="0">
                <a:solidFill>
                  <a:srgbClr val="FFFFFF">
                    <a:lumMod val="65000"/>
                  </a:srgbClr>
                </a:solidFill>
              </a:rPr>
              <a:t>Protection contre les rayonnements</a:t>
            </a:r>
          </a:p>
          <a:p>
            <a:pPr marL="342900" indent="-342900" eaLnBrk="0" fontAlgn="base" hangingPunct="0">
              <a:spcBef>
                <a:spcPct val="0"/>
              </a:spcBef>
              <a:spcAft>
                <a:spcPct val="0"/>
              </a:spcAft>
              <a:buFont typeface="Wingdings" panose="05000000000000000000" pitchFamily="2" charset="2"/>
              <a:buChar char="§"/>
            </a:pPr>
            <a:r>
              <a:rPr lang="fr-FR" sz="2000" b="1" dirty="0">
                <a:solidFill>
                  <a:srgbClr val="FFFFFF">
                    <a:lumMod val="65000"/>
                  </a:srgbClr>
                </a:solidFill>
              </a:rPr>
              <a:t>Dispositifs raccordés à une source d’énergie ou équipés d’une telle source</a:t>
            </a:r>
          </a:p>
          <a:p>
            <a:pPr marL="342900" indent="-342900" eaLnBrk="0" fontAlgn="base" hangingPunct="0">
              <a:spcBef>
                <a:spcPct val="0"/>
              </a:spcBef>
              <a:spcAft>
                <a:spcPct val="0"/>
              </a:spcAft>
              <a:buFont typeface="Wingdings" panose="05000000000000000000" pitchFamily="2" charset="2"/>
              <a:buChar char="§"/>
            </a:pPr>
            <a:r>
              <a:rPr lang="fr-FR" sz="2000" b="1" dirty="0">
                <a:solidFill>
                  <a:srgbClr val="FFFFFF">
                    <a:lumMod val="65000"/>
                  </a:srgbClr>
                </a:solidFill>
              </a:rPr>
              <a:t>Dispositifs destinés à des </a:t>
            </a:r>
            <a:r>
              <a:rPr lang="fr-FR" sz="2000" b="1" dirty="0" err="1">
                <a:solidFill>
                  <a:srgbClr val="FFFFFF">
                    <a:lumMod val="65000"/>
                  </a:srgbClr>
                </a:solidFill>
              </a:rPr>
              <a:t>auto-diagnostics</a:t>
            </a:r>
            <a:endParaRPr lang="fr-FR" sz="2000" b="1" dirty="0">
              <a:solidFill>
                <a:srgbClr val="FFFFFF">
                  <a:lumMod val="65000"/>
                </a:srgbClr>
              </a:solidFill>
            </a:endParaRP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Informations fournies par le fabricant</a:t>
            </a:r>
          </a:p>
          <a:p>
            <a:pPr marL="800100" lvl="1" indent="-342900" eaLnBrk="0" fontAlgn="base" hangingPunct="0">
              <a:spcBef>
                <a:spcPct val="0"/>
              </a:spcBef>
              <a:spcAft>
                <a:spcPct val="0"/>
              </a:spcAft>
              <a:buFont typeface="Wingdings" panose="05000000000000000000" pitchFamily="2" charset="2"/>
              <a:buChar char="§"/>
            </a:pPr>
            <a:r>
              <a:rPr lang="fr-FR" sz="2000" dirty="0">
                <a:solidFill>
                  <a:srgbClr val="000000"/>
                </a:solidFill>
              </a:rPr>
              <a:t>Étiquetage</a:t>
            </a:r>
          </a:p>
          <a:p>
            <a:pPr marL="800100" lvl="1" indent="-342900" eaLnBrk="0" fontAlgn="base" hangingPunct="0">
              <a:spcBef>
                <a:spcPct val="0"/>
              </a:spcBef>
              <a:spcAft>
                <a:spcPct val="0"/>
              </a:spcAft>
              <a:buFont typeface="Wingdings" panose="05000000000000000000" pitchFamily="2" charset="2"/>
              <a:buChar char="§"/>
            </a:pPr>
            <a:r>
              <a:rPr lang="fr-FR" sz="2000" dirty="0">
                <a:solidFill>
                  <a:srgbClr val="000000"/>
                </a:solidFill>
              </a:rPr>
              <a:t>Notices d’utilisation</a:t>
            </a: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p:txBody>
      </p:sp>
    </p:spTree>
    <p:extLst>
      <p:ext uri="{BB962C8B-B14F-4D97-AF65-F5344CB8AC3E}">
        <p14:creationId xmlns:p14="http://schemas.microsoft.com/office/powerpoint/2010/main" val="26408948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838200" y="1416676"/>
            <a:ext cx="10515600" cy="5164428"/>
          </a:xfrm>
        </p:spPr>
        <p:txBody>
          <a:bodyPr>
            <a:normAutofit fontScale="77500" lnSpcReduction="20000"/>
          </a:bodyPr>
          <a:lstStyle/>
          <a:p>
            <a:r>
              <a:rPr lang="fr-FR" dirty="0"/>
              <a:t>Faire un point sur l’existant en matière de contrôle de réactifs,</a:t>
            </a:r>
          </a:p>
          <a:p>
            <a:endParaRPr lang="fr-FR" dirty="0"/>
          </a:p>
          <a:p>
            <a:pPr>
              <a:lnSpc>
                <a:spcPts val="2200"/>
              </a:lnSpc>
            </a:pPr>
            <a:r>
              <a:rPr lang="fr-FR" dirty="0"/>
              <a:t>Prendre connaissance d’éventuelles démarches/réflexions actuellement en cours sur ces sujets,</a:t>
            </a:r>
          </a:p>
          <a:p>
            <a:pPr marL="0" indent="0">
              <a:lnSpc>
                <a:spcPts val="2200"/>
              </a:lnSpc>
              <a:buNone/>
            </a:pPr>
            <a:endParaRPr lang="fr-FR" dirty="0"/>
          </a:p>
          <a:p>
            <a:pPr>
              <a:lnSpc>
                <a:spcPts val="2200"/>
              </a:lnSpc>
            </a:pPr>
            <a:r>
              <a:rPr lang="fr-FR" dirty="0"/>
              <a:t>Identifier les enjeux des 2 questions posées pour chacune des  familles d’acteurs du dispositif sanitaire (gestionnaires, labos d’analyse , fabricants de réactifs, vétérinaires),</a:t>
            </a:r>
          </a:p>
          <a:p>
            <a:pPr marL="0" indent="0">
              <a:buNone/>
            </a:pPr>
            <a:endParaRPr lang="fr-FR" dirty="0"/>
          </a:p>
          <a:p>
            <a:r>
              <a:rPr lang="fr-FR" dirty="0"/>
              <a:t>Préciser le périmètre de travail du groupe notamment sur la question des tests rapides,</a:t>
            </a:r>
          </a:p>
          <a:p>
            <a:endParaRPr lang="fr-FR" dirty="0"/>
          </a:p>
          <a:p>
            <a:r>
              <a:rPr lang="fr-FR" dirty="0"/>
              <a:t>Définir la méthode de travail du groupe.</a:t>
            </a:r>
          </a:p>
          <a:p>
            <a:endParaRPr lang="fr-FR" dirty="0"/>
          </a:p>
          <a:p>
            <a:pPr marL="2743200" lvl="6" indent="0">
              <a:buNone/>
            </a:pPr>
            <a:r>
              <a:rPr lang="fr-FR" sz="3100" dirty="0"/>
              <a:t>				Suggestions ? </a:t>
            </a:r>
          </a:p>
          <a:p>
            <a:endParaRPr lang="fr-FR" dirty="0"/>
          </a:p>
        </p:txBody>
      </p:sp>
      <p:sp>
        <p:nvSpPr>
          <p:cNvPr id="5" name="Titre 4"/>
          <p:cNvSpPr txBox="1">
            <a:spLocks noGrp="1"/>
          </p:cNvSpPr>
          <p:nvPr>
            <p:ph type="title"/>
          </p:nvPr>
        </p:nvSpPr>
        <p:spPr>
          <a:xfrm>
            <a:off x="606380" y="532206"/>
            <a:ext cx="6760184" cy="424732"/>
          </a:xfrm>
          <a:prstGeom prst="rect">
            <a:avLst/>
          </a:prstGeom>
          <a:solidFill>
            <a:srgbClr val="FFC000"/>
          </a:solidFill>
        </p:spPr>
        <p:txBody>
          <a:bodyPr wrap="none" rtlCol="0">
            <a:spAutoFit/>
          </a:bodyPr>
          <a:lstStyle/>
          <a:p>
            <a:r>
              <a:rPr lang="fr-FR" sz="2400" dirty="0">
                <a:solidFill>
                  <a:srgbClr val="FF0000"/>
                </a:solidFill>
                <a:latin typeface="Simain Text Chimpanzee"/>
              </a:rPr>
              <a:t>Objectifs proposés pour la réunion du 8/12/2017</a:t>
            </a:r>
          </a:p>
        </p:txBody>
      </p:sp>
    </p:spTree>
    <p:extLst>
      <p:ext uri="{BB962C8B-B14F-4D97-AF65-F5344CB8AC3E}">
        <p14:creationId xmlns:p14="http://schemas.microsoft.com/office/powerpoint/2010/main" val="1873634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2"/>
          <p:cNvSpPr txBox="1">
            <a:spLocks/>
          </p:cNvSpPr>
          <p:nvPr/>
        </p:nvSpPr>
        <p:spPr>
          <a:xfrm>
            <a:off x="289560" y="825568"/>
            <a:ext cx="10472057" cy="5935839"/>
          </a:xfrm>
          <a:prstGeom prst="rect">
            <a:avLst/>
          </a:prstGeom>
          <a:noFill/>
          <a:extLst/>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91686" indent="-293764">
              <a:lnSpc>
                <a:spcPts val="2200"/>
              </a:lnSpc>
              <a:spcAft>
                <a:spcPts val="511"/>
              </a:spcAft>
              <a:buSzPct val="45000"/>
              <a:buFont typeface="StarSymbol"/>
              <a:buChar char="➔"/>
              <a:defRPr/>
            </a:pPr>
            <a:r>
              <a:rPr lang="fr-FR" altLang="fr-FR" sz="1600" b="1" dirty="0">
                <a:solidFill>
                  <a:srgbClr val="000000"/>
                </a:solidFill>
              </a:rPr>
              <a:t>Des directives  européennes mentionnant explicitement  les  modalités de contrôle (</a:t>
            </a:r>
            <a:r>
              <a:rPr lang="fr-FR" altLang="fr-FR" sz="1600" b="1" dirty="0" err="1">
                <a:solidFill>
                  <a:srgbClr val="000000"/>
                </a:solidFill>
              </a:rPr>
              <a:t>Aujeszky</a:t>
            </a:r>
            <a:r>
              <a:rPr lang="fr-FR" altLang="fr-FR" sz="1600" b="1" dirty="0">
                <a:solidFill>
                  <a:srgbClr val="000000"/>
                </a:solidFill>
              </a:rPr>
              <a:t>, PPC, brucellose) – lot par lot </a:t>
            </a:r>
          </a:p>
          <a:p>
            <a:pPr marL="391686" indent="-293764">
              <a:lnSpc>
                <a:spcPts val="2200"/>
              </a:lnSpc>
              <a:spcAft>
                <a:spcPts val="511"/>
              </a:spcAft>
              <a:buSzPct val="45000"/>
              <a:buFont typeface="StarSymbol"/>
              <a:buChar char="➔"/>
              <a:defRPr/>
            </a:pPr>
            <a:r>
              <a:rPr lang="fr-FR" altLang="fr-FR" sz="1600" b="1" dirty="0">
                <a:solidFill>
                  <a:srgbClr val="000000"/>
                </a:solidFill>
              </a:rPr>
              <a:t>Pour certaines maladies , un contrôle de réactifs réalisé par le laboratoire de référence de l’Union Européenne qui peut s’appuyer sur des LNR (ex ESB) </a:t>
            </a:r>
          </a:p>
          <a:p>
            <a:pPr marL="391686" indent="-293764">
              <a:spcAft>
                <a:spcPts val="511"/>
              </a:spcAft>
              <a:buSzPct val="45000"/>
              <a:buFont typeface="StarSymbol"/>
              <a:buChar char="➔"/>
              <a:defRPr/>
            </a:pPr>
            <a:r>
              <a:rPr lang="fr-FR" altLang="fr-FR" sz="1800" b="1" u="sng" dirty="0">
                <a:solidFill>
                  <a:srgbClr val="FF0000"/>
                </a:solidFill>
              </a:rPr>
              <a:t>Décret 2007-311 du 5 mars 2007</a:t>
            </a:r>
            <a:r>
              <a:rPr lang="fr-FR" altLang="fr-FR" sz="1800" b="1" dirty="0">
                <a:solidFill>
                  <a:srgbClr val="FF0000"/>
                </a:solidFill>
              </a:rPr>
              <a:t>: </a:t>
            </a:r>
          </a:p>
          <a:p>
            <a:pPr marL="848886" lvl="1" indent="-293764">
              <a:spcAft>
                <a:spcPts val="511"/>
              </a:spcAft>
              <a:buSzPct val="45000"/>
              <a:buFont typeface="StarSymbol"/>
              <a:buChar char="➔"/>
              <a:defRPr/>
            </a:pPr>
            <a:r>
              <a:rPr lang="fr-FR" altLang="fr-FR" sz="1600" b="1" dirty="0">
                <a:solidFill>
                  <a:srgbClr val="000000"/>
                </a:solidFill>
              </a:rPr>
              <a:t>S’applique au  réactif pour analyse in vitro utilisé pour le dépistage ou le  diagnostic en SPV et protection des végétaux  </a:t>
            </a:r>
          </a:p>
          <a:p>
            <a:pPr marL="848886" lvl="1" indent="-293764">
              <a:spcAft>
                <a:spcPts val="511"/>
              </a:spcAft>
              <a:buSzPct val="45000"/>
              <a:buFont typeface="StarSymbol"/>
              <a:buChar char="➔"/>
              <a:defRPr/>
            </a:pPr>
            <a:r>
              <a:rPr lang="fr-FR" altLang="fr-FR" sz="1600" b="1" dirty="0">
                <a:solidFill>
                  <a:srgbClr val="000000"/>
                </a:solidFill>
              </a:rPr>
              <a:t>Concerne tous les réactifs mis sur le marché à titre gratuit comme onéreux</a:t>
            </a:r>
          </a:p>
          <a:p>
            <a:pPr marL="848886" lvl="1" indent="-293764">
              <a:spcAft>
                <a:spcPts val="511"/>
              </a:spcAft>
              <a:buSzPct val="45000"/>
              <a:buFont typeface="StarSymbol"/>
              <a:buChar char="➔"/>
              <a:defRPr/>
            </a:pPr>
            <a:r>
              <a:rPr lang="fr-FR" altLang="fr-FR" sz="1600" b="1" dirty="0">
                <a:solidFill>
                  <a:srgbClr val="000000"/>
                </a:solidFill>
              </a:rPr>
              <a:t>S’applique à toutes les espèces animales y compris les animaux de compagnie</a:t>
            </a:r>
          </a:p>
          <a:p>
            <a:pPr marL="848886" lvl="1" indent="-293764">
              <a:spcAft>
                <a:spcPts val="511"/>
              </a:spcAft>
              <a:buSzPct val="45000"/>
              <a:buFont typeface="StarSymbol"/>
              <a:buChar char="➔"/>
              <a:defRPr/>
            </a:pPr>
            <a:r>
              <a:rPr lang="fr-FR" altLang="fr-FR" sz="1600" b="1" dirty="0">
                <a:solidFill>
                  <a:srgbClr val="000000"/>
                </a:solidFill>
              </a:rPr>
              <a:t>Prévoit le classement des réactifs en trois catégories  A B et C </a:t>
            </a:r>
          </a:p>
          <a:p>
            <a:pPr marL="848886" lvl="1" indent="-293764">
              <a:spcAft>
                <a:spcPts val="511"/>
              </a:spcAft>
              <a:buSzPct val="45000"/>
              <a:buFont typeface="StarSymbol"/>
              <a:buChar char="➔"/>
              <a:defRPr/>
            </a:pPr>
            <a:r>
              <a:rPr lang="fr-FR" altLang="fr-FR" sz="1600" b="1" dirty="0">
                <a:solidFill>
                  <a:srgbClr val="000000"/>
                </a:solidFill>
                <a:sym typeface="Wingdings" panose="05000000000000000000" pitchFamily="2" charset="2"/>
              </a:rPr>
              <a:t>Définit les obligations faites au producteur, importateur ou fabricant  selon le type de réactifs</a:t>
            </a:r>
          </a:p>
          <a:p>
            <a:pPr marL="848886" lvl="1" indent="-293764">
              <a:spcAft>
                <a:spcPts val="511"/>
              </a:spcAft>
              <a:buSzPct val="45000"/>
              <a:buFont typeface="StarSymbol"/>
              <a:buChar char="➔"/>
              <a:defRPr/>
            </a:pPr>
            <a:r>
              <a:rPr lang="fr-FR" altLang="fr-FR" sz="1600" b="1" dirty="0">
                <a:solidFill>
                  <a:srgbClr val="000000"/>
                </a:solidFill>
                <a:sym typeface="Wingdings" panose="05000000000000000000" pitchFamily="2" charset="2"/>
              </a:rPr>
              <a:t>Implique que l’utilisateur du réactif responsable de la vérification de la conformité du réactif employé</a:t>
            </a:r>
            <a:endParaRPr lang="fr-FR" altLang="fr-FR" sz="1800" b="1" dirty="0">
              <a:solidFill>
                <a:srgbClr val="000000"/>
              </a:solidFill>
            </a:endParaRPr>
          </a:p>
          <a:p>
            <a:pPr marL="391686" indent="-293764">
              <a:spcAft>
                <a:spcPts val="511"/>
              </a:spcAft>
              <a:buSzPct val="45000"/>
              <a:buFont typeface="StarSymbol"/>
              <a:buChar char="➔"/>
              <a:defRPr/>
            </a:pPr>
            <a:r>
              <a:rPr lang="fr-FR" altLang="fr-FR" sz="1800" b="1" u="sng" dirty="0">
                <a:solidFill>
                  <a:srgbClr val="FF0000"/>
                </a:solidFill>
              </a:rPr>
              <a:t>Normes Afnor UF 47 -301 – XP U-47 – 310 – NF U47-311</a:t>
            </a:r>
          </a:p>
          <a:p>
            <a:pPr marL="848886" lvl="1" indent="-293764">
              <a:spcAft>
                <a:spcPts val="511"/>
              </a:spcAft>
              <a:buSzPct val="45000"/>
              <a:buFont typeface="StarSymbol"/>
              <a:buChar char="➔"/>
              <a:defRPr/>
            </a:pPr>
            <a:r>
              <a:rPr lang="fr-FR" altLang="fr-FR" sz="1600" b="1" dirty="0">
                <a:solidFill>
                  <a:srgbClr val="000000"/>
                </a:solidFill>
              </a:rPr>
              <a:t>U47 – 301 (décembre 2001)  : Dossier de présentation pour le contrôle des réactifs biologiques utilisés en SA</a:t>
            </a:r>
          </a:p>
          <a:p>
            <a:pPr marL="848886" lvl="1" indent="-293764">
              <a:spcAft>
                <a:spcPts val="511"/>
              </a:spcAft>
              <a:buSzPct val="45000"/>
              <a:buFont typeface="StarSymbol"/>
              <a:buChar char="➔"/>
              <a:defRPr/>
            </a:pPr>
            <a:r>
              <a:rPr lang="fr-FR" altLang="fr-FR" sz="1600" b="1" dirty="0">
                <a:solidFill>
                  <a:srgbClr val="000000"/>
                </a:solidFill>
              </a:rPr>
              <a:t>XP U47-310  (septembre 2013): Contrôle des réactifs biologiques pour techniques immunologiques</a:t>
            </a:r>
          </a:p>
          <a:p>
            <a:pPr marL="1306086" lvl="2" indent="-293764">
              <a:spcAft>
                <a:spcPts val="511"/>
              </a:spcAft>
              <a:buSzPct val="45000"/>
              <a:buFont typeface="StarSymbol"/>
              <a:buChar char="➔"/>
              <a:defRPr/>
            </a:pPr>
            <a:r>
              <a:rPr lang="fr-FR" altLang="fr-FR" sz="1200" b="1" dirty="0">
                <a:solidFill>
                  <a:srgbClr val="000000"/>
                </a:solidFill>
              </a:rPr>
              <a:t>Définition des critères examinés lors des contrôles initiaux et lot par lot</a:t>
            </a:r>
          </a:p>
          <a:p>
            <a:pPr marL="848886" lvl="1" indent="-293764">
              <a:spcAft>
                <a:spcPts val="511"/>
              </a:spcAft>
              <a:buSzPct val="45000"/>
              <a:buFont typeface="StarSymbol"/>
              <a:buChar char="➔"/>
              <a:defRPr/>
            </a:pPr>
            <a:r>
              <a:rPr lang="fr-FR" altLang="fr-FR" sz="1600" b="1" dirty="0">
                <a:solidFill>
                  <a:srgbClr val="000000"/>
                </a:solidFill>
              </a:rPr>
              <a:t>NF U47 – 311 (mars 2014) :  idem pour réactifs  PCR</a:t>
            </a:r>
            <a:endParaRPr lang="fr-FR" altLang="fr-FR" sz="1200" b="1" dirty="0">
              <a:solidFill>
                <a:srgbClr val="000000"/>
              </a:solidFill>
            </a:endParaRPr>
          </a:p>
        </p:txBody>
      </p:sp>
      <p:sp>
        <p:nvSpPr>
          <p:cNvPr id="5" name="Titre 4"/>
          <p:cNvSpPr>
            <a:spLocks noGrp="1"/>
          </p:cNvSpPr>
          <p:nvPr>
            <p:ph type="title"/>
          </p:nvPr>
        </p:nvSpPr>
        <p:spPr>
          <a:xfrm>
            <a:off x="289560" y="176665"/>
            <a:ext cx="10816046" cy="531673"/>
          </a:xfrm>
          <a:solidFill>
            <a:srgbClr val="FFC000"/>
          </a:solidFill>
        </p:spPr>
        <p:txBody>
          <a:bodyPr>
            <a:noAutofit/>
          </a:bodyPr>
          <a:lstStyle/>
          <a:p>
            <a:r>
              <a:rPr lang="fr-FR" sz="2400" b="1" dirty="0">
                <a:solidFill>
                  <a:srgbClr val="FF0000"/>
                </a:solidFill>
                <a:latin typeface="Simain Text Chimpanzee"/>
              </a:rPr>
              <a:t>Rappels du contexte réglementaire et normatif  des contrôles de réactifs</a:t>
            </a:r>
          </a:p>
        </p:txBody>
      </p:sp>
    </p:spTree>
    <p:extLst>
      <p:ext uri="{BB962C8B-B14F-4D97-AF65-F5344CB8AC3E}">
        <p14:creationId xmlns:p14="http://schemas.microsoft.com/office/powerpoint/2010/main" val="2772537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ZoneTexte 26"/>
          <p:cNvSpPr txBox="1"/>
          <p:nvPr/>
        </p:nvSpPr>
        <p:spPr>
          <a:xfrm>
            <a:off x="507005" y="1824375"/>
            <a:ext cx="3600000" cy="769441"/>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r>
              <a:rPr lang="fr-FR" sz="2800" b="1" dirty="0">
                <a:solidFill>
                  <a:prstClr val="white"/>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Catégorie </a:t>
            </a:r>
            <a:r>
              <a:rPr lang="fr-FR" sz="4400" dirty="0">
                <a:solidFill>
                  <a:prstClr val="white"/>
                </a:solidFill>
                <a:effectLst>
                  <a:outerShdw blurRad="38100" dist="38100" dir="2700000" algn="tl">
                    <a:srgbClr val="000000">
                      <a:alpha val="43137"/>
                    </a:srgbClr>
                  </a:outerShdw>
                </a:effectLst>
                <a:latin typeface="Bauhaus 93" panose="04030905020B02020C02" pitchFamily="82" charset="0"/>
                <a:cs typeface="Arial" panose="020B0604020202020204" pitchFamily="34" charset="0"/>
              </a:rPr>
              <a:t>A</a:t>
            </a:r>
          </a:p>
        </p:txBody>
      </p:sp>
      <p:sp>
        <p:nvSpPr>
          <p:cNvPr id="37" name="ZoneTexte 36"/>
          <p:cNvSpPr txBox="1"/>
          <p:nvPr/>
        </p:nvSpPr>
        <p:spPr>
          <a:xfrm>
            <a:off x="8272747" y="195699"/>
            <a:ext cx="3679904" cy="769441"/>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r>
              <a:rPr lang="fr-FR" sz="2800" b="1" dirty="0">
                <a:solidFill>
                  <a:prstClr val="white"/>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Catégorie </a:t>
            </a:r>
            <a:r>
              <a:rPr lang="fr-FR" sz="4400" dirty="0">
                <a:solidFill>
                  <a:prstClr val="white"/>
                </a:solidFill>
                <a:effectLst>
                  <a:outerShdw blurRad="38100" dist="38100" dir="2700000" algn="tl">
                    <a:srgbClr val="000000">
                      <a:alpha val="43137"/>
                    </a:srgbClr>
                  </a:outerShdw>
                </a:effectLst>
                <a:latin typeface="Bauhaus 93" panose="04030905020B02020C02" pitchFamily="82" charset="0"/>
                <a:cs typeface="Arial" panose="020B0604020202020204" pitchFamily="34" charset="0"/>
              </a:rPr>
              <a:t>C</a:t>
            </a:r>
          </a:p>
        </p:txBody>
      </p:sp>
      <p:sp>
        <p:nvSpPr>
          <p:cNvPr id="38" name="ZoneTexte 37"/>
          <p:cNvSpPr txBox="1"/>
          <p:nvPr/>
        </p:nvSpPr>
        <p:spPr>
          <a:xfrm>
            <a:off x="4367809" y="1054934"/>
            <a:ext cx="3600000" cy="769441"/>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r>
              <a:rPr lang="fr-FR" sz="2800" b="1" dirty="0">
                <a:solidFill>
                  <a:prstClr val="white"/>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Catégorie </a:t>
            </a:r>
            <a:r>
              <a:rPr lang="fr-FR" sz="4400" dirty="0">
                <a:solidFill>
                  <a:prstClr val="white"/>
                </a:solidFill>
                <a:effectLst>
                  <a:outerShdw blurRad="38100" dist="38100" dir="2700000" algn="tl">
                    <a:srgbClr val="000000">
                      <a:alpha val="43137"/>
                    </a:srgbClr>
                  </a:outerShdw>
                </a:effectLst>
                <a:latin typeface="Bauhaus 93" panose="04030905020B02020C02" pitchFamily="82" charset="0"/>
                <a:cs typeface="Arial" panose="020B0604020202020204" pitchFamily="34" charset="0"/>
              </a:rPr>
              <a:t>B</a:t>
            </a:r>
          </a:p>
        </p:txBody>
      </p:sp>
      <p:sp>
        <p:nvSpPr>
          <p:cNvPr id="4" name="ZoneTexte 3"/>
          <p:cNvSpPr txBox="1"/>
          <p:nvPr/>
        </p:nvSpPr>
        <p:spPr>
          <a:xfrm>
            <a:off x="507005" y="2760478"/>
            <a:ext cx="3600000" cy="2308324"/>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fr-FR" sz="1600" b="1" dirty="0">
                <a:solidFill>
                  <a:prstClr val="black"/>
                </a:solidFill>
                <a:latin typeface="Arial" panose="020B0604020202020204" pitchFamily="34" charset="0"/>
                <a:cs typeface="Arial" panose="020B0604020202020204" pitchFamily="34" charset="0"/>
              </a:rPr>
              <a:t>Le producteur, distributeur ou importateur doit :</a:t>
            </a:r>
          </a:p>
          <a:p>
            <a:pPr algn="ctr"/>
            <a:endParaRPr lang="fr-FR" sz="1600" b="1" dirty="0">
              <a:solidFill>
                <a:prstClr val="black"/>
              </a:solidFill>
              <a:latin typeface="Arial" panose="020B0604020202020204" pitchFamily="34" charset="0"/>
              <a:cs typeface="Arial" panose="020B0604020202020204" pitchFamily="34" charset="0"/>
            </a:endParaRPr>
          </a:p>
          <a:p>
            <a:pPr algn="ctr"/>
            <a:r>
              <a:rPr lang="fr-FR" sz="1600" b="1" dirty="0">
                <a:solidFill>
                  <a:prstClr val="black"/>
                </a:solidFill>
                <a:latin typeface="Arial" panose="020B0604020202020204" pitchFamily="34" charset="0"/>
                <a:cs typeface="Arial" panose="020B0604020202020204" pitchFamily="34" charset="0"/>
              </a:rPr>
              <a:t>être certifié ISO 9001</a:t>
            </a:r>
          </a:p>
          <a:p>
            <a:pPr algn="ctr"/>
            <a:endParaRPr lang="fr-FR" sz="1600" b="1" dirty="0">
              <a:solidFill>
                <a:prstClr val="black"/>
              </a:solidFill>
              <a:latin typeface="Arial" panose="020B0604020202020204" pitchFamily="34" charset="0"/>
              <a:cs typeface="Arial" panose="020B0604020202020204" pitchFamily="34" charset="0"/>
            </a:endParaRPr>
          </a:p>
          <a:p>
            <a:pPr algn="ctr"/>
            <a:r>
              <a:rPr lang="fr-FR" sz="1600" b="1" dirty="0">
                <a:solidFill>
                  <a:prstClr val="black"/>
                </a:solidFill>
                <a:latin typeface="Arial" panose="020B0604020202020204" pitchFamily="34" charset="0"/>
                <a:cs typeface="Arial" panose="020B0604020202020204" pitchFamily="34" charset="0"/>
              </a:rPr>
              <a:t>Ou</a:t>
            </a:r>
          </a:p>
          <a:p>
            <a:pPr algn="ctr"/>
            <a:endParaRPr lang="fr-FR" sz="1600" b="1" dirty="0">
              <a:solidFill>
                <a:prstClr val="black"/>
              </a:solidFill>
              <a:latin typeface="Arial" panose="020B0604020202020204" pitchFamily="34" charset="0"/>
              <a:cs typeface="Arial" panose="020B0604020202020204" pitchFamily="34" charset="0"/>
            </a:endParaRPr>
          </a:p>
          <a:p>
            <a:pPr algn="ctr"/>
            <a:r>
              <a:rPr lang="fr-FR" sz="1600" b="1" dirty="0">
                <a:solidFill>
                  <a:prstClr val="black"/>
                </a:solidFill>
                <a:latin typeface="Arial" panose="020B0604020202020204" pitchFamily="34" charset="0"/>
                <a:cs typeface="Arial" panose="020B0604020202020204" pitchFamily="34" charset="0"/>
              </a:rPr>
              <a:t>être LNR et accrédité pour cette activité</a:t>
            </a:r>
          </a:p>
        </p:txBody>
      </p:sp>
      <p:sp>
        <p:nvSpPr>
          <p:cNvPr id="20" name="ZoneTexte 19"/>
          <p:cNvSpPr txBox="1"/>
          <p:nvPr/>
        </p:nvSpPr>
        <p:spPr>
          <a:xfrm>
            <a:off x="4367808" y="1930509"/>
            <a:ext cx="3600000" cy="3046988"/>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fr-FR" sz="1600" b="1" dirty="0">
                <a:solidFill>
                  <a:prstClr val="black"/>
                </a:solidFill>
                <a:latin typeface="Arial" panose="020B0604020202020204" pitchFamily="34" charset="0"/>
                <a:cs typeface="Arial" panose="020B0604020202020204" pitchFamily="34" charset="0"/>
              </a:rPr>
              <a:t>Le producteur, distributeur ou importateur doit :</a:t>
            </a:r>
          </a:p>
          <a:p>
            <a:pPr algn="ctr"/>
            <a:endParaRPr lang="fr-FR" sz="1600" b="1" dirty="0">
              <a:solidFill>
                <a:prstClr val="black"/>
              </a:solidFill>
              <a:latin typeface="Arial" panose="020B0604020202020204" pitchFamily="34" charset="0"/>
              <a:cs typeface="Arial" panose="020B0604020202020204" pitchFamily="34" charset="0"/>
            </a:endParaRPr>
          </a:p>
          <a:p>
            <a:pPr algn="ctr"/>
            <a:r>
              <a:rPr lang="fr-FR" sz="1600" b="1" dirty="0">
                <a:solidFill>
                  <a:prstClr val="black"/>
                </a:solidFill>
                <a:latin typeface="Arial" panose="020B0604020202020204" pitchFamily="34" charset="0"/>
                <a:cs typeface="Arial" panose="020B0604020202020204" pitchFamily="34" charset="0"/>
              </a:rPr>
              <a:t>être LNR et accrédité pour cette activité</a:t>
            </a:r>
          </a:p>
          <a:p>
            <a:pPr algn="ctr"/>
            <a:r>
              <a:rPr lang="fr-FR" sz="1600" b="1" dirty="0">
                <a:solidFill>
                  <a:prstClr val="black"/>
                </a:solidFill>
                <a:latin typeface="Arial" panose="020B0604020202020204" pitchFamily="34" charset="0"/>
                <a:cs typeface="Arial" panose="020B0604020202020204" pitchFamily="34" charset="0"/>
              </a:rPr>
              <a:t>ou</a:t>
            </a:r>
          </a:p>
          <a:p>
            <a:pPr algn="ctr"/>
            <a:r>
              <a:rPr lang="fr-FR" sz="1600" b="1" dirty="0">
                <a:solidFill>
                  <a:prstClr val="black"/>
                </a:solidFill>
                <a:latin typeface="Arial" panose="020B0604020202020204" pitchFamily="34" charset="0"/>
                <a:cs typeface="Arial" panose="020B0604020202020204" pitchFamily="34" charset="0"/>
              </a:rPr>
              <a:t>être certifié ISO 9001</a:t>
            </a:r>
          </a:p>
          <a:p>
            <a:pPr algn="ctr"/>
            <a:endParaRPr lang="fr-FR" sz="1600" b="1" dirty="0">
              <a:solidFill>
                <a:prstClr val="black"/>
              </a:solidFill>
              <a:latin typeface="Arial" panose="020B0604020202020204" pitchFamily="34" charset="0"/>
              <a:cs typeface="Arial" panose="020B0604020202020204" pitchFamily="34" charset="0"/>
            </a:endParaRPr>
          </a:p>
          <a:p>
            <a:pPr algn="ctr"/>
            <a:r>
              <a:rPr lang="fr-FR" sz="1600" b="1" dirty="0">
                <a:solidFill>
                  <a:srgbClr val="FF0000"/>
                </a:solidFill>
                <a:latin typeface="Bauhaus 93" panose="04030905020B02020C02" pitchFamily="82" charset="0"/>
                <a:cs typeface="Arial" panose="020B0604020202020204" pitchFamily="34" charset="0"/>
              </a:rPr>
              <a:t>et</a:t>
            </a:r>
          </a:p>
          <a:p>
            <a:pPr algn="ctr"/>
            <a:r>
              <a:rPr lang="fr-FR" sz="1600" b="1" dirty="0">
                <a:solidFill>
                  <a:prstClr val="black"/>
                </a:solidFill>
                <a:latin typeface="Arial" panose="020B0604020202020204" pitchFamily="34" charset="0"/>
                <a:cs typeface="Arial" panose="020B0604020202020204" pitchFamily="34" charset="0"/>
              </a:rPr>
              <a:t>disposer d’une attestation initiale de conformité délivrée par</a:t>
            </a:r>
            <a:br>
              <a:rPr lang="fr-FR" sz="1600" b="1" dirty="0">
                <a:solidFill>
                  <a:prstClr val="black"/>
                </a:solidFill>
                <a:latin typeface="Arial" panose="020B0604020202020204" pitchFamily="34" charset="0"/>
                <a:cs typeface="Arial" panose="020B0604020202020204" pitchFamily="34" charset="0"/>
              </a:rPr>
            </a:br>
            <a:r>
              <a:rPr lang="fr-FR" sz="1600" b="1" dirty="0">
                <a:solidFill>
                  <a:prstClr val="black"/>
                </a:solidFill>
                <a:latin typeface="Arial" panose="020B0604020202020204" pitchFamily="34" charset="0"/>
                <a:cs typeface="Arial" panose="020B0604020202020204" pitchFamily="34" charset="0"/>
              </a:rPr>
              <a:t>le LNR pour ce réactif</a:t>
            </a:r>
          </a:p>
        </p:txBody>
      </p:sp>
      <p:sp>
        <p:nvSpPr>
          <p:cNvPr id="21" name="ZoneTexte 20"/>
          <p:cNvSpPr txBox="1"/>
          <p:nvPr/>
        </p:nvSpPr>
        <p:spPr>
          <a:xfrm>
            <a:off x="8287201" y="1059471"/>
            <a:ext cx="3665451" cy="403187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fr-FR" sz="1600" b="1" dirty="0">
                <a:solidFill>
                  <a:prstClr val="black"/>
                </a:solidFill>
                <a:latin typeface="Arial" panose="020B0604020202020204" pitchFamily="34" charset="0"/>
                <a:cs typeface="Arial" panose="020B0604020202020204" pitchFamily="34" charset="0"/>
              </a:rPr>
              <a:t>Le producteur, distributeur ou importateur doit :</a:t>
            </a:r>
          </a:p>
          <a:p>
            <a:pPr algn="ctr"/>
            <a:endParaRPr lang="fr-FR" sz="1600" b="1" dirty="0">
              <a:solidFill>
                <a:prstClr val="black"/>
              </a:solidFill>
              <a:latin typeface="Arial" panose="020B0604020202020204" pitchFamily="34" charset="0"/>
              <a:cs typeface="Arial" panose="020B0604020202020204" pitchFamily="34" charset="0"/>
            </a:endParaRPr>
          </a:p>
          <a:p>
            <a:pPr algn="ctr"/>
            <a:r>
              <a:rPr lang="fr-FR" sz="1600" b="1" dirty="0">
                <a:solidFill>
                  <a:prstClr val="black"/>
                </a:solidFill>
                <a:latin typeface="Arial" panose="020B0604020202020204" pitchFamily="34" charset="0"/>
                <a:cs typeface="Arial" panose="020B0604020202020204" pitchFamily="34" charset="0"/>
              </a:rPr>
              <a:t>être LNR et accrédité pour cette activité</a:t>
            </a:r>
          </a:p>
          <a:p>
            <a:pPr algn="ctr"/>
            <a:r>
              <a:rPr lang="fr-FR" sz="1600" b="1" dirty="0">
                <a:solidFill>
                  <a:prstClr val="black"/>
                </a:solidFill>
                <a:latin typeface="Arial" panose="020B0604020202020204" pitchFamily="34" charset="0"/>
                <a:cs typeface="Arial" panose="020B0604020202020204" pitchFamily="34" charset="0"/>
              </a:rPr>
              <a:t>ou</a:t>
            </a:r>
          </a:p>
          <a:p>
            <a:pPr algn="ctr"/>
            <a:r>
              <a:rPr lang="fr-FR" sz="1600" b="1" dirty="0">
                <a:solidFill>
                  <a:prstClr val="black"/>
                </a:solidFill>
                <a:latin typeface="Arial" panose="020B0604020202020204" pitchFamily="34" charset="0"/>
                <a:cs typeface="Arial" panose="020B0604020202020204" pitchFamily="34" charset="0"/>
              </a:rPr>
              <a:t>être certifié ISO 9001</a:t>
            </a:r>
          </a:p>
          <a:p>
            <a:pPr algn="ctr"/>
            <a:r>
              <a:rPr lang="fr-FR" sz="1600" b="1" dirty="0">
                <a:solidFill>
                  <a:prstClr val="black"/>
                </a:solidFill>
                <a:latin typeface="Arial" panose="020B0604020202020204" pitchFamily="34" charset="0"/>
                <a:cs typeface="Arial" panose="020B0604020202020204" pitchFamily="34" charset="0"/>
              </a:rPr>
              <a:t>et</a:t>
            </a:r>
          </a:p>
          <a:p>
            <a:pPr algn="ctr"/>
            <a:r>
              <a:rPr lang="fr-FR" sz="1600" b="1" dirty="0">
                <a:solidFill>
                  <a:prstClr val="black"/>
                </a:solidFill>
                <a:latin typeface="Arial" panose="020B0604020202020204" pitchFamily="34" charset="0"/>
                <a:cs typeface="Arial" panose="020B0604020202020204" pitchFamily="34" charset="0"/>
              </a:rPr>
              <a:t>disposer d’une attestation initiale de conformité délivrée par le LNR</a:t>
            </a:r>
            <a:br>
              <a:rPr lang="fr-FR" sz="1600" b="1" dirty="0">
                <a:solidFill>
                  <a:prstClr val="black"/>
                </a:solidFill>
                <a:latin typeface="Arial" panose="020B0604020202020204" pitchFamily="34" charset="0"/>
                <a:cs typeface="Arial" panose="020B0604020202020204" pitchFamily="34" charset="0"/>
              </a:rPr>
            </a:br>
            <a:r>
              <a:rPr lang="fr-FR" sz="1600" b="1" dirty="0">
                <a:solidFill>
                  <a:prstClr val="black"/>
                </a:solidFill>
                <a:latin typeface="Arial" panose="020B0604020202020204" pitchFamily="34" charset="0"/>
                <a:cs typeface="Arial" panose="020B0604020202020204" pitchFamily="34" charset="0"/>
              </a:rPr>
              <a:t>pour ce réactif</a:t>
            </a:r>
          </a:p>
          <a:p>
            <a:pPr algn="ctr"/>
            <a:endParaRPr lang="fr-FR" sz="1600" b="1" dirty="0">
              <a:solidFill>
                <a:prstClr val="black"/>
              </a:solidFill>
              <a:latin typeface="Arial" panose="020B0604020202020204" pitchFamily="34" charset="0"/>
              <a:cs typeface="Arial" panose="020B0604020202020204" pitchFamily="34" charset="0"/>
            </a:endParaRPr>
          </a:p>
          <a:p>
            <a:pPr algn="ctr"/>
            <a:r>
              <a:rPr lang="fr-FR" sz="1600" b="1" dirty="0">
                <a:solidFill>
                  <a:srgbClr val="FF0000"/>
                </a:solidFill>
                <a:latin typeface="Bauhaus 93" panose="04030905020B02020C02" pitchFamily="82" charset="0"/>
                <a:cs typeface="Arial" panose="020B0604020202020204" pitchFamily="34" charset="0"/>
              </a:rPr>
              <a:t>et</a:t>
            </a:r>
          </a:p>
          <a:p>
            <a:pPr algn="ctr"/>
            <a:r>
              <a:rPr lang="fr-FR" sz="1600" b="1" dirty="0">
                <a:solidFill>
                  <a:prstClr val="black"/>
                </a:solidFill>
                <a:latin typeface="Arial" panose="020B0604020202020204" pitchFamily="34" charset="0"/>
                <a:cs typeface="Arial" panose="020B0604020202020204" pitchFamily="34" charset="0"/>
              </a:rPr>
              <a:t>disposer d’une attestation de conformité </a:t>
            </a:r>
            <a:r>
              <a:rPr lang="fr-FR" sz="1600" b="1" u="sng" dirty="0">
                <a:solidFill>
                  <a:srgbClr val="C0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de lots </a:t>
            </a:r>
            <a:r>
              <a:rPr lang="fr-FR" sz="1600" b="1" dirty="0">
                <a:solidFill>
                  <a:prstClr val="black"/>
                </a:solidFill>
                <a:latin typeface="Arial" panose="020B0604020202020204" pitchFamily="34" charset="0"/>
                <a:cs typeface="Arial" panose="020B0604020202020204" pitchFamily="34" charset="0"/>
              </a:rPr>
              <a:t>délivrée par le LNR pour ce réactif</a:t>
            </a:r>
          </a:p>
        </p:txBody>
      </p:sp>
      <p:sp>
        <p:nvSpPr>
          <p:cNvPr id="6" name="ZoneTexte 5"/>
          <p:cNvSpPr txBox="1"/>
          <p:nvPr/>
        </p:nvSpPr>
        <p:spPr>
          <a:xfrm>
            <a:off x="2200494" y="5755429"/>
            <a:ext cx="7212808" cy="369332"/>
          </a:xfrm>
          <a:prstGeom prst="rect">
            <a:avLst/>
          </a:prstGeom>
          <a:solidFill>
            <a:srgbClr val="FFFF66"/>
          </a:solidFill>
        </p:spPr>
        <p:txBody>
          <a:bodyPr wrap="none" rtlCol="0">
            <a:spAutoFit/>
          </a:bodyPr>
          <a:lstStyle/>
          <a:p>
            <a:r>
              <a:rPr lang="fr-FR" b="1" dirty="0"/>
              <a:t>GT </a:t>
            </a:r>
            <a:r>
              <a:rPr lang="fr-FR" b="1" dirty="0" err="1"/>
              <a:t>DGAl</a:t>
            </a:r>
            <a:r>
              <a:rPr lang="fr-FR" b="1" dirty="0"/>
              <a:t> / Anses/ acteurs du dispositif   </a:t>
            </a:r>
            <a:r>
              <a:rPr lang="fr-FR" b="1" dirty="0">
                <a:sym typeface="Wingdings" panose="05000000000000000000" pitchFamily="2" charset="2"/>
              </a:rPr>
              <a:t> propositions de catégorisation </a:t>
            </a:r>
            <a:endParaRPr lang="fr-FR" b="1" dirty="0"/>
          </a:p>
        </p:txBody>
      </p:sp>
    </p:spTree>
    <p:extLst>
      <p:ext uri="{BB962C8B-B14F-4D97-AF65-F5344CB8AC3E}">
        <p14:creationId xmlns:p14="http://schemas.microsoft.com/office/powerpoint/2010/main" val="1054767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13"/>
          <p:cNvPicPr>
            <a:picLocks noChangeAspect="1" noChangeArrowheads="1"/>
          </p:cNvPicPr>
          <p:nvPr/>
        </p:nvPicPr>
        <p:blipFill>
          <a:blip r:embed="rId2" cstate="print"/>
          <a:srcRect/>
          <a:stretch>
            <a:fillRect/>
          </a:stretch>
        </p:blipFill>
        <p:spPr bwMode="auto">
          <a:xfrm>
            <a:off x="0" y="6227764"/>
            <a:ext cx="11887200" cy="325437"/>
          </a:xfrm>
          <a:prstGeom prst="rect">
            <a:avLst/>
          </a:prstGeom>
          <a:noFill/>
          <a:ln w="9525">
            <a:noFill/>
            <a:miter lim="800000"/>
            <a:headEnd/>
            <a:tailEnd/>
          </a:ln>
        </p:spPr>
      </p:pic>
      <p:sp>
        <p:nvSpPr>
          <p:cNvPr id="15" name="ZoneTexte 14"/>
          <p:cNvSpPr txBox="1"/>
          <p:nvPr/>
        </p:nvSpPr>
        <p:spPr>
          <a:xfrm>
            <a:off x="1360917" y="371766"/>
            <a:ext cx="10526283" cy="830997"/>
          </a:xfrm>
          <a:prstGeom prst="rect">
            <a:avLst/>
          </a:prstGeom>
          <a:solidFill>
            <a:srgbClr val="FFC000"/>
          </a:solidFill>
        </p:spPr>
        <p:txBody>
          <a:bodyPr wrap="square" rtlCol="0">
            <a:spAutoFit/>
          </a:bodyPr>
          <a:lstStyle/>
          <a:p>
            <a:r>
              <a:rPr lang="fr-FR" sz="2400" dirty="0">
                <a:solidFill>
                  <a:srgbClr val="C00000"/>
                </a:solidFill>
                <a:latin typeface="Simain Text Chimpanzee" pitchFamily="50" charset="0"/>
              </a:rPr>
              <a:t>Critères de catégorisation des réactifs  (</a:t>
            </a:r>
            <a:r>
              <a:rPr lang="fr-FR" sz="2400" b="1" dirty="0">
                <a:solidFill>
                  <a:srgbClr val="C00000"/>
                </a:solidFill>
                <a:latin typeface="Simain Text Chimpanzee" pitchFamily="50" charset="0"/>
                <a:cs typeface="Arial"/>
              </a:rPr>
              <a:t>≠</a:t>
            </a:r>
            <a:r>
              <a:rPr lang="fr-FR" sz="2400" dirty="0">
                <a:solidFill>
                  <a:srgbClr val="C00000"/>
                </a:solidFill>
                <a:latin typeface="Simain Text Chimpanzee" pitchFamily="50" charset="0"/>
                <a:cs typeface="Arial"/>
              </a:rPr>
              <a:t> des dangers sanitaires)</a:t>
            </a:r>
          </a:p>
          <a:p>
            <a:r>
              <a:rPr lang="fr-FR" sz="2400" dirty="0">
                <a:solidFill>
                  <a:srgbClr val="C00000"/>
                </a:solidFill>
                <a:latin typeface="Simain Text Chimpanzee" pitchFamily="50" charset="0"/>
                <a:cs typeface="Arial"/>
              </a:rPr>
              <a:t>	                                 (Maladies infectieuses des animaux de rente) </a:t>
            </a:r>
            <a:endParaRPr lang="fr-FR" sz="2400" dirty="0">
              <a:solidFill>
                <a:srgbClr val="C00000"/>
              </a:solidFill>
              <a:latin typeface="Simain Text Chimpanzee" pitchFamily="50" charset="0"/>
            </a:endParaRPr>
          </a:p>
        </p:txBody>
      </p:sp>
      <p:sp>
        <p:nvSpPr>
          <p:cNvPr id="16" name="ZoneTexte 15"/>
          <p:cNvSpPr txBox="1"/>
          <p:nvPr/>
        </p:nvSpPr>
        <p:spPr>
          <a:xfrm>
            <a:off x="698336" y="1412121"/>
            <a:ext cx="11412779" cy="5093702"/>
          </a:xfrm>
          <a:prstGeom prst="rect">
            <a:avLst/>
          </a:prstGeom>
          <a:noFill/>
        </p:spPr>
        <p:txBody>
          <a:bodyPr wrap="square" rtlCol="0">
            <a:spAutoFit/>
          </a:bodyPr>
          <a:lstStyle/>
          <a:p>
            <a:pPr marL="342900" indent="-342900">
              <a:spcAft>
                <a:spcPts val="600"/>
              </a:spcAft>
              <a:buFontTx/>
              <a:buChar char="-"/>
            </a:pPr>
            <a:r>
              <a:rPr lang="fr-FR" dirty="0">
                <a:latin typeface="Arial" panose="020B0604020202020204" pitchFamily="34" charset="0"/>
                <a:cs typeface="Arial" panose="020B0604020202020204" pitchFamily="34" charset="0"/>
              </a:rPr>
              <a:t>Directives européennes mentionnant explicitement des contrôles des réactifs lot  par lot par le LNR  : </a:t>
            </a:r>
            <a:r>
              <a:rPr lang="fr-FR" dirty="0" err="1">
                <a:latin typeface="Arial" panose="020B0604020202020204" pitchFamily="34" charset="0"/>
                <a:cs typeface="Arial" panose="020B0604020202020204" pitchFamily="34" charset="0"/>
              </a:rPr>
              <a:t>Aujeszky</a:t>
            </a:r>
            <a:r>
              <a:rPr lang="fr-FR" dirty="0">
                <a:latin typeface="Arial" panose="020B0604020202020204" pitchFamily="34" charset="0"/>
                <a:cs typeface="Arial" panose="020B0604020202020204" pitchFamily="34" charset="0"/>
              </a:rPr>
              <a:t> / PPC, Brucelloses          [C]</a:t>
            </a:r>
          </a:p>
          <a:p>
            <a:pPr marL="342900" indent="-342900">
              <a:spcAft>
                <a:spcPts val="600"/>
              </a:spcAft>
              <a:buFontTx/>
              <a:buChar char="-"/>
            </a:pPr>
            <a:endParaRPr lang="fr-FR" sz="600" dirty="0">
              <a:latin typeface="Arial" panose="020B0604020202020204" pitchFamily="34" charset="0"/>
              <a:cs typeface="Arial" panose="020B0604020202020204" pitchFamily="34" charset="0"/>
            </a:endParaRPr>
          </a:p>
          <a:p>
            <a:pPr marL="342900" indent="-342900">
              <a:spcAft>
                <a:spcPts val="600"/>
              </a:spcAft>
              <a:buFontTx/>
              <a:buChar char="-"/>
            </a:pPr>
            <a:r>
              <a:rPr lang="fr-FR" dirty="0">
                <a:latin typeface="Arial" panose="020B0604020202020204" pitchFamily="34" charset="0"/>
                <a:cs typeface="Arial" panose="020B0604020202020204" pitchFamily="34" charset="0"/>
              </a:rPr>
              <a:t>Dangers sanitaires émergents         [B] (évolution de la classification en fonction de la situation) </a:t>
            </a:r>
          </a:p>
          <a:p>
            <a:pPr marL="342900" indent="-342900">
              <a:spcAft>
                <a:spcPts val="600"/>
              </a:spcAft>
              <a:buFontTx/>
              <a:buChar char="-"/>
            </a:pPr>
            <a:endParaRPr lang="fr-FR" sz="600" dirty="0">
              <a:latin typeface="Arial" panose="020B0604020202020204" pitchFamily="34" charset="0"/>
              <a:cs typeface="Arial" panose="020B0604020202020204" pitchFamily="34" charset="0"/>
            </a:endParaRPr>
          </a:p>
          <a:p>
            <a:pPr marL="342900" indent="-342900">
              <a:spcAft>
                <a:spcPts val="600"/>
              </a:spcAft>
              <a:buFontTx/>
              <a:buChar char="-"/>
            </a:pPr>
            <a:r>
              <a:rPr lang="fr-FR" dirty="0">
                <a:latin typeface="Arial" panose="020B0604020202020204" pitchFamily="34" charset="0"/>
                <a:cs typeface="Arial" panose="020B0604020202020204" pitchFamily="34" charset="0"/>
              </a:rPr>
              <a:t>Pour les autres réactifs : 4 critères principaux retenus </a:t>
            </a:r>
            <a:r>
              <a:rPr lang="fr-FR" dirty="0">
                <a:latin typeface="Arial" panose="020B0604020202020204" pitchFamily="34" charset="0"/>
                <a:cs typeface="Arial" panose="020B0604020202020204" pitchFamily="34" charset="0"/>
                <a:sym typeface="Wingdings" panose="05000000000000000000" pitchFamily="2" charset="2"/>
              </a:rPr>
              <a:t> propositions de classement</a:t>
            </a:r>
            <a:endParaRPr lang="fr-FR" dirty="0">
              <a:latin typeface="Arial" panose="020B0604020202020204" pitchFamily="34" charset="0"/>
              <a:cs typeface="Arial" panose="020B0604020202020204" pitchFamily="34" charset="0"/>
            </a:endParaRPr>
          </a:p>
          <a:p>
            <a:pPr marL="800100" lvl="1" indent="-342900">
              <a:spcAft>
                <a:spcPts val="600"/>
              </a:spcAft>
              <a:buFont typeface="Arial" panose="020B0604020202020204" pitchFamily="34" charset="0"/>
              <a:buChar char="•"/>
            </a:pPr>
            <a:r>
              <a:rPr lang="fr-FR" dirty="0">
                <a:latin typeface="Arial" panose="020B0604020202020204" pitchFamily="34" charset="0"/>
                <a:cs typeface="Arial" panose="020B0604020202020204" pitchFamily="34" charset="0"/>
              </a:rPr>
              <a:t>Nombre d’analyses réalisées</a:t>
            </a:r>
          </a:p>
          <a:p>
            <a:pPr marL="800100" lvl="1" indent="-342900">
              <a:spcAft>
                <a:spcPts val="600"/>
              </a:spcAft>
              <a:buFont typeface="Arial" panose="020B0604020202020204" pitchFamily="34" charset="0"/>
              <a:buChar char="•"/>
            </a:pPr>
            <a:r>
              <a:rPr lang="fr-FR" dirty="0">
                <a:latin typeface="Arial" panose="020B0604020202020204" pitchFamily="34" charset="0"/>
                <a:cs typeface="Arial" panose="020B0604020202020204" pitchFamily="34" charset="0"/>
              </a:rPr>
              <a:t>Catégorie du danger sanitaire correspond (DSI, DSII, DSIII)</a:t>
            </a:r>
          </a:p>
          <a:p>
            <a:pPr marL="800100" lvl="1" indent="-342900">
              <a:spcAft>
                <a:spcPts val="600"/>
              </a:spcAft>
              <a:buFont typeface="Arial" panose="020B0604020202020204" pitchFamily="34" charset="0"/>
              <a:buChar char="•"/>
            </a:pPr>
            <a:r>
              <a:rPr lang="fr-FR" dirty="0">
                <a:latin typeface="Arial" panose="020B0604020202020204" pitchFamily="34" charset="0"/>
                <a:cs typeface="Arial" panose="020B0604020202020204" pitchFamily="34" charset="0"/>
              </a:rPr>
              <a:t>Importance économique</a:t>
            </a:r>
          </a:p>
          <a:p>
            <a:pPr marL="800100" lvl="1" indent="-342900">
              <a:spcAft>
                <a:spcPts val="600"/>
              </a:spcAft>
              <a:buFont typeface="Arial" panose="020B0604020202020204" pitchFamily="34" charset="0"/>
              <a:buChar char="•"/>
            </a:pPr>
            <a:r>
              <a:rPr lang="fr-FR" dirty="0">
                <a:latin typeface="Arial" panose="020B0604020202020204" pitchFamily="34" charset="0"/>
                <a:cs typeface="Arial" panose="020B0604020202020204" pitchFamily="34" charset="0"/>
              </a:rPr>
              <a:t>Existence (et diversité) des réactifs</a:t>
            </a:r>
          </a:p>
          <a:p>
            <a:pPr marL="800100" lvl="1" indent="-342900">
              <a:spcAft>
                <a:spcPts val="600"/>
              </a:spcAft>
              <a:buFont typeface="Arial" panose="020B0604020202020204" pitchFamily="34" charset="0"/>
              <a:buChar char="•"/>
            </a:pPr>
            <a:endParaRPr lang="fr-FR" sz="600" dirty="0">
              <a:latin typeface="Arial" panose="020B0604020202020204" pitchFamily="34" charset="0"/>
              <a:cs typeface="Arial" panose="020B0604020202020204" pitchFamily="34" charset="0"/>
            </a:endParaRPr>
          </a:p>
          <a:p>
            <a:pPr marL="342900" indent="-342900">
              <a:lnSpc>
                <a:spcPct val="150000"/>
              </a:lnSpc>
              <a:spcAft>
                <a:spcPts val="600"/>
              </a:spcAft>
              <a:buFontTx/>
              <a:buChar char="-"/>
            </a:pPr>
            <a:r>
              <a:rPr lang="fr-FR" dirty="0">
                <a:latin typeface="Arial" panose="020B0604020202020204" pitchFamily="34" charset="0"/>
                <a:cs typeface="Arial" panose="020B0604020202020204" pitchFamily="34" charset="0"/>
              </a:rPr>
              <a:t>Une distinction par principe analytique (cf. sérologie / PCR)       Prise en compte des risques de variabilité des composants</a:t>
            </a:r>
          </a:p>
          <a:p>
            <a:pPr marL="342900" indent="-342900">
              <a:lnSpc>
                <a:spcPct val="150000"/>
              </a:lnSpc>
              <a:spcAft>
                <a:spcPts val="600"/>
              </a:spcAft>
              <a:buFontTx/>
              <a:buChar char="-"/>
            </a:pPr>
            <a:r>
              <a:rPr lang="fr-FR" dirty="0">
                <a:latin typeface="Arial" panose="020B0604020202020204" pitchFamily="34" charset="0"/>
                <a:cs typeface="Arial" panose="020B0604020202020204" pitchFamily="34" charset="0"/>
              </a:rPr>
              <a:t>Prise en compte de la problématique de la diversité et du nombre de lots (charge de travail, disponibilité des matériaux de référence</a:t>
            </a:r>
          </a:p>
        </p:txBody>
      </p:sp>
      <p:pic>
        <p:nvPicPr>
          <p:cNvPr id="1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216" y="73294"/>
            <a:ext cx="1002240" cy="9074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Flèche vers le bas 1"/>
          <p:cNvSpPr/>
          <p:nvPr/>
        </p:nvSpPr>
        <p:spPr>
          <a:xfrm rot="16200000">
            <a:off x="4308408" y="1658364"/>
            <a:ext cx="108012" cy="458755"/>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Flèche vers le bas 12"/>
          <p:cNvSpPr/>
          <p:nvPr/>
        </p:nvSpPr>
        <p:spPr>
          <a:xfrm rot="16200000">
            <a:off x="4461189" y="2268441"/>
            <a:ext cx="108012" cy="305562"/>
          </a:xfrm>
          <a:prstGeom prst="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6" name="Connecteur droit avec flèche 5"/>
          <p:cNvCxnSpPr/>
          <p:nvPr/>
        </p:nvCxnSpPr>
        <p:spPr>
          <a:xfrm>
            <a:off x="7130005" y="4931955"/>
            <a:ext cx="405114" cy="0"/>
          </a:xfrm>
          <a:prstGeom prst="straightConnector1">
            <a:avLst/>
          </a:prstGeom>
          <a:ln w="57150">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9756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à coins arrondis 2"/>
          <p:cNvSpPr/>
          <p:nvPr/>
        </p:nvSpPr>
        <p:spPr>
          <a:xfrm>
            <a:off x="422031" y="260649"/>
            <a:ext cx="1939203" cy="1800202"/>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Rectangle à coins arrondis 3"/>
          <p:cNvSpPr/>
          <p:nvPr/>
        </p:nvSpPr>
        <p:spPr bwMode="auto">
          <a:xfrm>
            <a:off x="4385579" y="1916115"/>
            <a:ext cx="3508375" cy="693737"/>
          </a:xfrm>
          <a:prstGeom prst="roundRect">
            <a:avLst/>
          </a:prstGeom>
          <a:solidFill>
            <a:schemeClr val="accent6">
              <a:lumMod val="20000"/>
              <a:lumOff val="80000"/>
            </a:schemeClr>
          </a:solidFill>
          <a:ln w="9525" cap="flat" cmpd="sng" algn="ctr">
            <a:solidFill>
              <a:schemeClr val="tx1"/>
            </a:solidFill>
            <a:prstDash val="solid"/>
            <a:round/>
            <a:headEnd type="none" w="med" len="med"/>
            <a:tailEnd type="none" w="med" len="med"/>
          </a:ln>
          <a:effectLst/>
        </p:spPr>
        <p:txBody>
          <a:bodyPr/>
          <a:lstStyle/>
          <a:p>
            <a:pPr>
              <a:defRPr/>
            </a:pPr>
            <a:endParaRPr lang="fr-FR" sz="2400" b="1">
              <a:solidFill>
                <a:srgbClr val="000000"/>
              </a:solidFill>
              <a:latin typeface="+mn-lt"/>
              <a:ea typeface="+mn-ea"/>
              <a:cs typeface="Arial" charset="0"/>
            </a:endParaRPr>
          </a:p>
        </p:txBody>
      </p:sp>
      <p:sp>
        <p:nvSpPr>
          <p:cNvPr id="5" name="Text Box 6"/>
          <p:cNvSpPr txBox="1">
            <a:spLocks noChangeArrowheads="1"/>
          </p:cNvSpPr>
          <p:nvPr/>
        </p:nvSpPr>
        <p:spPr bwMode="auto">
          <a:xfrm>
            <a:off x="5858778" y="1362075"/>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pPr eaLnBrk="1" hangingPunct="1"/>
            <a:endParaRPr lang="fr-FR" altLang="fr-FR">
              <a:solidFill>
                <a:srgbClr val="000000"/>
              </a:solidFill>
            </a:endParaRPr>
          </a:p>
        </p:txBody>
      </p:sp>
      <p:sp>
        <p:nvSpPr>
          <p:cNvPr id="6" name="Line 18"/>
          <p:cNvSpPr>
            <a:spLocks noChangeShapeType="1"/>
          </p:cNvSpPr>
          <p:nvPr/>
        </p:nvSpPr>
        <p:spPr bwMode="auto">
          <a:xfrm flipV="1">
            <a:off x="7895542" y="430215"/>
            <a:ext cx="652463" cy="274637"/>
          </a:xfrm>
          <a:prstGeom prst="line">
            <a:avLst/>
          </a:prstGeom>
          <a:noFill/>
          <a:ln w="38100">
            <a:solidFill>
              <a:srgbClr val="0033CC"/>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7" name="Text Box 30"/>
          <p:cNvSpPr txBox="1">
            <a:spLocks noChangeArrowheads="1"/>
          </p:cNvSpPr>
          <p:nvPr/>
        </p:nvSpPr>
        <p:spPr bwMode="auto">
          <a:xfrm>
            <a:off x="8547581" y="260649"/>
            <a:ext cx="1368152" cy="307777"/>
          </a:xfrm>
          <a:prstGeom prst="rect">
            <a:avLst/>
          </a:prstGeom>
          <a:solidFill>
            <a:schemeClr val="accent6">
              <a:lumMod val="75000"/>
            </a:schemeClr>
          </a:solidFill>
          <a:ln w="9525">
            <a:noFill/>
            <a:miter lim="800000"/>
            <a:headEnd/>
            <a:tailEnd/>
          </a:ln>
          <a:effectLst/>
          <a:scene3d>
            <a:camera prst="orthographicFront"/>
            <a:lightRig rig="threePt" dir="t"/>
          </a:scene3d>
          <a:sp3d>
            <a:bevelT/>
          </a:sp3d>
        </p:spPr>
        <p:txBody>
          <a:bodyPr>
            <a:spAutoFit/>
          </a:bodyPr>
          <a:lstStyle/>
          <a:p>
            <a:pPr eaLnBrk="1" hangingPunct="1">
              <a:defRPr/>
            </a:pPr>
            <a:r>
              <a:rPr lang="fr-FR" sz="1400" b="1" dirty="0">
                <a:solidFill>
                  <a:srgbClr val="FFFFFF"/>
                </a:solidFill>
                <a:ea typeface="+mn-ea"/>
                <a:cs typeface="Arial" charset="0"/>
              </a:rPr>
              <a:t> GESTIONNAIRE</a:t>
            </a:r>
          </a:p>
        </p:txBody>
      </p:sp>
      <p:sp>
        <p:nvSpPr>
          <p:cNvPr id="8" name="AutoShape 16"/>
          <p:cNvSpPr>
            <a:spLocks noChangeArrowheads="1"/>
          </p:cNvSpPr>
          <p:nvPr/>
        </p:nvSpPr>
        <p:spPr bwMode="auto">
          <a:xfrm>
            <a:off x="3446585" y="708027"/>
            <a:ext cx="5578461" cy="790575"/>
          </a:xfrm>
          <a:prstGeom prst="roundRect">
            <a:avLst>
              <a:gd name="adj" fmla="val 16667"/>
            </a:avLst>
          </a:prstGeom>
          <a:solidFill>
            <a:srgbClr val="FFFF99"/>
          </a:solidFill>
          <a:ln w="9525">
            <a:solidFill>
              <a:srgbClr val="0033CC"/>
            </a:solidFill>
            <a:round/>
            <a:headEnd/>
            <a:tailEnd/>
          </a:ln>
        </p:spPr>
        <p:txBody>
          <a:bodyPr wrap="none" anchor="ct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pPr eaLnBrk="1" hangingPunct="1"/>
            <a:endParaRPr lang="fr-FR" altLang="fr-FR">
              <a:solidFill>
                <a:srgbClr val="000000"/>
              </a:solidFill>
            </a:endParaRPr>
          </a:p>
        </p:txBody>
      </p:sp>
      <p:sp>
        <p:nvSpPr>
          <p:cNvPr id="9" name="Rectangle 7"/>
          <p:cNvSpPr>
            <a:spLocks noChangeArrowheads="1"/>
          </p:cNvSpPr>
          <p:nvPr/>
        </p:nvSpPr>
        <p:spPr bwMode="auto">
          <a:xfrm>
            <a:off x="3247341" y="704850"/>
            <a:ext cx="5943600"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pPr algn="ctr" eaLnBrk="1" hangingPunct="1"/>
            <a:r>
              <a:rPr lang="fr-FR" altLang="fr-FR" b="1">
                <a:solidFill>
                  <a:srgbClr val="FF0000"/>
                </a:solidFill>
              </a:rPr>
              <a:t>Etablissement d’un cahier des charges</a:t>
            </a:r>
          </a:p>
          <a:p>
            <a:pPr algn="ctr" eaLnBrk="1" hangingPunct="1"/>
            <a:r>
              <a:rPr lang="fr-FR" altLang="fr-FR" sz="1200">
                <a:solidFill>
                  <a:srgbClr val="000000"/>
                </a:solidFill>
                <a:latin typeface="Comic Sans MS" panose="030F0702030302020204" pitchFamily="66" charset="0"/>
              </a:rPr>
              <a:t>(Bases : Normes,  référentiels nationaux, européens  ou internationaux </a:t>
            </a:r>
          </a:p>
          <a:p>
            <a:pPr algn="ctr" eaLnBrk="1" hangingPunct="1"/>
            <a:r>
              <a:rPr lang="fr-FR" altLang="fr-FR" sz="1200">
                <a:solidFill>
                  <a:srgbClr val="000000"/>
                </a:solidFill>
                <a:latin typeface="Comic Sans MS" panose="030F0702030302020204" pitchFamily="66" charset="0"/>
                <a:sym typeface="Wingdings" panose="05000000000000000000" pitchFamily="2" charset="2"/>
              </a:rPr>
              <a:t> </a:t>
            </a:r>
            <a:r>
              <a:rPr lang="fr-FR" altLang="fr-FR" sz="1200">
                <a:solidFill>
                  <a:srgbClr val="000000"/>
                </a:solidFill>
                <a:latin typeface="Comic Sans MS" panose="030F0702030302020204" pitchFamily="66" charset="0"/>
              </a:rPr>
              <a:t> Définition des performances attendues /objectifs de gestion)</a:t>
            </a:r>
          </a:p>
        </p:txBody>
      </p:sp>
      <p:sp>
        <p:nvSpPr>
          <p:cNvPr id="10" name="Text Box 9"/>
          <p:cNvSpPr txBox="1">
            <a:spLocks noChangeArrowheads="1"/>
          </p:cNvSpPr>
          <p:nvPr/>
        </p:nvSpPr>
        <p:spPr bwMode="auto">
          <a:xfrm>
            <a:off x="4993591" y="3162300"/>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pPr eaLnBrk="1" hangingPunct="1"/>
            <a:endParaRPr lang="fr-FR" altLang="fr-FR">
              <a:solidFill>
                <a:srgbClr val="000000"/>
              </a:solidFill>
            </a:endParaRPr>
          </a:p>
        </p:txBody>
      </p:sp>
      <p:sp>
        <p:nvSpPr>
          <p:cNvPr id="11" name="AutoShape 25"/>
          <p:cNvSpPr>
            <a:spLocks noChangeArrowheads="1"/>
          </p:cNvSpPr>
          <p:nvPr/>
        </p:nvSpPr>
        <p:spPr bwMode="auto">
          <a:xfrm>
            <a:off x="4809441" y="3068638"/>
            <a:ext cx="2581275" cy="627062"/>
          </a:xfrm>
          <a:prstGeom prst="roundRect">
            <a:avLst>
              <a:gd name="adj" fmla="val 16667"/>
            </a:avLst>
          </a:prstGeom>
          <a:solidFill>
            <a:srgbClr val="0070C0"/>
          </a:solidFill>
          <a:ln w="9525">
            <a:solidFill>
              <a:srgbClr val="0033CC"/>
            </a:solidFill>
            <a:round/>
            <a:headEnd/>
            <a:tailEnd/>
          </a:ln>
        </p:spPr>
        <p:txBody>
          <a:bodyPr wrap="none" anchor="ct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pPr eaLnBrk="1" hangingPunct="1"/>
            <a:endParaRPr lang="fr-FR" altLang="fr-FR">
              <a:solidFill>
                <a:srgbClr val="000000"/>
              </a:solidFill>
            </a:endParaRPr>
          </a:p>
        </p:txBody>
      </p:sp>
      <p:sp>
        <p:nvSpPr>
          <p:cNvPr id="12" name="Rectangle 10"/>
          <p:cNvSpPr>
            <a:spLocks noChangeArrowheads="1"/>
          </p:cNvSpPr>
          <p:nvPr/>
        </p:nvSpPr>
        <p:spPr bwMode="auto">
          <a:xfrm>
            <a:off x="4809441" y="3116264"/>
            <a:ext cx="250031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pPr algn="ctr" eaLnBrk="1" hangingPunct="1">
              <a:spcBef>
                <a:spcPct val="20000"/>
              </a:spcBef>
            </a:pPr>
            <a:r>
              <a:rPr lang="fr-FR" altLang="fr-FR" sz="1400">
                <a:solidFill>
                  <a:schemeClr val="bg1"/>
                </a:solidFill>
                <a:latin typeface="Comic Sans MS" panose="030F0702030302020204" pitchFamily="66" charset="0"/>
              </a:rPr>
              <a:t>Délivrance de l’attestation initiale de conformité</a:t>
            </a:r>
          </a:p>
        </p:txBody>
      </p:sp>
      <p:sp>
        <p:nvSpPr>
          <p:cNvPr id="13" name="Line 34"/>
          <p:cNvSpPr>
            <a:spLocks noChangeShapeType="1"/>
          </p:cNvSpPr>
          <p:nvPr/>
        </p:nvSpPr>
        <p:spPr bwMode="auto">
          <a:xfrm flipV="1">
            <a:off x="4171268" y="3717925"/>
            <a:ext cx="1887537" cy="1049338"/>
          </a:xfrm>
          <a:prstGeom prst="line">
            <a:avLst/>
          </a:prstGeom>
          <a:noFill/>
          <a:ln w="38100">
            <a:solidFill>
              <a:schemeClr val="bg1">
                <a:lumMod val="50000"/>
              </a:schemeClr>
            </a:solidFill>
            <a:round/>
            <a:headEnd type="triangle" w="med" len="med"/>
            <a:tailEnd/>
          </a:ln>
          <a:effectLst/>
        </p:spPr>
        <p:txBody>
          <a:bodyPr/>
          <a:lstStyle/>
          <a:p>
            <a:pPr eaLnBrk="1" hangingPunct="1">
              <a:defRPr/>
            </a:pPr>
            <a:endParaRPr lang="fr-FR">
              <a:solidFill>
                <a:srgbClr val="000000"/>
              </a:solidFill>
              <a:ea typeface="+mn-ea"/>
              <a:cs typeface="Arial" charset="0"/>
            </a:endParaRPr>
          </a:p>
        </p:txBody>
      </p:sp>
      <p:sp>
        <p:nvSpPr>
          <p:cNvPr id="14" name="Rectangle à coins arrondis 41"/>
          <p:cNvSpPr>
            <a:spLocks noChangeArrowheads="1"/>
          </p:cNvSpPr>
          <p:nvPr/>
        </p:nvSpPr>
        <p:spPr bwMode="auto">
          <a:xfrm>
            <a:off x="3247341" y="4806952"/>
            <a:ext cx="1895475" cy="479425"/>
          </a:xfrm>
          <a:prstGeom prst="roundRect">
            <a:avLst>
              <a:gd name="adj" fmla="val 16667"/>
            </a:avLst>
          </a:prstGeom>
          <a:solidFill>
            <a:srgbClr val="FFCC66"/>
          </a:solidFill>
          <a:ln w="38100" algn="ctr">
            <a:solidFill>
              <a:srgbClr val="7030A0"/>
            </a:solidFill>
            <a:round/>
            <a:headEnd/>
            <a:tailEnd/>
          </a:ln>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pPr algn="ctr"/>
            <a:r>
              <a:rPr lang="fr-FR" altLang="fr-FR" sz="1200" b="1">
                <a:solidFill>
                  <a:srgbClr val="7030A0"/>
                </a:solidFill>
                <a:latin typeface="Arial" panose="020B0604020202020204" pitchFamily="34" charset="0"/>
              </a:rPr>
              <a:t>Contrôle lot par lot de fabrication </a:t>
            </a:r>
          </a:p>
        </p:txBody>
      </p:sp>
      <p:sp>
        <p:nvSpPr>
          <p:cNvPr id="15" name="Text Box 8"/>
          <p:cNvSpPr txBox="1">
            <a:spLocks noChangeArrowheads="1"/>
          </p:cNvSpPr>
          <p:nvPr/>
        </p:nvSpPr>
        <p:spPr bwMode="auto">
          <a:xfrm>
            <a:off x="3790268" y="1963738"/>
            <a:ext cx="46450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pPr algn="ctr" eaLnBrk="1" hangingPunct="1"/>
            <a:r>
              <a:rPr lang="fr-FR" altLang="fr-FR" sz="1600" b="1">
                <a:solidFill>
                  <a:srgbClr val="000000"/>
                </a:solidFill>
              </a:rPr>
              <a:t>1/ Examen du dossier de validation</a:t>
            </a:r>
          </a:p>
          <a:p>
            <a:pPr algn="ctr" eaLnBrk="1" hangingPunct="1"/>
            <a:r>
              <a:rPr lang="fr-FR" altLang="fr-FR" sz="1600" b="1">
                <a:solidFill>
                  <a:srgbClr val="000000"/>
                </a:solidFill>
              </a:rPr>
              <a:t>2/ Réalisation du contrôle initial</a:t>
            </a:r>
          </a:p>
        </p:txBody>
      </p:sp>
      <p:sp>
        <p:nvSpPr>
          <p:cNvPr id="16" name="Line 22"/>
          <p:cNvSpPr>
            <a:spLocks noChangeShapeType="1"/>
          </p:cNvSpPr>
          <p:nvPr/>
        </p:nvSpPr>
        <p:spPr bwMode="auto">
          <a:xfrm flipV="1">
            <a:off x="3669616" y="2286000"/>
            <a:ext cx="715963" cy="7938"/>
          </a:xfrm>
          <a:prstGeom prst="line">
            <a:avLst/>
          </a:prstGeom>
          <a:noFill/>
          <a:ln w="38100">
            <a:solidFill>
              <a:srgbClr val="0033CC"/>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17" name="Text Box 23"/>
          <p:cNvSpPr txBox="1">
            <a:spLocks noChangeArrowheads="1"/>
          </p:cNvSpPr>
          <p:nvPr/>
        </p:nvSpPr>
        <p:spPr bwMode="auto">
          <a:xfrm>
            <a:off x="2570918" y="2060850"/>
            <a:ext cx="1013145" cy="461665"/>
          </a:xfrm>
          <a:prstGeom prst="rect">
            <a:avLst/>
          </a:prstGeom>
          <a:solidFill>
            <a:schemeClr val="accent6">
              <a:lumMod val="20000"/>
              <a:lumOff val="80000"/>
            </a:schemeClr>
          </a:solidFill>
          <a:ln w="9525">
            <a:noFill/>
            <a:miter lim="800000"/>
            <a:headEnd/>
            <a:tailEnd/>
          </a:ln>
          <a:effectLst/>
          <a:scene3d>
            <a:camera prst="orthographicFront"/>
            <a:lightRig rig="threePt" dir="t"/>
          </a:scene3d>
          <a:sp3d>
            <a:bevelT/>
          </a:sp3d>
        </p:spPr>
        <p:txBody>
          <a:bodyPr>
            <a:spAutoFit/>
          </a:bodyPr>
          <a:lstStyle/>
          <a:p>
            <a:pPr algn="ctr" eaLnBrk="1" hangingPunct="1">
              <a:defRPr/>
            </a:pPr>
            <a:r>
              <a:rPr lang="fr-FR" sz="1200" b="1" dirty="0">
                <a:solidFill>
                  <a:srgbClr val="000000"/>
                </a:solidFill>
                <a:ea typeface="+mn-ea"/>
                <a:cs typeface="Arial" charset="0"/>
              </a:rPr>
              <a:t>FABRICANTS</a:t>
            </a:r>
          </a:p>
          <a:p>
            <a:pPr algn="ctr" eaLnBrk="1" hangingPunct="1">
              <a:defRPr/>
            </a:pPr>
            <a:r>
              <a:rPr lang="fr-FR" sz="1200" b="1" dirty="0">
                <a:solidFill>
                  <a:srgbClr val="000000"/>
                </a:solidFill>
                <a:ea typeface="+mn-ea"/>
                <a:cs typeface="Arial" charset="0"/>
              </a:rPr>
              <a:t>DE REACTIFS</a:t>
            </a:r>
          </a:p>
        </p:txBody>
      </p:sp>
      <p:sp>
        <p:nvSpPr>
          <p:cNvPr id="18" name="ZoneTexte 17"/>
          <p:cNvSpPr txBox="1"/>
          <p:nvPr/>
        </p:nvSpPr>
        <p:spPr>
          <a:xfrm>
            <a:off x="5596842" y="5318127"/>
            <a:ext cx="2730500" cy="738664"/>
          </a:xfrm>
          <a:prstGeom prst="rect">
            <a:avLst/>
          </a:prstGeom>
          <a:solidFill>
            <a:schemeClr val="bg1"/>
          </a:solidFill>
          <a:ln w="28575">
            <a:solidFill>
              <a:srgbClr val="002060"/>
            </a:solidFill>
          </a:ln>
        </p:spPr>
        <p:txBody>
          <a:bodyPr>
            <a:spAutoFit/>
          </a:bodyPr>
          <a:lstStyle/>
          <a:p>
            <a:pPr eaLnBrk="1" fontAlgn="auto" hangingPunct="1">
              <a:spcBef>
                <a:spcPts val="0"/>
              </a:spcBef>
              <a:spcAft>
                <a:spcPts val="0"/>
              </a:spcAft>
              <a:defRPr/>
            </a:pPr>
            <a:r>
              <a:rPr lang="fr-FR" sz="1050" b="1" dirty="0">
                <a:latin typeface="+mn-lt"/>
                <a:ea typeface="+mn-ea"/>
              </a:rPr>
              <a:t>Modifications de composition, d’usage, de dénomination, de caractéristiques ou de performances  du réactif </a:t>
            </a:r>
          </a:p>
          <a:p>
            <a:pPr eaLnBrk="1" fontAlgn="auto" hangingPunct="1">
              <a:spcBef>
                <a:spcPts val="0"/>
              </a:spcBef>
              <a:spcAft>
                <a:spcPts val="0"/>
              </a:spcAft>
              <a:defRPr/>
            </a:pPr>
            <a:r>
              <a:rPr lang="fr-FR" sz="1050" b="1" dirty="0">
                <a:latin typeface="+mn-lt"/>
                <a:ea typeface="+mn-ea"/>
              </a:rPr>
              <a:t>Modifications de la raison sociale du fabricant</a:t>
            </a:r>
          </a:p>
        </p:txBody>
      </p:sp>
      <p:sp>
        <p:nvSpPr>
          <p:cNvPr id="19" name="Text Box 30"/>
          <p:cNvSpPr txBox="1">
            <a:spLocks noChangeArrowheads="1"/>
          </p:cNvSpPr>
          <p:nvPr/>
        </p:nvSpPr>
        <p:spPr bwMode="auto">
          <a:xfrm>
            <a:off x="4529851" y="4073471"/>
            <a:ext cx="1512715" cy="338554"/>
          </a:xfrm>
          <a:prstGeom prst="rect">
            <a:avLst/>
          </a:prstGeom>
          <a:solidFill>
            <a:srgbClr val="FF9900"/>
          </a:solidFill>
          <a:ln w="9525">
            <a:noFill/>
            <a:miter lim="800000"/>
            <a:headEnd/>
            <a:tailEnd/>
          </a:ln>
          <a:effectLst/>
          <a:scene3d>
            <a:camera prst="orthographicFront"/>
            <a:lightRig rig="threePt" dir="t"/>
          </a:scene3d>
          <a:sp3d>
            <a:bevelT/>
          </a:sp3d>
        </p:spPr>
        <p:txBody>
          <a:bodyPr>
            <a:spAutoFit/>
          </a:bodyPr>
          <a:lstStyle/>
          <a:p>
            <a:pPr eaLnBrk="1" hangingPunct="1">
              <a:defRPr/>
            </a:pPr>
            <a:r>
              <a:rPr lang="fr-FR" sz="1600" b="1" dirty="0">
                <a:ea typeface="+mn-ea"/>
                <a:cs typeface="Arial" charset="0"/>
              </a:rPr>
              <a:t>REACTIF   cat. C</a:t>
            </a:r>
          </a:p>
        </p:txBody>
      </p:sp>
      <p:sp>
        <p:nvSpPr>
          <p:cNvPr id="20" name="Text Box 30"/>
          <p:cNvSpPr txBox="1">
            <a:spLocks noChangeArrowheads="1"/>
          </p:cNvSpPr>
          <p:nvPr/>
        </p:nvSpPr>
        <p:spPr bwMode="auto">
          <a:xfrm>
            <a:off x="6382612" y="4079847"/>
            <a:ext cx="1512715" cy="338554"/>
          </a:xfrm>
          <a:prstGeom prst="rect">
            <a:avLst/>
          </a:prstGeom>
          <a:solidFill>
            <a:srgbClr val="FF9900"/>
          </a:solidFill>
          <a:ln w="9525">
            <a:noFill/>
            <a:miter lim="800000"/>
            <a:headEnd/>
            <a:tailEnd/>
          </a:ln>
          <a:effectLst/>
          <a:scene3d>
            <a:camera prst="orthographicFront"/>
            <a:lightRig rig="threePt" dir="t"/>
          </a:scene3d>
          <a:sp3d>
            <a:bevelT/>
          </a:sp3d>
        </p:spPr>
        <p:txBody>
          <a:bodyPr>
            <a:spAutoFit/>
          </a:bodyPr>
          <a:lstStyle/>
          <a:p>
            <a:pPr eaLnBrk="1" hangingPunct="1">
              <a:defRPr/>
            </a:pPr>
            <a:r>
              <a:rPr lang="fr-FR" sz="1600" b="1" dirty="0">
                <a:ea typeface="+mn-ea"/>
                <a:cs typeface="Arial" charset="0"/>
              </a:rPr>
              <a:t>REACTIF   cat. B</a:t>
            </a:r>
          </a:p>
        </p:txBody>
      </p:sp>
      <p:sp>
        <p:nvSpPr>
          <p:cNvPr id="21" name="Line 34"/>
          <p:cNvSpPr>
            <a:spLocks noChangeShapeType="1"/>
          </p:cNvSpPr>
          <p:nvPr/>
        </p:nvSpPr>
        <p:spPr bwMode="auto">
          <a:xfrm flipH="1" flipV="1">
            <a:off x="6065154" y="3717925"/>
            <a:ext cx="1036639" cy="361950"/>
          </a:xfrm>
          <a:prstGeom prst="line">
            <a:avLst/>
          </a:prstGeom>
          <a:noFill/>
          <a:ln w="38100">
            <a:solidFill>
              <a:schemeClr val="bg1">
                <a:lumMod val="50000"/>
              </a:schemeClr>
            </a:solidFill>
            <a:round/>
            <a:headEnd type="triangle" w="med" len="med"/>
            <a:tailEnd/>
          </a:ln>
          <a:effectLst/>
        </p:spPr>
        <p:txBody>
          <a:bodyPr/>
          <a:lstStyle/>
          <a:p>
            <a:pPr eaLnBrk="1" hangingPunct="1">
              <a:defRPr/>
            </a:pPr>
            <a:endParaRPr lang="fr-FR">
              <a:solidFill>
                <a:srgbClr val="000000"/>
              </a:solidFill>
              <a:ea typeface="+mn-ea"/>
              <a:cs typeface="Arial" charset="0"/>
            </a:endParaRPr>
          </a:p>
        </p:txBody>
      </p:sp>
      <p:sp>
        <p:nvSpPr>
          <p:cNvPr id="22" name="Line 34"/>
          <p:cNvSpPr>
            <a:spLocks noChangeShapeType="1"/>
          </p:cNvSpPr>
          <p:nvPr/>
        </p:nvSpPr>
        <p:spPr bwMode="auto">
          <a:xfrm flipH="1" flipV="1">
            <a:off x="6041341" y="2609850"/>
            <a:ext cx="0" cy="458788"/>
          </a:xfrm>
          <a:prstGeom prst="line">
            <a:avLst/>
          </a:prstGeom>
          <a:noFill/>
          <a:ln w="38100">
            <a:solidFill>
              <a:schemeClr val="bg1">
                <a:lumMod val="50000"/>
              </a:schemeClr>
            </a:solidFill>
            <a:round/>
            <a:headEnd type="triangle" w="med" len="med"/>
            <a:tailEnd/>
          </a:ln>
          <a:effectLst/>
        </p:spPr>
        <p:txBody>
          <a:bodyPr/>
          <a:lstStyle/>
          <a:p>
            <a:pPr eaLnBrk="1" hangingPunct="1">
              <a:defRPr/>
            </a:pPr>
            <a:endParaRPr lang="fr-FR">
              <a:solidFill>
                <a:srgbClr val="000000"/>
              </a:solidFill>
              <a:ea typeface="+mn-ea"/>
              <a:cs typeface="Arial" charset="0"/>
            </a:endParaRPr>
          </a:p>
        </p:txBody>
      </p:sp>
      <p:sp>
        <p:nvSpPr>
          <p:cNvPr id="23" name="Line 34"/>
          <p:cNvSpPr>
            <a:spLocks noChangeShapeType="1"/>
          </p:cNvSpPr>
          <p:nvPr/>
        </p:nvSpPr>
        <p:spPr bwMode="auto">
          <a:xfrm flipH="1" flipV="1">
            <a:off x="5271403" y="4391025"/>
            <a:ext cx="1792288" cy="895350"/>
          </a:xfrm>
          <a:prstGeom prst="line">
            <a:avLst/>
          </a:prstGeom>
          <a:noFill/>
          <a:ln w="38100">
            <a:solidFill>
              <a:schemeClr val="bg1">
                <a:lumMod val="50000"/>
              </a:schemeClr>
            </a:solidFill>
            <a:round/>
            <a:headEnd type="triangle" w="med" len="med"/>
            <a:tailEnd/>
          </a:ln>
          <a:effectLst/>
        </p:spPr>
        <p:txBody>
          <a:bodyPr/>
          <a:lstStyle/>
          <a:p>
            <a:pPr eaLnBrk="1" hangingPunct="1">
              <a:defRPr/>
            </a:pPr>
            <a:endParaRPr lang="fr-FR">
              <a:solidFill>
                <a:srgbClr val="000000"/>
              </a:solidFill>
              <a:ea typeface="+mn-ea"/>
              <a:cs typeface="Arial" charset="0"/>
            </a:endParaRPr>
          </a:p>
        </p:txBody>
      </p:sp>
      <p:sp>
        <p:nvSpPr>
          <p:cNvPr id="24" name="Line 34"/>
          <p:cNvSpPr>
            <a:spLocks noChangeShapeType="1"/>
          </p:cNvSpPr>
          <p:nvPr/>
        </p:nvSpPr>
        <p:spPr bwMode="auto">
          <a:xfrm flipV="1">
            <a:off x="7093853" y="4437065"/>
            <a:ext cx="7939" cy="896937"/>
          </a:xfrm>
          <a:prstGeom prst="line">
            <a:avLst/>
          </a:prstGeom>
          <a:noFill/>
          <a:ln w="38100">
            <a:solidFill>
              <a:schemeClr val="bg1">
                <a:lumMod val="50000"/>
              </a:schemeClr>
            </a:solidFill>
            <a:round/>
            <a:headEnd type="triangle" w="med" len="med"/>
            <a:tailEnd/>
          </a:ln>
          <a:effectLst/>
        </p:spPr>
        <p:txBody>
          <a:bodyPr/>
          <a:lstStyle/>
          <a:p>
            <a:pPr eaLnBrk="1" hangingPunct="1">
              <a:defRPr/>
            </a:pPr>
            <a:endParaRPr lang="fr-FR">
              <a:solidFill>
                <a:srgbClr val="000000"/>
              </a:solidFill>
              <a:ea typeface="+mn-ea"/>
              <a:cs typeface="Arial" charset="0"/>
            </a:endParaRPr>
          </a:p>
        </p:txBody>
      </p:sp>
      <p:sp>
        <p:nvSpPr>
          <p:cNvPr id="25" name="Line 34"/>
          <p:cNvSpPr>
            <a:spLocks noChangeShapeType="1"/>
          </p:cNvSpPr>
          <p:nvPr/>
        </p:nvSpPr>
        <p:spPr bwMode="auto">
          <a:xfrm flipH="1">
            <a:off x="8327342" y="5768975"/>
            <a:ext cx="674687" cy="0"/>
          </a:xfrm>
          <a:prstGeom prst="line">
            <a:avLst/>
          </a:prstGeom>
          <a:noFill/>
          <a:ln w="38100">
            <a:solidFill>
              <a:schemeClr val="bg1">
                <a:lumMod val="50000"/>
              </a:schemeClr>
            </a:solidFill>
            <a:round/>
            <a:headEnd type="none" w="med" len="med"/>
            <a:tailEnd type="none" w="med" len="med"/>
          </a:ln>
          <a:effectLst/>
        </p:spPr>
        <p:txBody>
          <a:bodyPr/>
          <a:lstStyle/>
          <a:p>
            <a:pPr eaLnBrk="1" hangingPunct="1">
              <a:defRPr/>
            </a:pPr>
            <a:endParaRPr lang="fr-FR">
              <a:solidFill>
                <a:srgbClr val="000000"/>
              </a:solidFill>
              <a:ea typeface="+mn-ea"/>
              <a:cs typeface="Arial" charset="0"/>
            </a:endParaRPr>
          </a:p>
        </p:txBody>
      </p:sp>
      <p:sp>
        <p:nvSpPr>
          <p:cNvPr id="26" name="Line 34"/>
          <p:cNvSpPr>
            <a:spLocks noChangeShapeType="1"/>
          </p:cNvSpPr>
          <p:nvPr/>
        </p:nvSpPr>
        <p:spPr bwMode="auto">
          <a:xfrm flipH="1">
            <a:off x="9002028" y="3898902"/>
            <a:ext cx="0" cy="1870075"/>
          </a:xfrm>
          <a:prstGeom prst="line">
            <a:avLst/>
          </a:prstGeom>
          <a:noFill/>
          <a:ln w="38100">
            <a:solidFill>
              <a:schemeClr val="bg1">
                <a:lumMod val="50000"/>
              </a:schemeClr>
            </a:solidFill>
            <a:round/>
            <a:headEnd type="triangle" w="med" len="med"/>
            <a:tailEnd type="none" w="med" len="med"/>
          </a:ln>
          <a:effectLst/>
        </p:spPr>
        <p:txBody>
          <a:bodyPr/>
          <a:lstStyle/>
          <a:p>
            <a:pPr eaLnBrk="1" hangingPunct="1">
              <a:defRPr/>
            </a:pPr>
            <a:endParaRPr lang="fr-FR">
              <a:solidFill>
                <a:srgbClr val="000000"/>
              </a:solidFill>
              <a:ea typeface="+mn-ea"/>
              <a:cs typeface="Arial" charset="0"/>
            </a:endParaRPr>
          </a:p>
        </p:txBody>
      </p:sp>
      <p:sp>
        <p:nvSpPr>
          <p:cNvPr id="27" name="Line 34"/>
          <p:cNvSpPr>
            <a:spLocks noChangeShapeType="1"/>
          </p:cNvSpPr>
          <p:nvPr/>
        </p:nvSpPr>
        <p:spPr bwMode="auto">
          <a:xfrm flipH="1" flipV="1">
            <a:off x="7893953" y="2263775"/>
            <a:ext cx="1117600" cy="7938"/>
          </a:xfrm>
          <a:prstGeom prst="line">
            <a:avLst/>
          </a:prstGeom>
          <a:noFill/>
          <a:ln w="38100">
            <a:solidFill>
              <a:schemeClr val="bg1">
                <a:lumMod val="50000"/>
              </a:schemeClr>
            </a:solidFill>
            <a:prstDash val="sysDash"/>
            <a:round/>
            <a:headEnd type="none" w="med" len="med"/>
            <a:tailEnd type="triangle" w="med" len="med"/>
          </a:ln>
          <a:effectLst/>
        </p:spPr>
        <p:txBody>
          <a:bodyPr/>
          <a:lstStyle/>
          <a:p>
            <a:pPr eaLnBrk="1" hangingPunct="1">
              <a:defRPr/>
            </a:pPr>
            <a:endParaRPr lang="fr-FR">
              <a:solidFill>
                <a:srgbClr val="000000"/>
              </a:solidFill>
              <a:ea typeface="+mn-ea"/>
              <a:cs typeface="Arial" charset="0"/>
            </a:endParaRPr>
          </a:p>
        </p:txBody>
      </p:sp>
      <p:sp>
        <p:nvSpPr>
          <p:cNvPr id="28" name="Line 34"/>
          <p:cNvSpPr>
            <a:spLocks noChangeShapeType="1"/>
          </p:cNvSpPr>
          <p:nvPr/>
        </p:nvSpPr>
        <p:spPr bwMode="auto">
          <a:xfrm flipH="1" flipV="1">
            <a:off x="6041341" y="1498602"/>
            <a:ext cx="0" cy="417513"/>
          </a:xfrm>
          <a:prstGeom prst="line">
            <a:avLst/>
          </a:prstGeom>
          <a:noFill/>
          <a:ln w="38100">
            <a:solidFill>
              <a:schemeClr val="bg1">
                <a:lumMod val="50000"/>
              </a:schemeClr>
            </a:solidFill>
            <a:round/>
            <a:headEnd type="triangle" w="med" len="med"/>
            <a:tailEnd/>
          </a:ln>
          <a:effectLst/>
        </p:spPr>
        <p:txBody>
          <a:bodyPr/>
          <a:lstStyle/>
          <a:p>
            <a:pPr eaLnBrk="1" hangingPunct="1">
              <a:defRPr/>
            </a:pPr>
            <a:endParaRPr lang="fr-FR">
              <a:solidFill>
                <a:srgbClr val="000000"/>
              </a:solidFill>
              <a:ea typeface="+mn-ea"/>
              <a:cs typeface="Arial" charset="0"/>
            </a:endParaRPr>
          </a:p>
        </p:txBody>
      </p:sp>
      <p:sp>
        <p:nvSpPr>
          <p:cNvPr id="29" name="Organigramme : Décision 19"/>
          <p:cNvSpPr>
            <a:spLocks noChangeArrowheads="1"/>
          </p:cNvSpPr>
          <p:nvPr/>
        </p:nvSpPr>
        <p:spPr bwMode="auto">
          <a:xfrm>
            <a:off x="8182879" y="3068638"/>
            <a:ext cx="1638300" cy="792162"/>
          </a:xfrm>
          <a:prstGeom prst="flowChartDecision">
            <a:avLst/>
          </a:prstGeom>
          <a:solidFill>
            <a:schemeClr val="accent1"/>
          </a:solidFill>
          <a:ln w="9525" algn="ctr">
            <a:solidFill>
              <a:schemeClr val="tx1"/>
            </a:solidFill>
            <a:round/>
            <a:headEnd/>
            <a:tailEnd/>
          </a:ln>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endParaRPr lang="fr-FR" altLang="fr-FR" sz="2400" b="1">
              <a:latin typeface="Arial" panose="020B0604020202020204" pitchFamily="34" charset="0"/>
            </a:endParaRPr>
          </a:p>
        </p:txBody>
      </p:sp>
      <p:sp>
        <p:nvSpPr>
          <p:cNvPr id="30" name="ZoneTexte 18"/>
          <p:cNvSpPr txBox="1">
            <a:spLocks noChangeArrowheads="1"/>
          </p:cNvSpPr>
          <p:nvPr/>
        </p:nvSpPr>
        <p:spPr bwMode="auto">
          <a:xfrm>
            <a:off x="8398777" y="3284539"/>
            <a:ext cx="125253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pPr algn="ctr" eaLnBrk="1" hangingPunct="1"/>
            <a:r>
              <a:rPr lang="fr-FR" altLang="fr-FR" sz="1200" b="1">
                <a:latin typeface="Arial" panose="020B0604020202020204" pitchFamily="34" charset="0"/>
              </a:rPr>
              <a:t>Analyse par  le LNR </a:t>
            </a:r>
          </a:p>
        </p:txBody>
      </p:sp>
      <p:sp>
        <p:nvSpPr>
          <p:cNvPr id="31" name="Line 34"/>
          <p:cNvSpPr>
            <a:spLocks noChangeShapeType="1"/>
          </p:cNvSpPr>
          <p:nvPr/>
        </p:nvSpPr>
        <p:spPr bwMode="auto">
          <a:xfrm flipH="1">
            <a:off x="9002028" y="2255840"/>
            <a:ext cx="0" cy="814387"/>
          </a:xfrm>
          <a:prstGeom prst="line">
            <a:avLst/>
          </a:prstGeom>
          <a:noFill/>
          <a:ln w="38100">
            <a:solidFill>
              <a:schemeClr val="bg1">
                <a:lumMod val="50000"/>
              </a:schemeClr>
            </a:solidFill>
            <a:prstDash val="sysDash"/>
            <a:round/>
            <a:headEnd type="none" w="med" len="med"/>
            <a:tailEnd type="none" w="med" len="med"/>
          </a:ln>
          <a:effectLst/>
        </p:spPr>
        <p:txBody>
          <a:bodyPr/>
          <a:lstStyle/>
          <a:p>
            <a:pPr eaLnBrk="1" hangingPunct="1">
              <a:defRPr/>
            </a:pPr>
            <a:endParaRPr lang="fr-FR">
              <a:solidFill>
                <a:srgbClr val="000000"/>
              </a:solidFill>
              <a:ea typeface="+mn-ea"/>
              <a:cs typeface="Arial" charset="0"/>
            </a:endParaRPr>
          </a:p>
        </p:txBody>
      </p:sp>
      <p:sp>
        <p:nvSpPr>
          <p:cNvPr id="2" name="ZoneTexte 1"/>
          <p:cNvSpPr txBox="1"/>
          <p:nvPr/>
        </p:nvSpPr>
        <p:spPr>
          <a:xfrm>
            <a:off x="312515" y="261023"/>
            <a:ext cx="2048719" cy="1754326"/>
          </a:xfrm>
          <a:prstGeom prst="rect">
            <a:avLst/>
          </a:prstGeom>
          <a:noFill/>
        </p:spPr>
        <p:txBody>
          <a:bodyPr wrap="square" rtlCol="0">
            <a:spAutoFit/>
          </a:bodyPr>
          <a:lstStyle/>
          <a:p>
            <a:pPr algn="ctr"/>
            <a:r>
              <a:rPr lang="fr-FR" dirty="0"/>
              <a:t>Schéma général</a:t>
            </a:r>
          </a:p>
          <a:p>
            <a:pPr algn="ctr"/>
            <a:r>
              <a:rPr lang="fr-FR" dirty="0"/>
              <a:t>du contrôle des réactifs en santé animale</a:t>
            </a:r>
          </a:p>
          <a:p>
            <a:pPr algn="ctr"/>
            <a:r>
              <a:rPr lang="fr-FR" dirty="0"/>
              <a:t>(Prophylaxie des animaux de rente)</a:t>
            </a:r>
          </a:p>
        </p:txBody>
      </p:sp>
      <p:pic>
        <p:nvPicPr>
          <p:cNvPr id="32" name="Picture 13"/>
          <p:cNvPicPr>
            <a:picLocks noChangeAspect="1" noChangeArrowheads="1"/>
          </p:cNvPicPr>
          <p:nvPr/>
        </p:nvPicPr>
        <p:blipFill>
          <a:blip r:embed="rId2" cstate="print"/>
          <a:srcRect/>
          <a:stretch>
            <a:fillRect/>
          </a:stretch>
        </p:blipFill>
        <p:spPr bwMode="auto">
          <a:xfrm>
            <a:off x="224209" y="6237612"/>
            <a:ext cx="11887200" cy="325437"/>
          </a:xfrm>
          <a:prstGeom prst="rect">
            <a:avLst/>
          </a:prstGeom>
          <a:noFill/>
          <a:ln w="9525">
            <a:noFill/>
            <a:miter lim="800000"/>
            <a:headEnd/>
            <a:tailEnd/>
          </a:ln>
        </p:spPr>
      </p:pic>
      <p:sp>
        <p:nvSpPr>
          <p:cNvPr id="33" name="ZoneTexte 32"/>
          <p:cNvSpPr txBox="1"/>
          <p:nvPr/>
        </p:nvSpPr>
        <p:spPr>
          <a:xfrm>
            <a:off x="832582" y="3343309"/>
            <a:ext cx="2453492" cy="646331"/>
          </a:xfrm>
          <a:prstGeom prst="rect">
            <a:avLst/>
          </a:prstGeom>
          <a:noFill/>
        </p:spPr>
        <p:txBody>
          <a:bodyPr wrap="none" rtlCol="0">
            <a:spAutoFit/>
          </a:bodyPr>
          <a:lstStyle/>
          <a:p>
            <a:r>
              <a:rPr lang="fr-FR" dirty="0"/>
              <a:t>Collections de référence</a:t>
            </a:r>
          </a:p>
          <a:p>
            <a:r>
              <a:rPr lang="fr-FR" dirty="0"/>
              <a:t>Etalons (NED) </a:t>
            </a:r>
          </a:p>
        </p:txBody>
      </p:sp>
    </p:spTree>
    <p:extLst>
      <p:ext uri="{BB962C8B-B14F-4D97-AF65-F5344CB8AC3E}">
        <p14:creationId xmlns:p14="http://schemas.microsoft.com/office/powerpoint/2010/main" val="457233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8"/>
          <p:cNvSpPr>
            <a:spLocks noGrp="1"/>
          </p:cNvSpPr>
          <p:nvPr>
            <p:ph type="title"/>
          </p:nvPr>
        </p:nvSpPr>
        <p:spPr>
          <a:xfrm>
            <a:off x="838200" y="365128"/>
            <a:ext cx="10515600" cy="472000"/>
          </a:xfrm>
          <a:solidFill>
            <a:srgbClr val="FFC000"/>
          </a:solidFill>
        </p:spPr>
        <p:txBody>
          <a:bodyPr>
            <a:normAutofit fontScale="90000"/>
          </a:bodyPr>
          <a:lstStyle/>
          <a:p>
            <a:r>
              <a:rPr lang="fr-FR" sz="2800" b="1" dirty="0">
                <a:solidFill>
                  <a:srgbClr val="FF0000"/>
                </a:solidFill>
                <a:latin typeface="Simain Text Chimpanzee" pitchFamily="50" charset="0"/>
              </a:rPr>
              <a:t>Périmètre de travail sur les tests rapides</a:t>
            </a:r>
          </a:p>
        </p:txBody>
      </p:sp>
      <p:sp>
        <p:nvSpPr>
          <p:cNvPr id="10" name="Espace réservé du contenu 9"/>
          <p:cNvSpPr>
            <a:spLocks noGrp="1"/>
          </p:cNvSpPr>
          <p:nvPr>
            <p:ph sz="half" idx="1"/>
          </p:nvPr>
        </p:nvSpPr>
        <p:spPr>
          <a:xfrm>
            <a:off x="838200" y="1146220"/>
            <a:ext cx="5181600" cy="5030743"/>
          </a:xfrm>
        </p:spPr>
        <p:txBody>
          <a:bodyPr>
            <a:normAutofit fontScale="85000" lnSpcReduction="10000"/>
          </a:bodyPr>
          <a:lstStyle/>
          <a:p>
            <a:pPr>
              <a:lnSpc>
                <a:spcPts val="2400"/>
              </a:lnSpc>
            </a:pPr>
            <a:r>
              <a:rPr lang="fr-FR" sz="2400" dirty="0"/>
              <a:t>Comment définit –on  un « test rapide » ?</a:t>
            </a:r>
          </a:p>
          <a:p>
            <a:pPr>
              <a:lnSpc>
                <a:spcPts val="2400"/>
              </a:lnSpc>
            </a:pPr>
            <a:r>
              <a:rPr lang="fr-FR" sz="2400" dirty="0"/>
              <a:t>Quelles espèces animales sont concernées ? </a:t>
            </a:r>
          </a:p>
          <a:p>
            <a:pPr>
              <a:lnSpc>
                <a:spcPts val="2400"/>
              </a:lnSpc>
            </a:pPr>
            <a:r>
              <a:rPr lang="fr-FR" sz="2400" dirty="0"/>
              <a:t>Quel type d’information  est recherchée à travers l’utilisation de ces tests  ? </a:t>
            </a:r>
          </a:p>
          <a:p>
            <a:pPr>
              <a:lnSpc>
                <a:spcPts val="2400"/>
              </a:lnSpc>
            </a:pPr>
            <a:r>
              <a:rPr lang="fr-FR" sz="2400" dirty="0"/>
              <a:t>Quelles performances doivent être considérées comme « critiques » pour ce type de réactif ?  </a:t>
            </a:r>
          </a:p>
          <a:p>
            <a:pPr>
              <a:lnSpc>
                <a:spcPts val="2200"/>
              </a:lnSpc>
            </a:pPr>
            <a:r>
              <a:rPr lang="fr-FR" sz="2400" dirty="0"/>
              <a:t>Comment peut-on s’assurer de la qualité du réactif et  qui /comment le faire  ? </a:t>
            </a:r>
          </a:p>
          <a:p>
            <a:pPr>
              <a:lnSpc>
                <a:spcPts val="2200"/>
              </a:lnSpc>
            </a:pPr>
            <a:r>
              <a:rPr lang="fr-FR" sz="2400" dirty="0"/>
              <a:t>Que va-t-on faire des résultats de ces tests ? Conséquences sur le niveau d’exigence ou sur les conditions d’emploi ? </a:t>
            </a:r>
          </a:p>
          <a:p>
            <a:pPr marL="457200" lvl="1" indent="0">
              <a:buNone/>
            </a:pPr>
            <a:endParaRPr lang="fr-FR" dirty="0"/>
          </a:p>
          <a:p>
            <a:pPr marL="457200" lvl="1" indent="0">
              <a:buNone/>
            </a:pPr>
            <a:r>
              <a:rPr lang="fr-FR" dirty="0"/>
              <a:t>                                  D’autres questions … ???</a:t>
            </a:r>
          </a:p>
        </p:txBody>
      </p:sp>
      <p:sp>
        <p:nvSpPr>
          <p:cNvPr id="2" name="Espace réservé du contenu 1"/>
          <p:cNvSpPr>
            <a:spLocks noGrp="1"/>
          </p:cNvSpPr>
          <p:nvPr>
            <p:ph sz="half" idx="2"/>
          </p:nvPr>
        </p:nvSpPr>
        <p:spPr>
          <a:xfrm>
            <a:off x="6172200" y="1043190"/>
            <a:ext cx="5181600" cy="5133774"/>
          </a:xfrm>
        </p:spPr>
        <p:txBody>
          <a:bodyPr>
            <a:normAutofit fontScale="85000" lnSpcReduction="10000"/>
          </a:bodyPr>
          <a:lstStyle/>
          <a:p>
            <a:endParaRPr lang="fr-FR" dirty="0"/>
          </a:p>
        </p:txBody>
      </p:sp>
    </p:spTree>
    <p:extLst>
      <p:ext uri="{BB962C8B-B14F-4D97-AF65-F5344CB8AC3E}">
        <p14:creationId xmlns:p14="http://schemas.microsoft.com/office/powerpoint/2010/main" val="40699748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llipse 4"/>
          <p:cNvSpPr/>
          <p:nvPr/>
        </p:nvSpPr>
        <p:spPr>
          <a:xfrm>
            <a:off x="5041232" y="2646947"/>
            <a:ext cx="2045368" cy="1455821"/>
          </a:xfrm>
          <a:prstGeom prst="ellipse">
            <a:avLst/>
          </a:prstGeom>
          <a:noFill/>
          <a:ln w="571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accent5">
                    <a:lumMod val="50000"/>
                  </a:schemeClr>
                </a:solidFill>
              </a:rPr>
              <a:t>Contrôle de réactifs </a:t>
            </a:r>
          </a:p>
        </p:txBody>
      </p:sp>
      <p:sp>
        <p:nvSpPr>
          <p:cNvPr id="6" name="Ellipse 5"/>
          <p:cNvSpPr/>
          <p:nvPr/>
        </p:nvSpPr>
        <p:spPr>
          <a:xfrm>
            <a:off x="8564703" y="2872637"/>
            <a:ext cx="2354179" cy="915050"/>
          </a:xfrm>
          <a:prstGeom prst="ellipse">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rgbClr val="002060"/>
                </a:solidFill>
              </a:rPr>
              <a:t>Laboratoire(s) réalisant le contrôle</a:t>
            </a:r>
          </a:p>
        </p:txBody>
      </p:sp>
      <p:sp>
        <p:nvSpPr>
          <p:cNvPr id="7" name="Ellipse 6"/>
          <p:cNvSpPr/>
          <p:nvPr/>
        </p:nvSpPr>
        <p:spPr>
          <a:xfrm>
            <a:off x="9973647" y="3621149"/>
            <a:ext cx="2003705" cy="120952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t>Matériaux et collections de référence</a:t>
            </a:r>
          </a:p>
        </p:txBody>
      </p:sp>
      <p:sp>
        <p:nvSpPr>
          <p:cNvPr id="8" name="Ellipse 7"/>
          <p:cNvSpPr/>
          <p:nvPr/>
        </p:nvSpPr>
        <p:spPr>
          <a:xfrm>
            <a:off x="1263314" y="1467853"/>
            <a:ext cx="2237873" cy="1455821"/>
          </a:xfrm>
          <a:prstGeom prst="ellipse">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rgbClr val="002060"/>
                </a:solidFill>
              </a:rPr>
              <a:t>Gestionnaires/utilisateurs des résultats d’analyse</a:t>
            </a:r>
          </a:p>
        </p:txBody>
      </p:sp>
      <p:sp>
        <p:nvSpPr>
          <p:cNvPr id="9" name="Ellipse 8"/>
          <p:cNvSpPr/>
          <p:nvPr/>
        </p:nvSpPr>
        <p:spPr>
          <a:xfrm>
            <a:off x="6107934" y="5027286"/>
            <a:ext cx="2346159" cy="8853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t>attestations de conformité </a:t>
            </a:r>
          </a:p>
        </p:txBody>
      </p:sp>
      <p:sp>
        <p:nvSpPr>
          <p:cNvPr id="10" name="Titre 8"/>
          <p:cNvSpPr>
            <a:spLocks noGrp="1"/>
          </p:cNvSpPr>
          <p:nvPr>
            <p:ph type="title"/>
          </p:nvPr>
        </p:nvSpPr>
        <p:spPr>
          <a:xfrm>
            <a:off x="838200" y="138361"/>
            <a:ext cx="10515600" cy="698767"/>
          </a:xfrm>
          <a:solidFill>
            <a:srgbClr val="FFC000"/>
          </a:solidFill>
        </p:spPr>
        <p:txBody>
          <a:bodyPr>
            <a:normAutofit fontScale="90000"/>
          </a:bodyPr>
          <a:lstStyle/>
          <a:p>
            <a:r>
              <a:rPr lang="fr-FR" sz="2800" b="1" dirty="0">
                <a:solidFill>
                  <a:srgbClr val="FF0000"/>
                </a:solidFill>
                <a:latin typeface="Simain Text Chimpanzee" pitchFamily="50" charset="0"/>
              </a:rPr>
              <a:t>Harmonisation européenne, centralisation européenne ou reconnaissance mutuelle ?</a:t>
            </a:r>
          </a:p>
        </p:txBody>
      </p:sp>
      <p:sp>
        <p:nvSpPr>
          <p:cNvPr id="11" name="Ellipse 10"/>
          <p:cNvSpPr/>
          <p:nvPr/>
        </p:nvSpPr>
        <p:spPr>
          <a:xfrm>
            <a:off x="525754" y="3410495"/>
            <a:ext cx="2863516" cy="142018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bg1"/>
                </a:solidFill>
              </a:rPr>
              <a:t>Gestion des confirmations + </a:t>
            </a:r>
            <a:r>
              <a:rPr lang="fr-FR" b="1" dirty="0" err="1">
                <a:solidFill>
                  <a:schemeClr val="bg1"/>
                </a:solidFill>
              </a:rPr>
              <a:t>Réactosurveillance</a:t>
            </a:r>
            <a:endParaRPr lang="fr-FR" b="1" dirty="0">
              <a:solidFill>
                <a:schemeClr val="bg1"/>
              </a:solidFill>
            </a:endParaRPr>
          </a:p>
        </p:txBody>
      </p:sp>
      <p:cxnSp>
        <p:nvCxnSpPr>
          <p:cNvPr id="13" name="Connecteur droit avec flèche 12"/>
          <p:cNvCxnSpPr/>
          <p:nvPr/>
        </p:nvCxnSpPr>
        <p:spPr>
          <a:xfrm>
            <a:off x="3527843" y="2226171"/>
            <a:ext cx="1601202" cy="754871"/>
          </a:xfrm>
          <a:prstGeom prst="straightConnector1">
            <a:avLst/>
          </a:prstGeom>
          <a:ln w="57150">
            <a:solidFill>
              <a:schemeClr val="accent5">
                <a:lumMod val="75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flipV="1">
            <a:off x="3477660" y="3582624"/>
            <a:ext cx="1563572" cy="481619"/>
          </a:xfrm>
          <a:prstGeom prst="straightConnector1">
            <a:avLst/>
          </a:prstGeom>
          <a:ln w="57150">
            <a:solidFill>
              <a:schemeClr val="accent5">
                <a:lumMod val="75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flipV="1">
            <a:off x="7086600" y="3291637"/>
            <a:ext cx="1478103" cy="44696"/>
          </a:xfrm>
          <a:prstGeom prst="straightConnector1">
            <a:avLst/>
          </a:prstGeom>
          <a:ln w="57150">
            <a:solidFill>
              <a:schemeClr val="accent5">
                <a:lumMod val="75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1" name="Connecteur droit avec flèche 20"/>
          <p:cNvCxnSpPr/>
          <p:nvPr/>
        </p:nvCxnSpPr>
        <p:spPr>
          <a:xfrm>
            <a:off x="6660645" y="3996371"/>
            <a:ext cx="620369" cy="992390"/>
          </a:xfrm>
          <a:prstGeom prst="straightConnector1">
            <a:avLst/>
          </a:prstGeom>
          <a:ln w="57150">
            <a:solidFill>
              <a:schemeClr val="accent5">
                <a:lumMod val="75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7" name="Ellipse 26"/>
          <p:cNvSpPr/>
          <p:nvPr/>
        </p:nvSpPr>
        <p:spPr>
          <a:xfrm>
            <a:off x="5041232" y="1034714"/>
            <a:ext cx="1660357" cy="1010651"/>
          </a:xfrm>
          <a:prstGeom prst="ellipse">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err="1">
                <a:solidFill>
                  <a:srgbClr val="002060"/>
                </a:solidFill>
              </a:rPr>
              <a:t>Fabricantsde</a:t>
            </a:r>
            <a:r>
              <a:rPr lang="fr-FR" b="1" dirty="0">
                <a:solidFill>
                  <a:srgbClr val="002060"/>
                </a:solidFill>
              </a:rPr>
              <a:t> réactifs</a:t>
            </a:r>
          </a:p>
        </p:txBody>
      </p:sp>
      <p:cxnSp>
        <p:nvCxnSpPr>
          <p:cNvPr id="28" name="Connecteur droit avec flèche 27"/>
          <p:cNvCxnSpPr>
            <a:endCxn id="27" idx="4"/>
          </p:cNvCxnSpPr>
          <p:nvPr/>
        </p:nvCxnSpPr>
        <p:spPr>
          <a:xfrm flipH="1" flipV="1">
            <a:off x="5871411" y="2045365"/>
            <a:ext cx="86223" cy="601583"/>
          </a:xfrm>
          <a:prstGeom prst="straightConnector1">
            <a:avLst/>
          </a:prstGeom>
          <a:ln w="57150">
            <a:solidFill>
              <a:schemeClr val="accent5">
                <a:lumMod val="75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5118506" y="2942922"/>
            <a:ext cx="176461" cy="1234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3" name="Connecteur droit avec flèche 22"/>
          <p:cNvCxnSpPr>
            <a:stCxn id="5" idx="1"/>
          </p:cNvCxnSpPr>
          <p:nvPr/>
        </p:nvCxnSpPr>
        <p:spPr>
          <a:xfrm flipV="1">
            <a:off x="5340769" y="2756079"/>
            <a:ext cx="119873" cy="104068"/>
          </a:xfrm>
          <a:prstGeom prst="straightConnector1">
            <a:avLst/>
          </a:prstGeom>
          <a:ln w="57150">
            <a:solidFill>
              <a:schemeClr val="tx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a:endCxn id="7" idx="2"/>
          </p:cNvCxnSpPr>
          <p:nvPr/>
        </p:nvCxnSpPr>
        <p:spPr>
          <a:xfrm>
            <a:off x="7086600" y="3523472"/>
            <a:ext cx="2887047" cy="702442"/>
          </a:xfrm>
          <a:prstGeom prst="straightConnector1">
            <a:avLst/>
          </a:prstGeom>
          <a:ln w="57150">
            <a:solidFill>
              <a:schemeClr val="accent5">
                <a:lumMod val="75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3" name="Ellipse 32"/>
          <p:cNvSpPr/>
          <p:nvPr/>
        </p:nvSpPr>
        <p:spPr>
          <a:xfrm>
            <a:off x="7856212" y="2023574"/>
            <a:ext cx="1923510" cy="83657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t>Protocole de contrôle</a:t>
            </a:r>
          </a:p>
        </p:txBody>
      </p:sp>
      <p:cxnSp>
        <p:nvCxnSpPr>
          <p:cNvPr id="35" name="Connecteur droit avec flèche 34"/>
          <p:cNvCxnSpPr/>
          <p:nvPr/>
        </p:nvCxnSpPr>
        <p:spPr>
          <a:xfrm flipV="1">
            <a:off x="5041232" y="3129772"/>
            <a:ext cx="59186" cy="109126"/>
          </a:xfrm>
          <a:prstGeom prst="straightConnector1">
            <a:avLst/>
          </a:prstGeom>
          <a:ln w="57150">
            <a:solidFill>
              <a:schemeClr val="tx2">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4" name="Ellipse 43"/>
          <p:cNvSpPr/>
          <p:nvPr/>
        </p:nvSpPr>
        <p:spPr>
          <a:xfrm>
            <a:off x="2922001" y="5065406"/>
            <a:ext cx="2372966" cy="1147903"/>
          </a:xfrm>
          <a:prstGeom prst="ellipse">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rgbClr val="002060"/>
                </a:solidFill>
              </a:rPr>
              <a:t>Utilisateurs des réactifs</a:t>
            </a:r>
          </a:p>
        </p:txBody>
      </p:sp>
      <p:cxnSp>
        <p:nvCxnSpPr>
          <p:cNvPr id="46" name="Connecteur droit avec flèche 45"/>
          <p:cNvCxnSpPr/>
          <p:nvPr/>
        </p:nvCxnSpPr>
        <p:spPr>
          <a:xfrm flipH="1">
            <a:off x="4478137" y="4006556"/>
            <a:ext cx="1130360" cy="1003881"/>
          </a:xfrm>
          <a:prstGeom prst="straightConnector1">
            <a:avLst/>
          </a:prstGeom>
          <a:ln w="57150">
            <a:solidFill>
              <a:schemeClr val="accent5">
                <a:lumMod val="75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9875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a:xfrm>
            <a:off x="9663608" y="6525344"/>
            <a:ext cx="752872" cy="457200"/>
          </a:xfrm>
        </p:spPr>
        <p:txBody>
          <a:bodyPr/>
          <a:lstStyle/>
          <a:p>
            <a:pPr>
              <a:defRPr/>
            </a:pPr>
            <a:fld id="{F1B4553E-DB8E-4EC9-97F3-9015D9858D35}" type="slidenum">
              <a:rPr lang="fr-FR" smtClean="0">
                <a:solidFill>
                  <a:srgbClr val="000000"/>
                </a:solidFill>
              </a:rPr>
              <a:pPr>
                <a:defRPr/>
              </a:pPr>
              <a:t>9</a:t>
            </a:fld>
            <a:endParaRPr lang="fr-FR" dirty="0">
              <a:solidFill>
                <a:srgbClr val="000000"/>
              </a:solidFill>
            </a:endParaRPr>
          </a:p>
        </p:txBody>
      </p:sp>
      <p:sp>
        <p:nvSpPr>
          <p:cNvPr id="3" name="ZoneTexte 2"/>
          <p:cNvSpPr txBox="1"/>
          <p:nvPr/>
        </p:nvSpPr>
        <p:spPr>
          <a:xfrm>
            <a:off x="1991545" y="87016"/>
            <a:ext cx="7287572" cy="461665"/>
          </a:xfrm>
          <a:prstGeom prst="rect">
            <a:avLst/>
          </a:prstGeom>
          <a:noFill/>
        </p:spPr>
        <p:txBody>
          <a:bodyPr wrap="none" rtlCol="0">
            <a:spAutoFit/>
          </a:bodyPr>
          <a:lstStyle/>
          <a:p>
            <a:pPr eaLnBrk="0" fontAlgn="base" hangingPunct="0">
              <a:spcBef>
                <a:spcPct val="0"/>
              </a:spcBef>
              <a:spcAft>
                <a:spcPct val="0"/>
              </a:spcAft>
            </a:pPr>
            <a:r>
              <a:rPr lang="fr-FR" sz="2400" dirty="0">
                <a:solidFill>
                  <a:srgbClr val="000000"/>
                </a:solidFill>
              </a:rPr>
              <a:t>Dispositifs médicaux - Marquage CE  – les objectifs </a:t>
            </a:r>
          </a:p>
        </p:txBody>
      </p:sp>
      <p:sp>
        <p:nvSpPr>
          <p:cNvPr id="4" name="ZoneTexte 3"/>
          <p:cNvSpPr txBox="1"/>
          <p:nvPr/>
        </p:nvSpPr>
        <p:spPr>
          <a:xfrm>
            <a:off x="1703512" y="6505600"/>
            <a:ext cx="7383753" cy="307777"/>
          </a:xfrm>
          <a:prstGeom prst="rect">
            <a:avLst/>
          </a:prstGeom>
          <a:noFill/>
        </p:spPr>
        <p:txBody>
          <a:bodyPr wrap="none" rtlCol="0">
            <a:spAutoFit/>
          </a:bodyPr>
          <a:lstStyle/>
          <a:p>
            <a:pPr eaLnBrk="0" fontAlgn="base" hangingPunct="0">
              <a:spcBef>
                <a:spcPct val="0"/>
              </a:spcBef>
              <a:spcAft>
                <a:spcPct val="0"/>
              </a:spcAft>
            </a:pPr>
            <a:r>
              <a:rPr lang="fr-FR" sz="1400" b="1" dirty="0">
                <a:solidFill>
                  <a:srgbClr val="FFFFFF">
                    <a:lumMod val="50000"/>
                  </a:srgbClr>
                </a:solidFill>
              </a:rPr>
              <a:t>GT DGAL/Anses Contrôle des réactifs – Dispositifs médicaux– </a:t>
            </a:r>
            <a:r>
              <a:rPr lang="fr-FR" sz="1400" b="1" dirty="0" err="1">
                <a:solidFill>
                  <a:srgbClr val="FFFFFF">
                    <a:lumMod val="50000"/>
                  </a:srgbClr>
                </a:solidFill>
              </a:rPr>
              <a:t>O.Pierson</a:t>
            </a:r>
            <a:r>
              <a:rPr lang="fr-FR" sz="1400" b="1" dirty="0">
                <a:solidFill>
                  <a:srgbClr val="FFFFFF">
                    <a:lumMod val="50000"/>
                  </a:srgbClr>
                </a:solidFill>
              </a:rPr>
              <a:t>  08/04/2015</a:t>
            </a:r>
          </a:p>
        </p:txBody>
      </p:sp>
      <p:sp>
        <p:nvSpPr>
          <p:cNvPr id="6" name="ZoneTexte 5"/>
          <p:cNvSpPr txBox="1"/>
          <p:nvPr/>
        </p:nvSpPr>
        <p:spPr>
          <a:xfrm>
            <a:off x="2044733" y="1340768"/>
            <a:ext cx="8136904" cy="4093428"/>
          </a:xfrm>
          <a:prstGeom prst="rect">
            <a:avLst/>
          </a:prstGeom>
          <a:noFill/>
        </p:spPr>
        <p:txBody>
          <a:bodyPr wrap="square" rtlCol="0">
            <a:spAutoFit/>
          </a:bodyPr>
          <a:lstStyle/>
          <a:p>
            <a:pPr marL="342900"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Assurer le niveau de sécurité et de performance approprié pour les produits du marché européen présentant un risque de santé, de sécurité, de loyauté des transactions pour les citoyens de l’Union Européenne</a:t>
            </a: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endParaRPr lang="fr-FR" sz="2000" b="1" dirty="0">
              <a:solidFill>
                <a:srgbClr val="000000"/>
              </a:solidFill>
            </a:endParaRPr>
          </a:p>
          <a:p>
            <a:pPr marL="342900" indent="-342900" eaLnBrk="0" fontAlgn="base" hangingPunct="0">
              <a:spcBef>
                <a:spcPct val="0"/>
              </a:spcBef>
              <a:spcAft>
                <a:spcPct val="0"/>
              </a:spcAft>
              <a:buFont typeface="Wingdings" panose="05000000000000000000" pitchFamily="2" charset="2"/>
              <a:buChar char="§"/>
            </a:pPr>
            <a:r>
              <a:rPr lang="fr-FR" sz="2000" b="1" dirty="0">
                <a:solidFill>
                  <a:srgbClr val="000000"/>
                </a:solidFill>
              </a:rPr>
              <a:t>Permettre la libre circulation des produits entre Etats membres </a:t>
            </a:r>
          </a:p>
          <a:p>
            <a:pPr eaLnBrk="0" fontAlgn="base" hangingPunct="0">
              <a:spcBef>
                <a:spcPct val="0"/>
              </a:spcBef>
              <a:spcAft>
                <a:spcPct val="0"/>
              </a:spcAft>
            </a:pPr>
            <a:r>
              <a:rPr lang="fr-FR" sz="2000" b="1" dirty="0">
                <a:solidFill>
                  <a:srgbClr val="000000"/>
                </a:solidFill>
              </a:rPr>
              <a:t>   </a:t>
            </a:r>
          </a:p>
          <a:p>
            <a:pPr eaLnBrk="0" fontAlgn="base" hangingPunct="0">
              <a:spcBef>
                <a:spcPct val="0"/>
              </a:spcBef>
              <a:spcAft>
                <a:spcPct val="0"/>
              </a:spcAft>
            </a:pPr>
            <a:endParaRPr lang="fr-FR" sz="2000" b="1" dirty="0">
              <a:solidFill>
                <a:srgbClr val="000000"/>
              </a:solidFill>
            </a:endParaRPr>
          </a:p>
          <a:p>
            <a:pPr eaLnBrk="0" fontAlgn="base" hangingPunct="0">
              <a:spcBef>
                <a:spcPct val="0"/>
              </a:spcBef>
              <a:spcAft>
                <a:spcPct val="0"/>
              </a:spcAft>
            </a:pPr>
            <a:endParaRPr lang="fr-FR" sz="2000" b="1" dirty="0">
              <a:solidFill>
                <a:srgbClr val="000000"/>
              </a:solidFill>
            </a:endParaRPr>
          </a:p>
          <a:p>
            <a:pPr eaLnBrk="0" fontAlgn="base" hangingPunct="0">
              <a:spcBef>
                <a:spcPct val="0"/>
              </a:spcBef>
              <a:spcAft>
                <a:spcPct val="0"/>
              </a:spcAft>
            </a:pPr>
            <a:r>
              <a:rPr lang="fr-FR" sz="2000" b="1" dirty="0">
                <a:solidFill>
                  <a:srgbClr val="000000"/>
                </a:solidFill>
              </a:rPr>
              <a:t>      « </a:t>
            </a:r>
            <a:r>
              <a:rPr lang="fr-FR" sz="2000" b="1" i="1" dirty="0">
                <a:solidFill>
                  <a:srgbClr val="000000"/>
                </a:solidFill>
              </a:rPr>
              <a:t>marquage CE : un passeport pour l’exportation »</a:t>
            </a:r>
          </a:p>
          <a:p>
            <a:pPr eaLnBrk="0" fontAlgn="base" hangingPunct="0">
              <a:spcBef>
                <a:spcPct val="0"/>
              </a:spcBef>
              <a:spcAft>
                <a:spcPct val="0"/>
              </a:spcAft>
            </a:pPr>
            <a:endParaRPr lang="fr-FR" sz="2000" b="1" dirty="0">
              <a:solidFill>
                <a:srgbClr val="000000"/>
              </a:solidFill>
            </a:endParaRPr>
          </a:p>
        </p:txBody>
      </p:sp>
      <p:pic>
        <p:nvPicPr>
          <p:cNvPr id="1026" name="Picture 2" descr="http://www.utc.fr/~farges/dess_tbh/96-97/Projets/CE/Marqu_CE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48266" y="4268178"/>
            <a:ext cx="1352191" cy="1393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399654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Nouvelle présentation">
  <a:themeElements>
    <a:clrScheme name="Nouvelle pré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ouvelle pré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400" b="1" i="0" u="none" strike="noStrike" cap="none" normalizeH="0" baseline="0" smtClean="0">
            <a:ln>
              <a:noFill/>
            </a:ln>
            <a:solidFill>
              <a:schemeClr val="tx1"/>
            </a:solidFill>
            <a:effectLst/>
            <a:latin typeface="Arial" charset="0"/>
            <a:ea typeface="ＭＳ Ｐゴシック" pitchFamily="-96"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400" b="1" i="0" u="none" strike="noStrike" cap="none" normalizeH="0" baseline="0" smtClean="0">
            <a:ln>
              <a:noFill/>
            </a:ln>
            <a:solidFill>
              <a:schemeClr val="tx1"/>
            </a:solidFill>
            <a:effectLst/>
            <a:latin typeface="Arial" charset="0"/>
            <a:ea typeface="ＭＳ Ｐゴシック" pitchFamily="-96" charset="-128"/>
          </a:defRPr>
        </a:defPPr>
      </a:lstStyle>
    </a:lnDef>
  </a:objectDefaults>
  <a:extraClrSchemeLst>
    <a:extraClrScheme>
      <a:clrScheme name="Nouvelle pré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ouvelle pré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ouvelle pré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ouvelle pré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ouvelle pré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ouvelle pré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ouvelle pré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ouvelle pré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ouvelle pré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ouvelle pré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ouvelle pré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ouvelle pré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494</TotalTime>
  <Words>1486</Words>
  <Application>Microsoft Office PowerPoint</Application>
  <PresentationFormat>Grand écran</PresentationFormat>
  <Paragraphs>272</Paragraphs>
  <Slides>18</Slides>
  <Notes>0</Notes>
  <HiddenSlides>4</HiddenSlides>
  <MMClips>0</MMClips>
  <ScaleCrop>false</ScaleCrop>
  <HeadingPairs>
    <vt:vector size="6" baseType="variant">
      <vt:variant>
        <vt:lpstr>Polices utilisées</vt:lpstr>
      </vt:variant>
      <vt:variant>
        <vt:i4>11</vt:i4>
      </vt:variant>
      <vt:variant>
        <vt:lpstr>Thème</vt:lpstr>
      </vt:variant>
      <vt:variant>
        <vt:i4>3</vt:i4>
      </vt:variant>
      <vt:variant>
        <vt:lpstr>Titres des diapositives</vt:lpstr>
      </vt:variant>
      <vt:variant>
        <vt:i4>18</vt:i4>
      </vt:variant>
    </vt:vector>
  </HeadingPairs>
  <TitlesOfParts>
    <vt:vector size="32" baseType="lpstr">
      <vt:lpstr>ＭＳ Ｐゴシック</vt:lpstr>
      <vt:lpstr>ＭＳ Ｐゴシック</vt:lpstr>
      <vt:lpstr>Arial</vt:lpstr>
      <vt:lpstr>Bauhaus 93</vt:lpstr>
      <vt:lpstr>Calibri</vt:lpstr>
      <vt:lpstr>Calibri Light</vt:lpstr>
      <vt:lpstr>Comic Sans MS</vt:lpstr>
      <vt:lpstr>Courier New</vt:lpstr>
      <vt:lpstr>Simain Text Chimpanzee</vt:lpstr>
      <vt:lpstr>StarSymbol</vt:lpstr>
      <vt:lpstr>Wingdings</vt:lpstr>
      <vt:lpstr>Thème Office</vt:lpstr>
      <vt:lpstr>1_Thème Office</vt:lpstr>
      <vt:lpstr>Nouvelle présentation</vt:lpstr>
      <vt:lpstr>GT RFSA Réactifs </vt:lpstr>
      <vt:lpstr>Objectifs proposés pour la réunion du 8/12/2017</vt:lpstr>
      <vt:lpstr>Rappels du contexte réglementaire et normatif  des contrôles de réactifs</vt:lpstr>
      <vt:lpstr>Présentation PowerPoint</vt:lpstr>
      <vt:lpstr>Présentation PowerPoint</vt:lpstr>
      <vt:lpstr>Présentation PowerPoint</vt:lpstr>
      <vt:lpstr>Périmètre de travail sur les tests rapides</vt:lpstr>
      <vt:lpstr>Harmonisation européenne, centralisation européenne ou reconnaissance mutuelle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Rappels du contexte réglementaire</dc:title>
  <dc:creator>Jaquemine</dc:creator>
  <cp:lastModifiedBy>Accueil SIMV</cp:lastModifiedBy>
  <cp:revision>42</cp:revision>
  <cp:lastPrinted>2017-12-07T17:29:57Z</cp:lastPrinted>
  <dcterms:created xsi:type="dcterms:W3CDTF">2017-12-06T20:13:52Z</dcterms:created>
  <dcterms:modified xsi:type="dcterms:W3CDTF">2017-12-14T10:01:22Z</dcterms:modified>
</cp:coreProperties>
</file>